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23" r:id="rId3"/>
    <p:sldId id="538" r:id="rId4"/>
    <p:sldId id="539" r:id="rId5"/>
    <p:sldId id="521" r:id="rId6"/>
    <p:sldId id="540" r:id="rId7"/>
    <p:sldId id="541" r:id="rId8"/>
    <p:sldId id="553" r:id="rId9"/>
    <p:sldId id="554" r:id="rId10"/>
    <p:sldId id="543" r:id="rId11"/>
    <p:sldId id="544" r:id="rId12"/>
    <p:sldId id="545" r:id="rId13"/>
    <p:sldId id="555" r:id="rId14"/>
    <p:sldId id="556" r:id="rId15"/>
    <p:sldId id="557" r:id="rId16"/>
    <p:sldId id="558" r:id="rId17"/>
    <p:sldId id="549" r:id="rId18"/>
    <p:sldId id="559" r:id="rId19"/>
    <p:sldId id="493" r:id="rId20"/>
  </p:sldIdLst>
  <p:sldSz cx="9144000" cy="6858000" type="screen4x3"/>
  <p:notesSz cx="7004050" cy="9290050"/>
  <p:custDataLst>
    <p:tags r:id="rId23"/>
  </p:custDataLst>
  <p:defaultTextStyle>
    <a:defPPr>
      <a:defRPr lang="he-IL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99FF99"/>
    <a:srgbClr val="996633"/>
    <a:srgbClr val="FF0000"/>
    <a:srgbClr val="FCCA92"/>
    <a:srgbClr val="D60093"/>
    <a:srgbClr val="33CC33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4" autoAdjust="0"/>
    <p:restoredTop sz="99546" autoAdjust="0"/>
  </p:normalViewPr>
  <p:slideViewPr>
    <p:cSldViewPr>
      <p:cViewPr>
        <p:scale>
          <a:sx n="82" d="100"/>
          <a:sy n="82" d="100"/>
        </p:scale>
        <p:origin x="-678" y="-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0" y="0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68750" y="8836025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836025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  <a:cs typeface="Arial" charset="0"/>
              </a:defRPr>
            </a:lvl1pPr>
          </a:lstStyle>
          <a:p>
            <a:pPr>
              <a:defRPr/>
            </a:pPr>
            <a:fld id="{6D8431CC-2038-4454-AAAE-FC406B3312E2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3250"/>
            <a:ext cx="51371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3261F94-1CEF-4815-A454-9DA3EAC1677A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A72F83-BB78-4D4E-92B5-F969647D1E50}" type="slidenum">
              <a:rPr lang="ar-SA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61F94-1CEF-4815-A454-9DA3EAC1677A}" type="slidenum">
              <a:rPr lang="he-IL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61F94-1CEF-4815-A454-9DA3EAC1677A}" type="slidenum">
              <a:rPr lang="he-IL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61F94-1CEF-4815-A454-9DA3EAC1677A}" type="slidenum">
              <a:rPr lang="he-IL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61F94-1CEF-4815-A454-9DA3EAC1677A}" type="slidenum">
              <a:rPr lang="he-IL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61F94-1CEF-4815-A454-9DA3EAC1677A}" type="slidenum">
              <a:rPr lang="he-IL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61F94-1CEF-4815-A454-9DA3EAC1677A}" type="slidenum">
              <a:rPr lang="he-IL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61F94-1CEF-4815-A454-9DA3EAC1677A}" type="slidenum">
              <a:rPr lang="he-IL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61F94-1CEF-4815-A454-9DA3EAC1677A}" type="slidenum">
              <a:rPr lang="he-IL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AA975F-9567-4151-B806-67FD3A2740B3}" type="slidenum">
              <a:rPr lang="ar-SA" smtClean="0"/>
              <a:pPr/>
              <a:t>19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61F94-1CEF-4815-A454-9DA3EAC1677A}" type="slidenum">
              <a:rPr lang="he-IL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61F94-1CEF-4815-A454-9DA3EAC1677A}" type="slidenum">
              <a:rPr lang="he-IL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61F94-1CEF-4815-A454-9DA3EAC1677A}" type="slidenum">
              <a:rPr lang="he-IL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61F94-1CEF-4815-A454-9DA3EAC1677A}" type="slidenum">
              <a:rPr lang="he-IL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61F94-1CEF-4815-A454-9DA3EAC1677A}" type="slidenum">
              <a:rPr lang="he-IL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88BF2-7625-4A7F-82ED-41040F294CA4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BEEA2-FF1D-46CA-B723-23E0308BCF45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149AB-B092-40D6-90B9-9548E5C3EE84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DC7FE-C880-4D03-8D6E-EF0665CFB5AB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B3289-A42C-4D12-BD0C-039B48024705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17E5D-26CD-41DA-A53E-05BD3FED3687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E005F-D89F-4BD4-B97C-0226ABF9C0B0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44A5C-1A84-4AEC-B390-54F2517154AC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1BDCA-1EF1-432F-9DC4-CDCB602659EA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EFEC5-2C50-41EA-9DC3-5D62163A6F9E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116CC-4D80-4A03-B07B-5D442D93500F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0" hangingPunct="0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5F84366-79D7-4DAA-9C04-E370FA4C91BB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" y="1257300"/>
            <a:ext cx="8526463" cy="2265363"/>
          </a:xfrm>
        </p:spPr>
        <p:txBody>
          <a:bodyPr/>
          <a:lstStyle/>
          <a:p>
            <a:pPr rtl="0"/>
            <a:r>
              <a:rPr lang="en-US" sz="4800" dirty="0" smtClean="0">
                <a:solidFill>
                  <a:srgbClr val="FF0000"/>
                </a:solidFill>
              </a:rPr>
              <a:t>  Dense graphs with a large triangle cover have a large triangle packing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48100"/>
            <a:ext cx="6210300" cy="1371600"/>
          </a:xfrm>
        </p:spPr>
        <p:txBody>
          <a:bodyPr/>
          <a:lstStyle/>
          <a:p>
            <a:pPr rtl="0"/>
            <a:r>
              <a:rPr lang="en-US" b="1" dirty="0" smtClean="0">
                <a:solidFill>
                  <a:schemeClr val="accent2"/>
                </a:solidFill>
              </a:rPr>
              <a:t>Raphael Yuster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86374" y="6057900"/>
            <a:ext cx="135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SIAM DM’10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61400" cy="671513"/>
          </a:xfrm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Proof of main </a:t>
            </a:r>
            <a:r>
              <a:rPr lang="en-US" sz="4000" dirty="0" smtClean="0">
                <a:solidFill>
                  <a:schemeClr val="accent2"/>
                </a:solidFill>
              </a:rPr>
              <a:t>result</a:t>
            </a:r>
            <a:endParaRPr lang="en-US" sz="4000" dirty="0" smtClean="0">
              <a:solidFill>
                <a:schemeClr val="accent2"/>
              </a:solidFill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266700" y="1104900"/>
            <a:ext cx="864870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11113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Since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*(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= *(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 (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+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o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it is equivalent to prove that: 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2057400"/>
            <a:ext cx="8305800" cy="1518940"/>
          </a:xfrm>
          <a:prstGeom prst="roundRect">
            <a:avLst>
              <a:gd name="adj" fmla="val 1554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For 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&gt; 0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there exists 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&gt; 0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so that for </a:t>
            </a:r>
            <a:r>
              <a:rPr lang="en-US" dirty="0" smtClean="0">
                <a:solidFill>
                  <a:schemeClr val="tx1"/>
                </a:solidFill>
              </a:rPr>
              <a:t>large</a:t>
            </a:r>
            <a:r>
              <a:rPr lang="en-US" dirty="0" smtClean="0">
                <a:solidFill>
                  <a:schemeClr val="tx1"/>
                </a:solidFill>
              </a:rPr>
              <a:t> graphs </a:t>
            </a:r>
            <a:r>
              <a:rPr lang="en-US" dirty="0" smtClean="0">
                <a:solidFill>
                  <a:schemeClr val="tx1"/>
                </a:solidFill>
              </a:rPr>
              <a:t>with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 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  <a:sym typeface="Symbol"/>
              </a:rPr>
              <a:t> 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edges that are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(1-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-hard to make </a:t>
            </a:r>
            <a:r>
              <a:rPr lang="el-GR" dirty="0" smtClean="0">
                <a:solidFill>
                  <a:schemeClr val="tx1"/>
                </a:solidFill>
                <a:sym typeface="Symbol"/>
              </a:rPr>
              <a:t>Δ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-free: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sym typeface="Symbol"/>
              </a:rPr>
              <a:t>*(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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(1+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 β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 Box 74"/>
          <p:cNvSpPr txBox="1">
            <a:spLocks noChangeArrowheads="1"/>
          </p:cNvSpPr>
          <p:nvPr/>
        </p:nvSpPr>
        <p:spPr bwMode="auto">
          <a:xfrm>
            <a:off x="304800" y="3733800"/>
            <a:ext cx="86487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11113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Assume w.l.o.g. that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= 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.</a:t>
            </a:r>
            <a:endParaRPr lang="en-US" i="1" dirty="0" smtClean="0">
              <a:solidFill>
                <a:schemeClr val="tx1"/>
              </a:solidFill>
              <a:sym typeface="Symbo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62" grpId="0" build="p"/>
      <p:bldP spid="5" grpId="0" animBg="1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DC7FE-C880-4D03-8D6E-EF0665CFB5AB}" type="slidenum">
              <a:rPr lang="he-IL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81000"/>
            <a:ext cx="8305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indent="358775">
              <a:buFont typeface="Arial" pitchFamily="34" charset="0"/>
              <a:buChar char="•"/>
            </a:pPr>
            <a:r>
              <a:rPr lang="en-US" dirty="0" smtClean="0"/>
              <a:t>Take a minimum fractional cover     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i="1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FF0000"/>
                </a:solidFill>
              </a:rPr>
              <a:t> [0,1]</a:t>
            </a:r>
          </a:p>
          <a:p>
            <a:pPr indent="358775">
              <a:buFont typeface="Arial" pitchFamily="34" charset="0"/>
              <a:buChar char="•"/>
            </a:pPr>
            <a:r>
              <a:rPr lang="en-US" dirty="0" smtClean="0"/>
              <a:t>Take a maximum fractional packing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 </a:t>
            </a:r>
            <a:r>
              <a:rPr lang="en-US" dirty="0" smtClean="0">
                <a:solidFill>
                  <a:srgbClr val="FF0000"/>
                </a:solidFill>
              </a:rPr>
              <a:t>[0,1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</a:p>
          <a:p>
            <a:pPr indent="358775">
              <a:buFont typeface="Arial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 indent="358775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Let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i="1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 </a:t>
            </a:r>
            <a:r>
              <a:rPr lang="en-US" i="1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be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i="1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{ e | f(e) = 0 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indent="358775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Let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i="1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 </a:t>
            </a:r>
            <a:r>
              <a:rPr lang="en-US" i="1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be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i="1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{ e | f(e) = </a:t>
            </a:r>
            <a:r>
              <a:rPr lang="en-US" dirty="0" smtClean="0">
                <a:solidFill>
                  <a:srgbClr val="FF0000"/>
                </a:solidFill>
              </a:rPr>
              <a:t>1 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indent="358775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There are three cases to consider: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marL="266700" indent="358775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is </a:t>
            </a:r>
            <a:r>
              <a:rPr lang="en-US" dirty="0" smtClean="0">
                <a:solidFill>
                  <a:schemeClr val="tx1"/>
                </a:solidFill>
              </a:rPr>
              <a:t>relatively large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266700" indent="358775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chemeClr val="tx1"/>
                </a:solidFill>
              </a:rPr>
              <a:t> is relatively small.</a:t>
            </a:r>
          </a:p>
          <a:p>
            <a:pPr marL="266700" indent="358775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 Neither (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smtClean="0"/>
              <a:t>relatively small and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chemeClr val="tx1"/>
                </a:solidFill>
              </a:rPr>
              <a:t> relatively large).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DC7FE-C880-4D03-8D6E-EF0665CFB5AB}" type="slidenum">
              <a:rPr lang="he-IL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358775" algn="ctr"/>
            <a:r>
              <a:rPr lang="en-US" dirty="0" smtClean="0">
                <a:solidFill>
                  <a:schemeClr val="tx1"/>
                </a:solidFill>
              </a:rPr>
              <a:t>Case 1 -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+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/2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71500" y="11049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358775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efine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i="1" dirty="0" smtClean="0">
                <a:solidFill>
                  <a:srgbClr val="FF0000"/>
                </a:solidFill>
              </a:rPr>
              <a:t>G </a:t>
            </a:r>
            <a:r>
              <a:rPr lang="en-US" dirty="0" smtClean="0">
                <a:solidFill>
                  <a:srgbClr val="FF0000"/>
                </a:solidFill>
              </a:rPr>
              <a:t>–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i="1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450850" indent="-358775"/>
            <a:endParaRPr lang="en-US" dirty="0" smtClean="0">
              <a:solidFill>
                <a:schemeClr val="tx1"/>
              </a:solidFill>
            </a:endParaRPr>
          </a:p>
          <a:p>
            <a:pPr marL="450850" indent="-358775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Notice </a:t>
            </a:r>
            <a:r>
              <a:rPr lang="en-US" dirty="0" smtClean="0">
                <a:solidFill>
                  <a:schemeClr val="tx1"/>
                </a:solidFill>
              </a:rPr>
              <a:t>that: </a:t>
            </a:r>
          </a:p>
          <a:p>
            <a:pPr marL="450850" indent="-358775"/>
            <a:r>
              <a:rPr lang="en-US" dirty="0" smtClean="0">
                <a:solidFill>
                  <a:srgbClr val="FF0000"/>
                </a:solidFill>
                <a:sym typeface="Symbol"/>
              </a:rPr>
              <a:t>	(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   (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-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 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(we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deleted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edges).</a:t>
            </a:r>
            <a:endParaRPr lang="en-US" dirty="0" smtClean="0">
              <a:solidFill>
                <a:schemeClr val="tx1"/>
              </a:solidFill>
              <a:sym typeface="Symbol"/>
            </a:endParaRPr>
          </a:p>
          <a:p>
            <a:pPr marL="450850" indent="-358775"/>
            <a:r>
              <a:rPr lang="en-US" dirty="0" smtClean="0">
                <a:solidFill>
                  <a:srgbClr val="FF0000"/>
                </a:solidFill>
                <a:sym typeface="Symbol"/>
              </a:rPr>
              <a:t>	*(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 *(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-</a:t>
            </a:r>
            <a:r>
              <a:rPr lang="en-US" dirty="0" smtClean="0">
                <a:solidFill>
                  <a:srgbClr val="FF0000"/>
                </a:solidFill>
              </a:rPr>
              <a:t> |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(the total deleted weight is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).</a:t>
            </a:r>
          </a:p>
          <a:p>
            <a:pPr marL="450850" indent="-358775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sym typeface="Symbol"/>
            </a:endParaRPr>
          </a:p>
          <a:p>
            <a:pPr marL="450850" indent="-358775"/>
            <a:r>
              <a:rPr lang="en-US" dirty="0" smtClean="0">
                <a:solidFill>
                  <a:srgbClr val="FF0000"/>
                </a:solidFill>
                <a:sym typeface="Symbol"/>
              </a:rPr>
              <a:t>	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*(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	 *(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+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endParaRPr lang="en-US" dirty="0" smtClean="0">
              <a:solidFill>
                <a:srgbClr val="FF0000"/>
              </a:solidFill>
              <a:sym typeface="Symbol"/>
            </a:endParaRPr>
          </a:p>
          <a:p>
            <a:pPr marL="450850" indent="-358775"/>
            <a:r>
              <a:rPr lang="en-US" dirty="0" smtClean="0">
                <a:solidFill>
                  <a:srgbClr val="FF0000"/>
                </a:solidFill>
                <a:sym typeface="Symbol"/>
              </a:rPr>
              <a:t>			 ½ (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+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endParaRPr lang="en-US" i="1" dirty="0" smtClean="0">
              <a:solidFill>
                <a:srgbClr val="FF0000"/>
              </a:solidFill>
              <a:sym typeface="Symbol"/>
            </a:endParaRPr>
          </a:p>
          <a:p>
            <a:pPr marL="450850" indent="-358775"/>
            <a:r>
              <a:rPr lang="en-US" dirty="0" smtClean="0">
                <a:solidFill>
                  <a:srgbClr val="FF0000"/>
                </a:solidFill>
                <a:sym typeface="Symbol"/>
              </a:rPr>
              <a:t>			 ½ ((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)-</a:t>
            </a:r>
            <a:r>
              <a:rPr lang="en-US" dirty="0" smtClean="0">
                <a:solidFill>
                  <a:srgbClr val="FF0000"/>
                </a:solidFill>
              </a:rPr>
              <a:t> |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+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endParaRPr lang="en-US" i="1" dirty="0" smtClean="0">
              <a:solidFill>
                <a:srgbClr val="FF0000"/>
              </a:solidFill>
              <a:sym typeface="Symbol"/>
            </a:endParaRPr>
          </a:p>
          <a:p>
            <a:pPr marL="450850" indent="-358775"/>
            <a:r>
              <a:rPr lang="en-US" i="1" dirty="0" smtClean="0">
                <a:solidFill>
                  <a:srgbClr val="FF0000"/>
                </a:solidFill>
                <a:sym typeface="Symbol"/>
              </a:rPr>
              <a:t>			=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½ (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+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2</a:t>
            </a:r>
          </a:p>
          <a:p>
            <a:pPr marL="450850" indent="-358775"/>
            <a:r>
              <a:rPr lang="en-US" dirty="0" smtClean="0">
                <a:solidFill>
                  <a:srgbClr val="FF0000"/>
                </a:solidFill>
                <a:sym typeface="Symbol"/>
              </a:rPr>
              <a:t>			 ½ (1-</a:t>
            </a:r>
            <a:r>
              <a:rPr lang="el-GR" dirty="0" smtClean="0">
                <a:solidFill>
                  <a:srgbClr val="FF0000"/>
                </a:solidFill>
              </a:rPr>
              <a:t> δ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/2 + (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+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/4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450850" indent="-358775"/>
            <a:r>
              <a:rPr lang="en-US" i="1" dirty="0" smtClean="0">
                <a:solidFill>
                  <a:srgbClr val="FF0000"/>
                </a:solidFill>
                <a:sym typeface="Symbol"/>
              </a:rPr>
              <a:t>			=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(1+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 β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4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.</a:t>
            </a:r>
            <a:endParaRPr lang="en-US" dirty="0" smtClean="0">
              <a:solidFill>
                <a:schemeClr val="tx1"/>
              </a:solidFill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2247900" y="3429000"/>
            <a:ext cx="4381500" cy="609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DC7FE-C880-4D03-8D6E-EF0665CFB5AB}" type="slidenum">
              <a:rPr lang="he-IL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8305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358775" algn="ctr"/>
            <a:r>
              <a:rPr lang="en-US" dirty="0" smtClean="0">
                <a:solidFill>
                  <a:schemeClr val="tx1"/>
                </a:solidFill>
              </a:rPr>
              <a:t>Case 2 -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1-3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/4 </a:t>
            </a:r>
          </a:p>
          <a:p>
            <a:pPr marL="450850" indent="-358775" algn="ctr"/>
            <a:endParaRPr lang="en-US" dirty="0" smtClean="0">
              <a:solidFill>
                <a:srgbClr val="FF0000"/>
              </a:solidFill>
            </a:endParaRPr>
          </a:p>
          <a:p>
            <a:pPr marL="92075"/>
            <a:r>
              <a:rPr lang="en-US" dirty="0" smtClean="0">
                <a:solidFill>
                  <a:schemeClr val="tx1"/>
                </a:solidFill>
              </a:rPr>
              <a:t>Let us recall that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chemeClr val="tx1"/>
                </a:solidFill>
              </a:rPr>
              <a:t> are a minimum fractional cover and a maximum fractional packing respectively.</a:t>
            </a:r>
          </a:p>
          <a:p>
            <a:pPr marL="92075"/>
            <a:endParaRPr lang="en-US" dirty="0" smtClean="0">
              <a:solidFill>
                <a:schemeClr val="tx1"/>
              </a:solidFill>
            </a:endParaRPr>
          </a:p>
          <a:p>
            <a:pPr marL="92075"/>
            <a:r>
              <a:rPr lang="en-US" dirty="0" smtClean="0">
                <a:solidFill>
                  <a:schemeClr val="tx1"/>
                </a:solidFill>
              </a:rPr>
              <a:t>From linear programming duality we have the complementary slackness condition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 smtClean="0">
              <a:solidFill>
                <a:schemeClr val="tx1"/>
              </a:solidFill>
            </a:endParaRPr>
          </a:p>
          <a:p>
            <a:pPr marL="450850" indent="-358775"/>
            <a:r>
              <a:rPr lang="en-US" dirty="0" smtClean="0">
                <a:solidFill>
                  <a:schemeClr val="tx1"/>
                </a:solidFill>
              </a:rPr>
              <a:t>			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) &gt; 0 </a:t>
            </a:r>
            <a:r>
              <a:rPr lang="en-US" dirty="0" smtClean="0">
                <a:solidFill>
                  <a:schemeClr val="tx1"/>
                </a:solidFill>
              </a:rPr>
              <a:t>implies   </a:t>
            </a:r>
            <a:r>
              <a:rPr lang="en-US" dirty="0" smtClean="0">
                <a:solidFill>
                  <a:srgbClr val="FF0000"/>
                </a:solidFill>
              </a:rPr>
              <a:t>∑</a:t>
            </a:r>
            <a:r>
              <a:rPr lang="en-US" i="1" baseline="-25000" dirty="0" smtClean="0">
                <a:solidFill>
                  <a:srgbClr val="FF0000"/>
                </a:solidFill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i="1" baseline="-25000" dirty="0" smtClean="0">
                <a:solidFill>
                  <a:srgbClr val="FF0000"/>
                </a:solidFill>
                <a:sym typeface="Symbol"/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) =1</a:t>
            </a:r>
          </a:p>
          <a:p>
            <a:pPr marL="450850" indent="-358775"/>
            <a:endParaRPr lang="en-US" dirty="0" smtClean="0">
              <a:solidFill>
                <a:srgbClr val="FF0000"/>
              </a:solidFill>
            </a:endParaRPr>
          </a:p>
          <a:p>
            <a:pPr marL="450850" indent="-358775"/>
            <a:r>
              <a:rPr lang="en-US" dirty="0" smtClean="0">
                <a:solidFill>
                  <a:schemeClr val="tx1"/>
                </a:solidFill>
              </a:rPr>
              <a:t>This means that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*(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= *(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| </a:t>
            </a:r>
            <a:r>
              <a:rPr lang="en-US" i="1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) –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i="1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b="1" dirty="0" smtClean="0">
                <a:solidFill>
                  <a:srgbClr val="FF0000"/>
                </a:solidFill>
              </a:rPr>
              <a:t>/</a:t>
            </a:r>
            <a:r>
              <a:rPr lang="en-US" dirty="0" smtClean="0">
                <a:solidFill>
                  <a:srgbClr val="FF0000"/>
                </a:solidFill>
              </a:rPr>
              <a:t>3 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marL="450850" indent="-358775"/>
            <a:r>
              <a:rPr lang="en-US" dirty="0" smtClean="0">
                <a:solidFill>
                  <a:srgbClr val="FF0000"/>
                </a:solidFill>
                <a:sym typeface="Symbol"/>
              </a:rPr>
              <a:t>	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*(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	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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| </a:t>
            </a:r>
            <a:r>
              <a:rPr lang="en-US" i="1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) –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i="1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b="1" dirty="0" smtClean="0">
                <a:solidFill>
                  <a:srgbClr val="FF0000"/>
                </a:solidFill>
              </a:rPr>
              <a:t>/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i="1" dirty="0" smtClean="0">
              <a:solidFill>
                <a:srgbClr val="FF0000"/>
              </a:solidFill>
              <a:sym typeface="Symbol"/>
            </a:endParaRPr>
          </a:p>
          <a:p>
            <a:pPr marL="450850" indent="-358775"/>
            <a:r>
              <a:rPr lang="en-US" dirty="0" smtClean="0">
                <a:solidFill>
                  <a:srgbClr val="FF0000"/>
                </a:solidFill>
                <a:sym typeface="Symbol"/>
              </a:rPr>
              <a:t>			 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-(1-3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/4)/3</a:t>
            </a:r>
            <a:endParaRPr lang="en-US" i="1" dirty="0" smtClean="0">
              <a:solidFill>
                <a:srgbClr val="FF0000"/>
              </a:solidFill>
              <a:sym typeface="Symbol"/>
            </a:endParaRPr>
          </a:p>
          <a:p>
            <a:pPr marL="450850" indent="-358775"/>
            <a:r>
              <a:rPr lang="en-US" i="1" dirty="0" smtClean="0">
                <a:solidFill>
                  <a:srgbClr val="FF0000"/>
                </a:solidFill>
                <a:sym typeface="Symbol"/>
              </a:rPr>
              <a:t>			=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(1+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 β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4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.</a:t>
            </a:r>
            <a:endParaRPr lang="en-US" dirty="0" smtClean="0">
              <a:solidFill>
                <a:schemeClr val="tx1"/>
              </a:solidFill>
              <a:sym typeface="Symbo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" y="11049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358775"/>
            <a:endParaRPr lang="en-US" dirty="0" smtClean="0">
              <a:solidFill>
                <a:schemeClr val="tx1"/>
              </a:solidFill>
              <a:sym typeface="Symbol"/>
            </a:endParaRPr>
          </a:p>
          <a:p>
            <a:pPr marL="450850" indent="-358775"/>
            <a:endParaRPr lang="en-US" dirty="0" smtClean="0">
              <a:solidFill>
                <a:schemeClr val="tx1"/>
              </a:solidFill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DC7FE-C880-4D03-8D6E-EF0665CFB5AB}" type="slidenum">
              <a:rPr lang="he-IL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8305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358775" algn="ctr"/>
            <a:r>
              <a:rPr lang="en-US" dirty="0" smtClean="0">
                <a:solidFill>
                  <a:schemeClr val="tx1"/>
                </a:solidFill>
              </a:rPr>
              <a:t>Case 3 </a:t>
            </a:r>
          </a:p>
          <a:p>
            <a:pPr marL="450850" indent="-358775"/>
            <a:endParaRPr lang="en-US" dirty="0" smtClean="0">
              <a:solidFill>
                <a:schemeClr val="tx1"/>
              </a:solidFill>
            </a:endParaRPr>
          </a:p>
          <a:p>
            <a:pPr marL="450850" indent="-358775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(1-3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/4 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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/5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450850" indent="-358775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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+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/2  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 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450850" indent="-358775">
              <a:buFont typeface="Arial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 marL="450850" indent="-358775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Consider the graph </a:t>
            </a:r>
            <a:r>
              <a:rPr lang="en-US" i="1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450850" indent="-358775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It is a dense triangle free graph.</a:t>
            </a:r>
          </a:p>
          <a:p>
            <a:pPr marL="450850" indent="-358775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will prove that it contains an:</a:t>
            </a:r>
          </a:p>
          <a:p>
            <a:pPr marL="1063625" lvl="1" indent="-514350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induced </a:t>
            </a:r>
            <a:r>
              <a:rPr lang="en-US" dirty="0" smtClean="0">
                <a:solidFill>
                  <a:schemeClr val="tx1"/>
                </a:solidFill>
              </a:rPr>
              <a:t>bipartite subgraph</a:t>
            </a:r>
          </a:p>
          <a:p>
            <a:pPr marL="1063625" lvl="1" indent="-514350"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tx1"/>
                </a:solidFill>
              </a:rPr>
              <a:t>with </a:t>
            </a:r>
            <a:r>
              <a:rPr lang="en-US" b="1" dirty="0" smtClean="0">
                <a:solidFill>
                  <a:schemeClr val="tx1"/>
                </a:solidFill>
              </a:rPr>
              <a:t>high density</a:t>
            </a:r>
          </a:p>
          <a:p>
            <a:pPr marL="1063625" lvl="1" indent="-514350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whose vertex classes are </a:t>
            </a:r>
            <a:r>
              <a:rPr lang="en-US" b="1" dirty="0" smtClean="0">
                <a:solidFill>
                  <a:schemeClr val="tx1"/>
                </a:solidFill>
              </a:rPr>
              <a:t>partial neighborhoods.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450850" indent="-358775" algn="ctr">
              <a:buFont typeface="Wingdings" pitchFamily="2" charset="2"/>
              <a:buChar char="ü"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" y="11049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358775"/>
            <a:endParaRPr lang="en-US" dirty="0" smtClean="0">
              <a:solidFill>
                <a:schemeClr val="tx1"/>
              </a:solidFill>
              <a:sym typeface="Symbol"/>
            </a:endParaRPr>
          </a:p>
          <a:p>
            <a:pPr marL="450850" indent="-358775"/>
            <a:endParaRPr lang="en-US" dirty="0" smtClean="0">
              <a:solidFill>
                <a:schemeClr val="tx1"/>
              </a:solidFill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DC7FE-C880-4D03-8D6E-EF0665CFB5AB}" type="slidenum">
              <a:rPr lang="he-IL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667000"/>
            <a:ext cx="81915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358775"/>
            <a:r>
              <a:rPr lang="en-US" dirty="0" smtClean="0">
                <a:solidFill>
                  <a:schemeClr val="tx1"/>
                </a:solidFill>
              </a:rPr>
              <a:t>Proof:</a:t>
            </a:r>
          </a:p>
          <a:p>
            <a:pPr marL="450850" indent="-358775">
              <a:buFont typeface="Arial" pitchFamily="34" charset="0"/>
              <a:buChar char="•"/>
            </a:pPr>
            <a:r>
              <a:rPr lang="en-US" i="1" dirty="0" smtClean="0">
                <a:solidFill>
                  <a:srgbClr val="FF0000"/>
                </a:solidFill>
                <a:sym typeface="Symbol"/>
              </a:rPr>
              <a:t>H</a:t>
            </a:r>
            <a:r>
              <a:rPr lang="en-US" dirty="0" smtClean="0">
                <a:sym typeface="Symbol"/>
              </a:rPr>
              <a:t> has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/5=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/5</a:t>
            </a:r>
            <a:r>
              <a:rPr lang="en-US" dirty="0" smtClean="0">
                <a:sym typeface="Symbol"/>
              </a:rPr>
              <a:t> edges so if we delete vertices with degree less than 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/10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we still remain with subgraph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H’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having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/10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edges and minimum degree 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/10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.</a:t>
            </a:r>
            <a:br>
              <a:rPr lang="en-US" dirty="0" smtClean="0">
                <a:solidFill>
                  <a:schemeClr val="tx1"/>
                </a:solidFill>
                <a:sym typeface="Symbol"/>
              </a:rPr>
            </a:br>
            <a:endParaRPr lang="en-US" dirty="0" smtClean="0">
              <a:solidFill>
                <a:schemeClr val="tx1"/>
              </a:solidFill>
              <a:sym typeface="Symbol"/>
            </a:endParaRPr>
          </a:p>
          <a:p>
            <a:pPr marL="450850" indent="-358775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Symbol"/>
              </a:rPr>
              <a:t>Consider the following list coloring problem on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H’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:</a:t>
            </a:r>
            <a:br>
              <a:rPr lang="en-US" dirty="0" smtClean="0">
                <a:solidFill>
                  <a:schemeClr val="tx1"/>
                </a:solidFill>
                <a:sym typeface="Symbol"/>
              </a:rPr>
            </a:br>
            <a:r>
              <a:rPr lang="en-US" dirty="0" smtClean="0">
                <a:solidFill>
                  <a:schemeClr val="tx1"/>
                </a:solidFill>
                <a:sym typeface="Symbol"/>
              </a:rPr>
              <a:t>	- The list of a vertex is the set of its neighbors.</a:t>
            </a:r>
          </a:p>
          <a:p>
            <a:pPr marL="450850" indent="-358775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Symbol"/>
              </a:rPr>
              <a:t>Each list has size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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/10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and the </a:t>
            </a:r>
            <a:r>
              <a:rPr lang="en-US" dirty="0" smtClean="0">
                <a:sym typeface="Symbol"/>
              </a:rPr>
              <a:t>colors </a:t>
            </a:r>
            <a:r>
              <a:rPr lang="en-US" dirty="0" smtClean="0">
                <a:sym typeface="Symbol"/>
              </a:rPr>
              <a:t>are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{1…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}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" y="11049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358775"/>
            <a:endParaRPr lang="en-US" dirty="0" smtClean="0">
              <a:solidFill>
                <a:schemeClr val="tx1"/>
              </a:solidFill>
              <a:sym typeface="Symbol"/>
            </a:endParaRPr>
          </a:p>
          <a:p>
            <a:pPr marL="450850" indent="-358775"/>
            <a:endParaRPr lang="en-US" dirty="0" smtClean="0">
              <a:solidFill>
                <a:schemeClr val="tx1"/>
              </a:solidFill>
              <a:sym typeface="Symbol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81000" y="381000"/>
            <a:ext cx="8229600" cy="1991499"/>
          </a:xfrm>
          <a:prstGeom prst="roundRect">
            <a:avLst>
              <a:gd name="adj" fmla="val 15549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  <a:sym typeface="Symbol"/>
              </a:rPr>
              <a:t>H</a:t>
            </a:r>
            <a:r>
              <a:rPr lang="en-US" i="1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has an </a:t>
            </a:r>
            <a:r>
              <a:rPr lang="en-US" b="1" dirty="0" smtClean="0">
                <a:solidFill>
                  <a:schemeClr val="tx1"/>
                </a:solidFill>
                <a:sym typeface="Symbol"/>
              </a:rPr>
              <a:t>induced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bipartite subgraph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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B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F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*)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with </a:t>
            </a:r>
            <a:r>
              <a:rPr lang="en-US" b="1" dirty="0" smtClean="0">
                <a:solidFill>
                  <a:schemeClr val="tx1"/>
                </a:solidFill>
                <a:sym typeface="Symbol"/>
              </a:rPr>
              <a:t>|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F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*|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2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 </a:t>
            </a:r>
            <a:r>
              <a:rPr lang="en-US" dirty="0" smtClean="0">
                <a:sym typeface="Symbol"/>
              </a:rPr>
              <a:t>. Furthermore,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en-US" dirty="0" smtClean="0">
                <a:sym typeface="Symbol"/>
              </a:rPr>
              <a:t> has a common neighbor and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B</a:t>
            </a:r>
            <a:r>
              <a:rPr lang="en-US" dirty="0" smtClean="0">
                <a:sym typeface="Symbol"/>
              </a:rPr>
              <a:t> has a common neighbor.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81000" y="266700"/>
            <a:ext cx="8229600" cy="57888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Lemma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DC7FE-C880-4D03-8D6E-EF0665CFB5AB}" type="slidenum">
              <a:rPr lang="he-IL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" y="228600"/>
            <a:ext cx="81915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358775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Symbol"/>
              </a:rPr>
              <a:t>A</a:t>
            </a:r>
            <a:r>
              <a:rPr lang="en-US" b="1" dirty="0" smtClean="0">
                <a:solidFill>
                  <a:schemeClr val="tx1"/>
                </a:solidFill>
                <a:sym typeface="Symbol"/>
              </a:rPr>
              <a:t> random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set of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(10/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ln (20/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colors is expected to hit all but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/20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lists.</a:t>
            </a:r>
          </a:p>
          <a:p>
            <a:pPr marL="450850" indent="-358775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Symbol"/>
              </a:rPr>
              <a:t>So let’s fix such a set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C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of “colors”.</a:t>
            </a:r>
          </a:p>
          <a:p>
            <a:pPr marL="450850" indent="-358775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Symbol"/>
              </a:rPr>
              <a:t>The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/20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vertices corresponding to un-hit lists are incident with at most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i="1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/20=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/20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edges, so the graph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H’’</a:t>
            </a:r>
            <a:r>
              <a:rPr lang="he-IL" i="1" dirty="0" smtClean="0">
                <a:solidFill>
                  <a:srgbClr val="FF0000"/>
                </a:solidFill>
                <a:sym typeface="Symbol"/>
              </a:rPr>
              <a:t>  </a:t>
            </a:r>
            <a:r>
              <a:rPr lang="en-US" dirty="0" smtClean="0">
                <a:sym typeface="Symbol"/>
              </a:rPr>
              <a:t>without </a:t>
            </a:r>
            <a:r>
              <a:rPr lang="en-US" dirty="0" smtClean="0">
                <a:sym typeface="Symbol"/>
              </a:rPr>
              <a:t>them contains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/10-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/20=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/20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edges.</a:t>
            </a:r>
            <a:endParaRPr lang="en-US" dirty="0" smtClean="0">
              <a:solidFill>
                <a:schemeClr val="tx1"/>
              </a:solidFill>
              <a:sym typeface="Symbol"/>
            </a:endParaRPr>
          </a:p>
          <a:p>
            <a:pPr marL="450850" indent="-358775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Symbol"/>
              </a:rPr>
              <a:t>Color each vertex of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H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’’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with an arbitrary color of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C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appearing in its list.</a:t>
            </a:r>
          </a:p>
          <a:p>
            <a:pPr marL="450850" indent="-358775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Symbol"/>
              </a:rPr>
              <a:t>This partitions the vertices of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H’’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into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C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independent sets.</a:t>
            </a:r>
          </a:p>
          <a:p>
            <a:pPr marL="450850" indent="-358775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Symbol"/>
              </a:rPr>
              <a:t>The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C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2 </a:t>
            </a:r>
            <a:r>
              <a:rPr lang="en-US" dirty="0" smtClean="0">
                <a:sym typeface="Symbol"/>
              </a:rPr>
              <a:t>pairs of </a:t>
            </a:r>
            <a:r>
              <a:rPr lang="en-US" dirty="0" smtClean="0">
                <a:sym typeface="Symbol"/>
              </a:rPr>
              <a:t>parts contain all the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/20 </a:t>
            </a:r>
            <a:r>
              <a:rPr lang="en-US" dirty="0" smtClean="0">
                <a:sym typeface="Symbol"/>
              </a:rPr>
              <a:t>edges. So on average, there is a pair with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m/20C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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 </a:t>
            </a:r>
            <a:r>
              <a:rPr lang="en-US" i="1" dirty="0" smtClean="0">
                <a:solidFill>
                  <a:schemeClr val="tx1"/>
                </a:solidFill>
                <a:sym typeface="Symbol"/>
              </a:rPr>
              <a:t>.</a:t>
            </a:r>
            <a:endParaRPr lang="en-US" baseline="30000" dirty="0" smtClean="0">
              <a:solidFill>
                <a:schemeClr val="tx1"/>
              </a:solidFill>
              <a:sym typeface="Symbol"/>
            </a:endParaRPr>
          </a:p>
          <a:p>
            <a:pPr marL="450850" indent="-358775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sym typeface="Symbo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" y="11049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358775"/>
            <a:endParaRPr lang="en-US" dirty="0" smtClean="0">
              <a:solidFill>
                <a:schemeClr val="tx1"/>
              </a:solidFill>
              <a:sym typeface="Symbol"/>
            </a:endParaRPr>
          </a:p>
          <a:p>
            <a:pPr marL="450850" indent="-358775"/>
            <a:endParaRPr lang="en-US" dirty="0" smtClean="0">
              <a:solidFill>
                <a:schemeClr val="tx1"/>
              </a:solidFill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DC7FE-C880-4D03-8D6E-EF0665CFB5AB}" type="slidenum">
              <a:rPr lang="he-IL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19100" y="2019300"/>
            <a:ext cx="81915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 we gain from the lemma:</a:t>
            </a:r>
          </a:p>
          <a:p>
            <a:pPr indent="358775">
              <a:buFont typeface="Arial" pitchFamily="34" charset="0"/>
              <a:buChar char="•"/>
            </a:pPr>
            <a:r>
              <a:rPr lang="en-US" dirty="0" smtClean="0"/>
              <a:t>Let’s go back to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.</a:t>
            </a:r>
          </a:p>
          <a:p>
            <a:pPr lvl="1" indent="358775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)|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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|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F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*|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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 </a:t>
            </a:r>
            <a:r>
              <a:rPr lang="en-US" dirty="0" smtClean="0"/>
              <a:t>.</a:t>
            </a:r>
            <a:endParaRPr lang="en-US" i="1" dirty="0" smtClean="0">
              <a:solidFill>
                <a:srgbClr val="FF0000"/>
              </a:solidFill>
              <a:sym typeface="Symbol"/>
            </a:endParaRPr>
          </a:p>
          <a:p>
            <a:pPr lvl="1" indent="358775">
              <a:buFont typeface="Arial" pitchFamily="34" charset="0"/>
              <a:buChar char="•"/>
            </a:pPr>
            <a:r>
              <a:rPr lang="en-US" i="1" dirty="0" smtClean="0">
                <a:solidFill>
                  <a:srgbClr val="FF0000"/>
                </a:solidFill>
                <a:sym typeface="Symbol"/>
              </a:rPr>
              <a:t>E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and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E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B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contain </a:t>
            </a:r>
            <a:r>
              <a:rPr lang="en-US" b="1" dirty="0" smtClean="0">
                <a:solidFill>
                  <a:schemeClr val="tx1"/>
                </a:solidFill>
                <a:sym typeface="Symbol"/>
              </a:rPr>
              <a:t>only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edges of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dirty="0" smtClean="0"/>
              <a:t> </a:t>
            </a:r>
            <a:r>
              <a:rPr lang="en-US" dirty="0" smtClean="0"/>
              <a:t>.</a:t>
            </a:r>
          </a:p>
          <a:p>
            <a:pPr lvl="1" indent="358775">
              <a:buFont typeface="Arial" pitchFamily="34" charset="0"/>
              <a:buChar char="•"/>
            </a:pPr>
            <a:endParaRPr lang="en-US" dirty="0" smtClean="0"/>
          </a:p>
          <a:p>
            <a:pPr lvl="1" indent="358775">
              <a:buFont typeface="Arial" pitchFamily="34" charset="0"/>
              <a:buChar char="•"/>
            </a:pPr>
            <a:endParaRPr lang="en-US" dirty="0" smtClean="0"/>
          </a:p>
          <a:p>
            <a:pPr lvl="1" indent="358775">
              <a:buFont typeface="Arial" pitchFamily="34" charset="0"/>
              <a:buChar char="•"/>
            </a:pPr>
            <a:endParaRPr lang="en-US" dirty="0" smtClean="0"/>
          </a:p>
          <a:p>
            <a:pPr lvl="1" indent="358775">
              <a:buFont typeface="Arial" pitchFamily="34" charset="0"/>
              <a:buChar char="•"/>
            </a:pPr>
            <a:endParaRPr lang="en-US" dirty="0" smtClean="0"/>
          </a:p>
          <a:p>
            <a:pPr lvl="1" indent="358775">
              <a:buFont typeface="Arial" pitchFamily="34" charset="0"/>
              <a:buChar char="•"/>
            </a:pPr>
            <a:endParaRPr lang="en-US" dirty="0" smtClean="0"/>
          </a:p>
          <a:p>
            <a:pPr lvl="1" indent="358775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)|  - |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E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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E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B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|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2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-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|F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|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 β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 </a:t>
            </a:r>
            <a:r>
              <a:rPr lang="en-US" i="1" dirty="0" smtClean="0">
                <a:solidFill>
                  <a:schemeClr val="tx1"/>
                </a:solidFill>
                <a:sym typeface="Symbol"/>
              </a:rPr>
              <a:t>.</a:t>
            </a:r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 bwMode="auto">
          <a:xfrm>
            <a:off x="381000" y="228600"/>
            <a:ext cx="8229600" cy="1518940"/>
          </a:xfrm>
          <a:prstGeom prst="roundRect">
            <a:avLst>
              <a:gd name="adj" fmla="val 15549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sym typeface="Symbol"/>
              </a:rPr>
              <a:t>H</a:t>
            </a:r>
            <a:r>
              <a:rPr lang="en-US" i="1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has an </a:t>
            </a:r>
            <a:r>
              <a:rPr lang="en-US" b="1" dirty="0" smtClean="0">
                <a:solidFill>
                  <a:schemeClr val="tx1"/>
                </a:solidFill>
                <a:sym typeface="Symbol"/>
              </a:rPr>
              <a:t>induced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bipartite subgraph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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B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F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*)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with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|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F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*|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2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 </a:t>
            </a:r>
            <a:r>
              <a:rPr lang="en-US" dirty="0" smtClean="0">
                <a:sym typeface="Symbol"/>
              </a:rPr>
              <a:t>. Furthermore,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en-US" dirty="0" smtClean="0">
                <a:sym typeface="Symbol"/>
              </a:rPr>
              <a:t> has a common neighbor and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B</a:t>
            </a:r>
            <a:r>
              <a:rPr lang="en-US" dirty="0" smtClean="0">
                <a:sym typeface="Symbol"/>
              </a:rPr>
              <a:t> has a common neighbor.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2971800" y="4038600"/>
            <a:ext cx="3924300" cy="800100"/>
            <a:chOff x="2971800" y="4038600"/>
            <a:chExt cx="3924300" cy="800100"/>
          </a:xfrm>
        </p:grpSpPr>
        <p:sp>
          <p:nvSpPr>
            <p:cNvPr id="43" name="Rectangle 42"/>
            <p:cNvSpPr/>
            <p:nvPr/>
          </p:nvSpPr>
          <p:spPr bwMode="auto">
            <a:xfrm>
              <a:off x="2971800" y="4038600"/>
              <a:ext cx="3924300" cy="8001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3238500" y="4419600"/>
              <a:ext cx="114300" cy="1143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4419600" y="4419600"/>
              <a:ext cx="114300" cy="1143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5067300" y="4419600"/>
              <a:ext cx="114300" cy="1143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5638800" y="4419600"/>
              <a:ext cx="114300" cy="1143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6210300" y="4419600"/>
              <a:ext cx="114300" cy="1143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3771900" y="4419600"/>
              <a:ext cx="114300" cy="1143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3336061" y="4457700"/>
            <a:ext cx="2890978" cy="1028700"/>
            <a:chOff x="3336061" y="4457700"/>
            <a:chExt cx="2890978" cy="1028700"/>
          </a:xfrm>
        </p:grpSpPr>
        <p:sp>
          <p:nvSpPr>
            <p:cNvPr id="66" name="Oval 65"/>
            <p:cNvSpPr/>
            <p:nvPr/>
          </p:nvSpPr>
          <p:spPr bwMode="auto">
            <a:xfrm>
              <a:off x="4762500" y="5372100"/>
              <a:ext cx="114300" cy="1143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9" name="Straight Connector 68"/>
            <p:cNvCxnSpPr>
              <a:stCxn id="54" idx="5"/>
              <a:endCxn id="66" idx="2"/>
            </p:cNvCxnSpPr>
            <p:nvPr/>
          </p:nvCxnSpPr>
          <p:spPr bwMode="auto">
            <a:xfrm rot="16200000" flipH="1">
              <a:off x="3593236" y="4259985"/>
              <a:ext cx="912089" cy="142643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>
              <a:stCxn id="56" idx="4"/>
              <a:endCxn id="66" idx="3"/>
            </p:cNvCxnSpPr>
            <p:nvPr/>
          </p:nvCxnSpPr>
          <p:spPr bwMode="auto">
            <a:xfrm rot="16200000" flipH="1">
              <a:off x="4160114" y="4850535"/>
              <a:ext cx="935761" cy="3024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>
              <a:stCxn id="66" idx="7"/>
              <a:endCxn id="62" idx="3"/>
            </p:cNvCxnSpPr>
            <p:nvPr/>
          </p:nvCxnSpPr>
          <p:spPr bwMode="auto">
            <a:xfrm rot="5400000" flipH="1" flipV="1">
              <a:off x="5107711" y="4269511"/>
              <a:ext cx="871678" cy="136697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>
              <a:stCxn id="66" idx="2"/>
              <a:endCxn id="60" idx="3"/>
            </p:cNvCxnSpPr>
            <p:nvPr/>
          </p:nvCxnSpPr>
          <p:spPr bwMode="auto">
            <a:xfrm rot="10800000" flipH="1">
              <a:off x="4762499" y="4517162"/>
              <a:ext cx="893039" cy="9120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>
              <a:stCxn id="64" idx="6"/>
              <a:endCxn id="66" idx="2"/>
            </p:cNvCxnSpPr>
            <p:nvPr/>
          </p:nvCxnSpPr>
          <p:spPr bwMode="auto">
            <a:xfrm>
              <a:off x="3886200" y="4476750"/>
              <a:ext cx="876300" cy="9525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>
              <a:stCxn id="66" idx="0"/>
            </p:cNvCxnSpPr>
            <p:nvPr/>
          </p:nvCxnSpPr>
          <p:spPr bwMode="auto">
            <a:xfrm rot="5400000" flipH="1" flipV="1">
              <a:off x="4543425" y="4733925"/>
              <a:ext cx="914400" cy="3619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4" name="TextBox 93"/>
            <p:cNvSpPr txBox="1"/>
            <p:nvPr/>
          </p:nvSpPr>
          <p:spPr>
            <a:xfrm>
              <a:off x="3695700" y="480060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0</a:t>
              </a:r>
              <a:endParaRPr lang="en-US" sz="24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076700" y="476250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0</a:t>
              </a:r>
              <a:endParaRPr lang="en-US" sz="24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876800" y="480060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0</a:t>
              </a:r>
              <a:endParaRPr lang="en-US" sz="24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181600" y="476250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0</a:t>
              </a:r>
              <a:endParaRPr lang="en-US" sz="24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524500" y="480060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0</a:t>
              </a:r>
              <a:endParaRPr lang="en-US" sz="24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381500" y="480060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0</a:t>
              </a:r>
              <a:endParaRPr lang="en-US" sz="2400" dirty="0"/>
            </a:p>
          </p:txBody>
        </p:sp>
      </p:grpSp>
      <p:cxnSp>
        <p:nvCxnSpPr>
          <p:cNvPr id="103" name="Straight Connector 102"/>
          <p:cNvCxnSpPr/>
          <p:nvPr/>
        </p:nvCxnSpPr>
        <p:spPr bwMode="auto">
          <a:xfrm rot="5400000" flipH="1" flipV="1">
            <a:off x="4779239" y="4212361"/>
            <a:ext cx="0" cy="5668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4572000" y="40386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&lt; 1</a:t>
            </a:r>
            <a:endParaRPr lang="en-US" sz="2000" dirty="0"/>
          </a:p>
        </p:txBody>
      </p:sp>
      <p:sp>
        <p:nvSpPr>
          <p:cNvPr id="105" name="Rectangle 104"/>
          <p:cNvSpPr/>
          <p:nvPr/>
        </p:nvSpPr>
        <p:spPr>
          <a:xfrm>
            <a:off x="2286000" y="4152900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sym typeface="Symbol"/>
              </a:rPr>
              <a:t>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charRg st="123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104" grpId="0"/>
      <p:bldP spid="10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DC7FE-C880-4D03-8D6E-EF0665CFB5AB}" type="slidenum">
              <a:rPr lang="he-IL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19100" y="381001"/>
            <a:ext cx="84201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Reaching a contradiction</a:t>
            </a:r>
          </a:p>
          <a:p>
            <a:endParaRPr lang="en-US" dirty="0" smtClean="0"/>
          </a:p>
          <a:p>
            <a:r>
              <a:rPr lang="en-US" dirty="0" smtClean="0"/>
              <a:t>Split the vertices of </a:t>
            </a:r>
            <a:r>
              <a:rPr lang="en-US" i="1" dirty="0" smtClean="0">
                <a:solidFill>
                  <a:srgbClr val="FF0000"/>
                </a:solidFill>
              </a:rPr>
              <a:t>V-A-B</a:t>
            </a:r>
            <a:r>
              <a:rPr lang="en-US" i="1" dirty="0" smtClean="0"/>
              <a:t> </a:t>
            </a:r>
            <a:r>
              <a:rPr lang="en-US" dirty="0" smtClean="0"/>
              <a:t>into two parts 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i="1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 at random: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cut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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,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B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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Y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contains an expected number of: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)|  </a:t>
            </a:r>
            <a:r>
              <a:rPr lang="en-US" dirty="0" smtClean="0">
                <a:solidFill>
                  <a:srgbClr val="FF0000"/>
                </a:solidFill>
              </a:rPr>
              <a:t>+ ½(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 - |</a:t>
            </a:r>
            <a:r>
              <a:rPr lang="en-US" i="1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)| -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|E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)| -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|E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B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)|</a:t>
            </a:r>
            <a:r>
              <a:rPr lang="en-US" dirty="0" smtClean="0">
                <a:solidFill>
                  <a:srgbClr val="FF0000"/>
                </a:solidFill>
              </a:rPr>
              <a:t> )</a:t>
            </a:r>
            <a:endParaRPr lang="en-US" dirty="0" smtClean="0">
              <a:solidFill>
                <a:srgbClr val="FF0000"/>
              </a:solidFill>
              <a:sym typeface="Symbol"/>
            </a:endParaRPr>
          </a:p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		 	(1+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 β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2</a:t>
            </a:r>
          </a:p>
          <a:p>
            <a:r>
              <a:rPr lang="en-US" dirty="0" smtClean="0">
                <a:sym typeface="Symbol"/>
              </a:rPr>
              <a:t>Implying that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(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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1-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2 &lt;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(1-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dirty="0" smtClean="0"/>
              <a:t> .</a:t>
            </a:r>
            <a:endParaRPr lang="en-US" dirty="0" smtClean="0">
              <a:solidFill>
                <a:srgbClr val="FF0000"/>
              </a:solidFill>
              <a:sym typeface="Symbol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1676400" y="1828800"/>
            <a:ext cx="2247900" cy="8001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1028700" y="3200400"/>
            <a:ext cx="3009900" cy="838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B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4343400" y="1828800"/>
            <a:ext cx="4000500" cy="8382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4381500" y="3238500"/>
            <a:ext cx="4038600" cy="8382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628900" y="2628900"/>
            <a:ext cx="304800" cy="5715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3848100" y="2590800"/>
            <a:ext cx="1104900" cy="647700"/>
          </a:xfrm>
          <a:prstGeom prst="line">
            <a:avLst/>
          </a:prstGeom>
          <a:solidFill>
            <a:schemeClr val="accent1"/>
          </a:solidFill>
          <a:ln w="2540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4000500" y="2705100"/>
            <a:ext cx="990600" cy="571500"/>
          </a:xfrm>
          <a:prstGeom prst="line">
            <a:avLst/>
          </a:prstGeom>
          <a:solidFill>
            <a:schemeClr val="accent1"/>
          </a:solidFill>
          <a:ln w="2540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rot="5400000" flipH="1" flipV="1">
            <a:off x="5867400" y="2971800"/>
            <a:ext cx="685800" cy="0"/>
          </a:xfrm>
          <a:prstGeom prst="line">
            <a:avLst/>
          </a:prstGeom>
          <a:solidFill>
            <a:schemeClr val="accent1"/>
          </a:solidFill>
          <a:ln w="2540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34182D-ABF9-46E3-8BE3-E9E353B21773}" type="slidenum">
              <a:rPr lang="ar-SA" smtClean="0"/>
              <a:pPr/>
              <a:t>19</a:t>
            </a:fld>
            <a:endParaRPr lang="en-US" dirty="0" smtClean="0"/>
          </a:p>
        </p:txBody>
      </p:sp>
      <p:sp>
        <p:nvSpPr>
          <p:cNvPr id="54274" name="TextBox 2"/>
          <p:cNvSpPr txBox="1">
            <a:spLocks noChangeArrowheads="1"/>
          </p:cNvSpPr>
          <p:nvPr/>
        </p:nvSpPr>
        <p:spPr bwMode="auto">
          <a:xfrm>
            <a:off x="1562100" y="2819400"/>
            <a:ext cx="5905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 dirty="0">
                <a:solidFill>
                  <a:srgbClr val="C00000"/>
                </a:solidFill>
              </a:rPr>
              <a:t>Thanks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61400" cy="671513"/>
          </a:xfrm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The problem, formulation and definitions</a:t>
            </a: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266700" y="1295400"/>
            <a:ext cx="8648700" cy="50475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2438" indent="-174625"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C00000"/>
                </a:solidFill>
              </a:rPr>
              <a:t>Triangle (edge) cover: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	a set of edges meeting all triangles.</a:t>
            </a:r>
          </a:p>
          <a:p>
            <a:pPr marL="452438" indent="-174625"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C00000"/>
                </a:solidFill>
              </a:rPr>
              <a:t>Triangle (edge) packing: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	</a:t>
            </a:r>
            <a:r>
              <a:rPr lang="en-US" dirty="0" smtClean="0"/>
              <a:t>a set of pairwise edge-disjoint triangles.</a:t>
            </a:r>
          </a:p>
          <a:p>
            <a:pPr marL="452438" indent="-174625"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sym typeface="Symbol"/>
              </a:rPr>
              <a:t>(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dirty="0" smtClean="0">
                <a:sym typeface="Symbol"/>
              </a:rPr>
              <a:t>  - minimum triangle cover.</a:t>
            </a:r>
          </a:p>
          <a:p>
            <a:pPr marL="452438" indent="-174625"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sym typeface="Symbol"/>
              </a:rPr>
              <a:t>(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 </a:t>
            </a:r>
            <a:r>
              <a:rPr lang="en-US" dirty="0" smtClean="0">
                <a:sym typeface="Symbol"/>
              </a:rPr>
              <a:t>- maximum triangle packing.</a:t>
            </a:r>
          </a:p>
          <a:p>
            <a:pPr marL="452438" indent="-174625" eaLnBrk="0" hangingPunct="0">
              <a:spcBef>
                <a:spcPct val="50000"/>
              </a:spcBef>
            </a:pPr>
            <a:r>
              <a:rPr lang="en-US" dirty="0" smtClean="0">
                <a:sym typeface="Symbol"/>
              </a:rPr>
              <a:t>Obviously: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(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 (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 3(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.</a:t>
            </a:r>
          </a:p>
          <a:p>
            <a:pPr marL="452438" indent="-174625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sym typeface="Symbol"/>
              </a:rPr>
              <a:t>Long-standing Conjecture of Tuza:</a:t>
            </a:r>
            <a:br>
              <a:rPr lang="en-US" dirty="0" smtClean="0">
                <a:solidFill>
                  <a:schemeClr val="tx1"/>
                </a:solidFill>
                <a:sym typeface="Symbol"/>
              </a:rPr>
            </a:br>
            <a:r>
              <a:rPr lang="en-US" dirty="0" smtClean="0">
                <a:solidFill>
                  <a:schemeClr val="tx1"/>
                </a:solidFill>
                <a:sym typeface="Symbol"/>
              </a:rPr>
              <a:t>			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(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 2(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6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190500" y="304800"/>
            <a:ext cx="8648700" cy="62478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2438" indent="-174625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If true, this is best possible  </a:t>
            </a:r>
            <a:r>
              <a:rPr lang="en-US" dirty="0" smtClean="0">
                <a:solidFill>
                  <a:srgbClr val="FF0000"/>
                </a:solidFill>
              </a:rPr>
              <a:t>(e.g.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 = {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 ,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} ) 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pPr marL="452438" indent="-174625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sym typeface="Symbol"/>
              </a:rPr>
              <a:t>Known: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(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 2.87 (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)    </a:t>
            </a:r>
            <a:r>
              <a:rPr lang="en-US" sz="2400" dirty="0" smtClean="0">
                <a:solidFill>
                  <a:srgbClr val="002060"/>
                </a:solidFill>
                <a:sym typeface="Symbol"/>
              </a:rPr>
              <a:t>[Haxell ’99]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.</a:t>
            </a:r>
          </a:p>
          <a:p>
            <a:pPr marL="452438" indent="-174625" eaLnBrk="0" hangingPunct="0">
              <a:spcBef>
                <a:spcPct val="50000"/>
              </a:spcBef>
            </a:pPr>
            <a:endParaRPr lang="en-US" sz="2400" dirty="0" smtClean="0">
              <a:solidFill>
                <a:schemeClr val="tx1"/>
              </a:solidFill>
              <a:sym typeface="Symbol"/>
            </a:endParaRPr>
          </a:p>
          <a:p>
            <a:pPr marL="268288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sym typeface="Symbol"/>
              </a:rPr>
              <a:t>An important setting, where, asymptotically, Tuza's conjecture is known to hold is the </a:t>
            </a:r>
            <a:r>
              <a:rPr lang="en-US" b="1" dirty="0" smtClean="0">
                <a:solidFill>
                  <a:schemeClr val="tx1"/>
                </a:solidFill>
                <a:sym typeface="Symbol"/>
              </a:rPr>
              <a:t>dense graph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setting.</a:t>
            </a:r>
          </a:p>
          <a:p>
            <a:pPr marL="452438" indent="-174625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sym typeface="Symbol"/>
              </a:rPr>
              <a:t>To derive this, one considers </a:t>
            </a:r>
            <a:r>
              <a:rPr lang="en-US" b="1" dirty="0" smtClean="0">
                <a:solidFill>
                  <a:schemeClr val="tx1"/>
                </a:solidFill>
                <a:sym typeface="Symbol"/>
              </a:rPr>
              <a:t>fractional relaxations:</a:t>
            </a:r>
          </a:p>
          <a:p>
            <a:pPr marL="268288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C00000"/>
                </a:solidFill>
                <a:sym typeface="Symbol"/>
              </a:rPr>
              <a:t>Fractional triangle cover: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assigns nonnegative weights to the edges so that the weight sum on each triangle is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 1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.</a:t>
            </a:r>
          </a:p>
          <a:p>
            <a:pPr marL="452438" indent="-174625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sym typeface="Symbol"/>
              </a:rPr>
              <a:t>				Dually:</a:t>
            </a:r>
          </a:p>
          <a:p>
            <a:pPr marL="268288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C00000"/>
                </a:solidFill>
                <a:sym typeface="Symbol"/>
              </a:rPr>
              <a:t>Fractional triangle packing: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assigns nonnegative weights to triangles so that the weight sum on each edge is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 1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6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190500" y="304800"/>
            <a:ext cx="8648700" cy="63401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sym typeface="Symbol"/>
              </a:rPr>
              <a:t>*(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dirty="0" smtClean="0">
                <a:sym typeface="Symbol"/>
              </a:rPr>
              <a:t>  - min. fractional triangle cover.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*(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 (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dirty="0" smtClean="0">
                <a:sym typeface="Symbol"/>
              </a:rPr>
              <a:t> .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sym typeface="Symbol"/>
              </a:rPr>
              <a:t>*(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 </a:t>
            </a:r>
            <a:r>
              <a:rPr lang="en-US" dirty="0" smtClean="0">
                <a:sym typeface="Symbol"/>
              </a:rPr>
              <a:t>- max. fractional triangle packing.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*(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 (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.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sym typeface="Symbol"/>
              </a:rPr>
              <a:t>Linear programming duality: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*(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= *(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.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2060"/>
                </a:solidFill>
                <a:sym typeface="Symbol"/>
              </a:rPr>
              <a:t>[Krivelevich’95]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proved a mixed fractional-integral version of Tuza’s conjecture:</a:t>
            </a:r>
          </a:p>
          <a:p>
            <a:pPr marL="174625" indent="-1588" algn="ctr"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sym typeface="Symbol"/>
              </a:rPr>
              <a:t>(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 2*(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.</a:t>
            </a:r>
          </a:p>
          <a:p>
            <a:pPr marL="174625" indent="-1588" algn="ctr"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sym typeface="Symbol"/>
              </a:rPr>
              <a:t>*(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 2(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.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2060"/>
                </a:solidFill>
                <a:sym typeface="Symbol"/>
              </a:rPr>
              <a:t>[Haxell-Rödl ’2001, Y. ’2005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]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proved that integer and fractional packing are asymptotically the same in dense graphs. For triangles it implies:</a:t>
            </a:r>
          </a:p>
          <a:p>
            <a:pPr marL="174625" indent="-1588" algn="ctr"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sym typeface="Symbol"/>
              </a:rPr>
              <a:t> *(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 (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+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o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6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 bwMode="auto">
          <a:xfrm>
            <a:off x="342900" y="1257300"/>
            <a:ext cx="8229600" cy="981789"/>
          </a:xfrm>
          <a:prstGeom prst="roundRect">
            <a:avLst>
              <a:gd name="adj" fmla="val 1554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dirty="0" smtClean="0"/>
          </a:p>
          <a:p>
            <a:pPr algn="ctr"/>
            <a:r>
              <a:rPr lang="en-US" dirty="0" smtClean="0">
                <a:solidFill>
                  <a:srgbClr val="FF0000"/>
                </a:solidFill>
                <a:sym typeface="Symbol"/>
              </a:rPr>
              <a:t>(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 2(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+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o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DC7FE-C880-4D03-8D6E-EF0665CFB5AB}" type="slidenum">
              <a:rPr lang="he-IL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342900" y="1143000"/>
            <a:ext cx="8229600" cy="57888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Theorem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9100" y="342900"/>
            <a:ext cx="775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Combining these two results we immediately obtain: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" y="2476500"/>
            <a:ext cx="83439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this (the constant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) best possible?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Clearly the question is interesting in dense graphs with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(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=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θ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. Perhaps most interesting when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(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is as large as we can expect it to be:</a:t>
            </a:r>
          </a:p>
          <a:p>
            <a:endParaRPr lang="en-US" dirty="0" smtClean="0">
              <a:solidFill>
                <a:schemeClr val="tx1"/>
              </a:solidFill>
              <a:sym typeface="Symbol"/>
            </a:endParaRP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For any graph with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edges we have:</a:t>
            </a:r>
            <a:br>
              <a:rPr lang="en-US" dirty="0" smtClean="0">
                <a:solidFill>
                  <a:schemeClr val="tx1"/>
                </a:solidFill>
                <a:sym typeface="Symbol"/>
              </a:rPr>
            </a:br>
            <a:r>
              <a:rPr lang="en-US" dirty="0" smtClean="0">
                <a:solidFill>
                  <a:schemeClr val="tx1"/>
                </a:solidFill>
                <a:sym typeface="Symbol"/>
              </a:rPr>
              <a:t>			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(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 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2 – o(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DC7FE-C880-4D03-8D6E-EF0665CFB5AB}" type="slidenum">
              <a:rPr lang="he-IL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304800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 for many classes of graphs we have tightness:</a:t>
            </a:r>
          </a:p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			(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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2 –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o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.</a:t>
            </a:r>
          </a:p>
          <a:p>
            <a:endParaRPr lang="en-US" dirty="0" smtClean="0">
              <a:solidFill>
                <a:schemeClr val="tx1"/>
              </a:solidFill>
              <a:sym typeface="Symbol"/>
            </a:endParaRP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We call such graphs 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Hard to make </a:t>
            </a:r>
            <a:r>
              <a:rPr lang="el-GR" dirty="0" smtClean="0">
                <a:solidFill>
                  <a:srgbClr val="C00000"/>
                </a:solidFill>
                <a:sym typeface="Symbol"/>
              </a:rPr>
              <a:t>Δ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-free.</a:t>
            </a: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Random graphs, complete graphs, as well as many other combinations of such are hard to make </a:t>
            </a:r>
            <a:r>
              <a:rPr lang="el-GR" dirty="0" smtClean="0">
                <a:solidFill>
                  <a:schemeClr val="tx1"/>
                </a:solidFill>
                <a:sym typeface="Symbol"/>
              </a:rPr>
              <a:t>Δ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-free.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More formally we define: </a:t>
            </a:r>
            <a:r>
              <a:rPr lang="en-US" dirty="0" smtClean="0">
                <a:solidFill>
                  <a:srgbClr val="FF0000"/>
                </a:solidFill>
              </a:rPr>
              <a:t>(1-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C00000"/>
                </a:solidFill>
              </a:rPr>
              <a:t>-hard to make </a:t>
            </a:r>
            <a:r>
              <a:rPr lang="el-GR" dirty="0" smtClean="0">
                <a:solidFill>
                  <a:srgbClr val="C00000"/>
                </a:solidFill>
                <a:sym typeface="Symbol"/>
              </a:rPr>
              <a:t>Δ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-free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as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/>
            </a:r>
            <a:br>
              <a:rPr lang="en-US" dirty="0" smtClean="0">
                <a:solidFill>
                  <a:srgbClr val="C00000"/>
                </a:solidFill>
                <a:sym typeface="Symbol"/>
              </a:rPr>
            </a:br>
            <a:r>
              <a:rPr lang="en-US" dirty="0" smtClean="0">
                <a:solidFill>
                  <a:srgbClr val="C00000"/>
                </a:solidFill>
                <a:sym typeface="Symbol"/>
              </a:rPr>
              <a:t>			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(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 </a:t>
            </a:r>
            <a:r>
              <a:rPr lang="en-US" dirty="0" smtClean="0">
                <a:solidFill>
                  <a:srgbClr val="FF0000"/>
                </a:solidFill>
              </a:rPr>
              <a:t>(1-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.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266700" y="4533900"/>
            <a:ext cx="8229600" cy="1518940"/>
          </a:xfrm>
          <a:prstGeom prst="roundRect">
            <a:avLst>
              <a:gd name="adj" fmla="val 1554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Dense graphs that are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1-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o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(1)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-hard to make </a:t>
            </a:r>
            <a:r>
              <a:rPr lang="el-GR" dirty="0" smtClean="0">
                <a:solidFill>
                  <a:schemeClr val="tx1"/>
                </a:solidFill>
                <a:sym typeface="Symbol"/>
              </a:rPr>
              <a:t>Δ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-free have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sym typeface="Symbol"/>
              </a:rPr>
              <a:t>(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~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4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66700" y="4419600"/>
            <a:ext cx="8229600" cy="57888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Corollary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of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Theorem 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DC7FE-C880-4D03-8D6E-EF0665CFB5AB}" type="slidenum">
              <a:rPr lang="he-IL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381000" y="457200"/>
            <a:ext cx="8229600" cy="1518940"/>
          </a:xfrm>
          <a:prstGeom prst="roundRect">
            <a:avLst>
              <a:gd name="adj" fmla="val 1554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Dense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graphs that are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1-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o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(1)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-hard to make </a:t>
            </a:r>
            <a:r>
              <a:rPr lang="el-GR" dirty="0" smtClean="0">
                <a:solidFill>
                  <a:schemeClr val="tx1"/>
                </a:solidFill>
                <a:sym typeface="Symbol"/>
              </a:rPr>
              <a:t>Δ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-free have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sym typeface="Symbol"/>
              </a:rPr>
              <a:t>(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~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81000" y="342900"/>
            <a:ext cx="8229600" cy="57888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Conjecture </a:t>
            </a:r>
            <a:r>
              <a:rPr lang="en-US" dirty="0" smtClean="0"/>
              <a:t>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" y="2133600"/>
            <a:ext cx="830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other word, if a dense graph is hard to make triangle-free then it has an </a:t>
            </a:r>
            <a:r>
              <a:rPr lang="en-US" b="1" dirty="0" smtClean="0"/>
              <a:t>almost perfect</a:t>
            </a:r>
            <a:r>
              <a:rPr lang="en-US" dirty="0" smtClean="0"/>
              <a:t> triangle packing.</a:t>
            </a:r>
          </a:p>
          <a:p>
            <a:endParaRPr lang="en-US" dirty="0" smtClean="0"/>
          </a:p>
          <a:p>
            <a:r>
              <a:rPr lang="en-US" dirty="0" smtClean="0"/>
              <a:t>Formally (with quantifiers):</a:t>
            </a:r>
          </a:p>
          <a:p>
            <a:endParaRPr lang="en-US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419100" y="4076700"/>
            <a:ext cx="8229600" cy="1991499"/>
          </a:xfrm>
          <a:prstGeom prst="roundRect">
            <a:avLst>
              <a:gd name="adj" fmla="val 1554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For 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ε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&gt; 0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there exist 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 &gt; 0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so that for large graphs with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 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  <a:sym typeface="Symbol"/>
              </a:rPr>
              <a:t> 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edges that are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(1-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-hard to make </a:t>
            </a:r>
            <a:r>
              <a:rPr lang="el-GR" dirty="0" smtClean="0">
                <a:solidFill>
                  <a:schemeClr val="tx1"/>
                </a:solidFill>
                <a:sym typeface="Symbol"/>
              </a:rPr>
              <a:t>Δ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-free: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sym typeface="Symbol"/>
              </a:rPr>
              <a:t>(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  (1-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ε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3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19100" y="3962400"/>
            <a:ext cx="8229600" cy="57888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Conjecture  1 </a:t>
            </a:r>
            <a:r>
              <a:rPr lang="en-US" dirty="0" smtClean="0"/>
              <a:t>– formal statement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DC7FE-C880-4D03-8D6E-EF0665CFB5AB}" type="slidenum">
              <a:rPr lang="he-IL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381000" y="457200"/>
            <a:ext cx="8229600" cy="1991499"/>
          </a:xfrm>
          <a:prstGeom prst="roundRect">
            <a:avLst>
              <a:gd name="adj" fmla="val 1554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There exists an </a:t>
            </a:r>
            <a:r>
              <a:rPr lang="en-US" b="1" dirty="0" smtClean="0">
                <a:solidFill>
                  <a:schemeClr val="tx1"/>
                </a:solidFill>
                <a:sym typeface="Symbol"/>
              </a:rPr>
              <a:t>absolute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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&gt; 0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so that dense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graphs that are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1-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o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(1)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-hard to make </a:t>
            </a:r>
            <a:r>
              <a:rPr lang="el-GR" dirty="0" smtClean="0">
                <a:solidFill>
                  <a:schemeClr val="tx1"/>
                </a:solidFill>
                <a:sym typeface="Symbol"/>
              </a:rPr>
              <a:t>Δ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-free have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sym typeface="Symbol"/>
              </a:rPr>
              <a:t>(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~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+)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81000" y="342900"/>
            <a:ext cx="8229600" cy="57888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Conjecture 2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57200" y="3810000"/>
            <a:ext cx="8229600" cy="2464058"/>
          </a:xfrm>
          <a:prstGeom prst="roundRect">
            <a:avLst>
              <a:gd name="adj" fmla="val 1554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There exists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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&gt; 0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so that for all 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&gt; 0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there exist 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 &gt; 0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so that for large graphs with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 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  <a:sym typeface="Symbol"/>
              </a:rPr>
              <a:t> 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edges that are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(1-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-hard to make </a:t>
            </a:r>
            <a:r>
              <a:rPr lang="el-GR" dirty="0" smtClean="0">
                <a:solidFill>
                  <a:schemeClr val="tx1"/>
                </a:solidFill>
                <a:sym typeface="Symbol"/>
              </a:rPr>
              <a:t>Δ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-free: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sym typeface="Symbol"/>
              </a:rPr>
              <a:t>(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  (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1+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4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57200" y="3695700"/>
            <a:ext cx="8229600" cy="57888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Conjecture  </a:t>
            </a:r>
            <a:r>
              <a:rPr lang="en-US" dirty="0" smtClean="0"/>
              <a:t>2 – formal statement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100" y="26289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Strictly better than the Tuza bound by a fraction that is independent of the density.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DC7FE-C880-4D03-8D6E-EF0665CFB5AB}" type="slidenum">
              <a:rPr lang="he-IL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381000" y="457200"/>
            <a:ext cx="8229600" cy="1991499"/>
          </a:xfrm>
          <a:prstGeom prst="roundRect">
            <a:avLst>
              <a:gd name="adj" fmla="val 1554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dirty="0" smtClean="0"/>
          </a:p>
          <a:p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-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d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ense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graphs that are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1-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o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(1)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-hard to make </a:t>
            </a:r>
            <a:r>
              <a:rPr lang="el-GR" dirty="0" smtClean="0">
                <a:solidFill>
                  <a:schemeClr val="tx1"/>
                </a:solidFill>
                <a:sym typeface="Symbol"/>
              </a:rPr>
              <a:t>Δ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-free have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sym typeface="Symbol"/>
              </a:rPr>
              <a:t>(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~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+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f(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))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81000" y="342900"/>
            <a:ext cx="8229600" cy="57888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Conjecture 3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57200" y="3810000"/>
            <a:ext cx="8229600" cy="1991499"/>
          </a:xfrm>
          <a:prstGeom prst="roundRect">
            <a:avLst>
              <a:gd name="adj" fmla="val 1554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F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or all 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&gt; 0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there exist 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 &gt; 0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so that for large graphs with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 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  <a:sym typeface="Symbol"/>
              </a:rPr>
              <a:t> 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edges that are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(1-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-hard to make </a:t>
            </a:r>
            <a:r>
              <a:rPr lang="el-GR" dirty="0" smtClean="0">
                <a:solidFill>
                  <a:schemeClr val="tx1"/>
                </a:solidFill>
                <a:sym typeface="Symbol"/>
              </a:rPr>
              <a:t>Δ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-free: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sym typeface="Symbol"/>
              </a:rPr>
              <a:t>(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  (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1+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β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4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57200" y="3695700"/>
            <a:ext cx="8229600" cy="57888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Theorem</a:t>
            </a:r>
            <a:r>
              <a:rPr lang="en-US" dirty="0" smtClean="0"/>
              <a:t> </a:t>
            </a:r>
            <a:r>
              <a:rPr lang="en-US" dirty="0" smtClean="0"/>
              <a:t>3</a:t>
            </a:r>
            <a:r>
              <a:rPr lang="en-US" dirty="0" smtClean="0"/>
              <a:t> – formal statement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100" y="26289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Strictly better than the Tuza bound by a fraction that depends on the density.</a:t>
            </a:r>
            <a:endParaRPr lang="en-US" dirty="0" smtClean="0"/>
          </a:p>
        </p:txBody>
      </p:sp>
      <p:grpSp>
        <p:nvGrpSpPr>
          <p:cNvPr id="20" name="Group 19"/>
          <p:cNvGrpSpPr/>
          <p:nvPr/>
        </p:nvGrpSpPr>
        <p:grpSpPr>
          <a:xfrm>
            <a:off x="3581400" y="457200"/>
            <a:ext cx="1409700" cy="381000"/>
            <a:chOff x="3581400" y="457200"/>
            <a:chExt cx="1409700" cy="381000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581400" y="457200"/>
              <a:ext cx="1409700" cy="3429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3657600" y="457200"/>
              <a:ext cx="1257300" cy="3810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&quot;C:\applications\TeX\MiKTeX\miktex\bin\latex&quot; $(base).tex; &quot;C:\applications\TeX\MiKTeX\miktex\bin\dvips&quot; -D $(res) -E -o $(base).ps $(base).dvi"/>
  <p:tag name="EXTERNALEDITCOMMAND" val="notepad %"/>
  <p:tag name="GHOSTSCRIPTCOMMAND" val="c:\applications\ghostscript\gs8.54\bin\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DEFAULTFONTSIZE" val="10"/>
  <p:tag name="DEFAULTWIDTH" val="354"/>
  <p:tag name="DEFAULTHEIGHT" val="35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heme/theme1.xml><?xml version="1.0" encoding="utf-8"?>
<a:theme xmlns:a="http://schemas.openxmlformats.org/drawingml/2006/main" name="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עיצוב ברירת מחדל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44603</TotalTime>
  <Words>1269</Words>
  <Application>Microsoft Office PowerPoint</Application>
  <PresentationFormat>On-screen Show (4:3)</PresentationFormat>
  <Paragraphs>212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עיצוב ברירת מחדל</vt:lpstr>
      <vt:lpstr>  Dense graphs with a large triangle cover have a large triangle packing</vt:lpstr>
      <vt:lpstr>The problem, formulation and definitions</vt:lpstr>
      <vt:lpstr>Slide 3</vt:lpstr>
      <vt:lpstr>Slide 4</vt:lpstr>
      <vt:lpstr>Slide 5</vt:lpstr>
      <vt:lpstr>Slide 6</vt:lpstr>
      <vt:lpstr>Slide 7</vt:lpstr>
      <vt:lpstr>Slide 8</vt:lpstr>
      <vt:lpstr>Slide 9</vt:lpstr>
      <vt:lpstr>Proof of main result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Maximum matching in minor-closed families of graphs</dc:title>
  <dc:creator>Uri Zwick</dc:creator>
  <cp:lastModifiedBy>User</cp:lastModifiedBy>
  <cp:revision>1065</cp:revision>
  <cp:lastPrinted>2000-08-13T22:29:51Z</cp:lastPrinted>
  <dcterms:created xsi:type="dcterms:W3CDTF">2000-08-08T08:53:06Z</dcterms:created>
  <dcterms:modified xsi:type="dcterms:W3CDTF">2010-05-25T11:57:54Z</dcterms:modified>
</cp:coreProperties>
</file>