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23" r:id="rId3"/>
    <p:sldId id="494" r:id="rId4"/>
    <p:sldId id="495" r:id="rId5"/>
    <p:sldId id="496" r:id="rId6"/>
    <p:sldId id="497" r:id="rId7"/>
    <p:sldId id="498" r:id="rId8"/>
    <p:sldId id="499" r:id="rId9"/>
    <p:sldId id="500" r:id="rId10"/>
    <p:sldId id="501" r:id="rId11"/>
    <p:sldId id="502" r:id="rId12"/>
    <p:sldId id="503" r:id="rId13"/>
    <p:sldId id="504" r:id="rId14"/>
    <p:sldId id="484" r:id="rId15"/>
    <p:sldId id="510" r:id="rId16"/>
    <p:sldId id="505" r:id="rId17"/>
    <p:sldId id="509" r:id="rId18"/>
    <p:sldId id="511" r:id="rId19"/>
    <p:sldId id="512" r:id="rId20"/>
    <p:sldId id="506" r:id="rId21"/>
    <p:sldId id="507" r:id="rId22"/>
    <p:sldId id="508" r:id="rId23"/>
    <p:sldId id="513" r:id="rId24"/>
    <p:sldId id="514" r:id="rId25"/>
    <p:sldId id="515" r:id="rId26"/>
    <p:sldId id="516" r:id="rId27"/>
    <p:sldId id="517" r:id="rId28"/>
    <p:sldId id="493" r:id="rId29"/>
  </p:sldIdLst>
  <p:sldSz cx="9144000" cy="6858000" type="screen4x3"/>
  <p:notesSz cx="7004050" cy="9290050"/>
  <p:custDataLst>
    <p:tags r:id="rId32"/>
  </p:custDataLst>
  <p:defaultTextStyle>
    <a:defPPr>
      <a:defRPr lang="he-IL"/>
    </a:defPPr>
    <a:lvl1pPr algn="ctr" rtl="0" eaLnBrk="0" fontAlgn="base" hangingPunct="0">
      <a:spcBef>
        <a:spcPct val="5000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33CC33"/>
    <a:srgbClr val="996633"/>
    <a:srgbClr val="CC3300"/>
    <a:srgbClr val="FF0000"/>
    <a:srgbClr val="CCFFCC"/>
    <a:srgbClr val="669900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94" autoAdjust="0"/>
    <p:restoredTop sz="99546" autoAdjust="0"/>
  </p:normalViewPr>
  <p:slideViewPr>
    <p:cSldViewPr>
      <p:cViewPr varScale="1">
        <p:scale>
          <a:sx n="110" d="100"/>
          <a:sy n="110" d="100"/>
        </p:scale>
        <p:origin x="-4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0" y="0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68750" y="8836025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836025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  <a:cs typeface="Arial" charset="0"/>
              </a:defRPr>
            </a:lvl1pPr>
          </a:lstStyle>
          <a:p>
            <a:fld id="{1E32FD9E-1DBE-437A-8F6B-00D69D1D12AD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3250"/>
            <a:ext cx="51371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A7B0B0DF-E926-466F-ADDD-636528B3F229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1181A-594B-4645-9EC3-9C54FDAA726A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93AB8-D24E-4F53-A65F-D4E292ECD635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D6DED-2B0F-4DB4-94E0-28D353D4A182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CD29F-6150-4A7B-AB73-B1B9355DBDBD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B1F3F-0EF1-4B64-97CC-715199374C05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43308-CBE5-4176-9C51-0C567F4D5EB0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7190F-D7BA-4CEC-BBF8-8ECC070A8F42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CF8AD-6274-47A8-A924-4DA861B7F2E1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9ABFC-DFCD-4DB7-83FD-70FF09228D52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C5988-491E-4FA2-869C-10B840C1F6A2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85DA6-5597-451B-8E96-D16FE2BD1DF6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fld id="{AE92A814-EB7A-4E69-A1EE-25BCBB780C47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5.xml"/><Relationship Id="rId7" Type="http://schemas.openxmlformats.org/officeDocument/2006/relationships/image" Target="../media/image3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24.xml"/><Relationship Id="rId7" Type="http://schemas.openxmlformats.org/officeDocument/2006/relationships/image" Target="../media/image6.emf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5.e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image" Target="../media/image12.png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" y="1257300"/>
            <a:ext cx="8526462" cy="2265363"/>
          </a:xfrm>
        </p:spPr>
        <p:txBody>
          <a:bodyPr/>
          <a:lstStyle/>
          <a:p>
            <a:pPr rtl="0"/>
            <a:r>
              <a:rPr lang="en-US" sz="4800" dirty="0" smtClean="0">
                <a:solidFill>
                  <a:srgbClr val="FF0000"/>
                </a:solidFill>
              </a:rPr>
              <a:t>Matrix </a:t>
            </a:r>
            <a:r>
              <a:rPr lang="en-US" sz="4800" dirty="0" err="1" smtClean="0">
                <a:solidFill>
                  <a:srgbClr val="FF0000"/>
                </a:solidFill>
              </a:rPr>
              <a:t>sparsification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en-US" sz="4800" dirty="0" smtClean="0">
                <a:solidFill>
                  <a:srgbClr val="FF0000"/>
                </a:solidFill>
              </a:rPr>
              <a:t>(for rank and determinant computations)</a:t>
            </a:r>
            <a:br>
              <a:rPr lang="en-US" sz="4800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66900" y="4191000"/>
            <a:ext cx="5307012" cy="1371600"/>
          </a:xfrm>
        </p:spPr>
        <p:txBody>
          <a:bodyPr/>
          <a:lstStyle/>
          <a:p>
            <a:pPr rtl="0"/>
            <a:r>
              <a:rPr lang="en-US" b="1" dirty="0">
                <a:solidFill>
                  <a:schemeClr val="accent2"/>
                </a:solidFill>
              </a:rPr>
              <a:t>Raphael </a:t>
            </a:r>
            <a:r>
              <a:rPr lang="en-US" b="1" dirty="0" err="1">
                <a:solidFill>
                  <a:schemeClr val="accent2"/>
                </a:solidFill>
              </a:rPr>
              <a:t>Yuster</a:t>
            </a:r>
            <a:r>
              <a:rPr lang="en-US" b="1" dirty="0">
                <a:solidFill>
                  <a:schemeClr val="accent2"/>
                </a:solidFill>
              </a:rPr>
              <a:t/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en-US" b="1" dirty="0">
                <a:solidFill>
                  <a:srgbClr val="33CC33"/>
                </a:solidFill>
              </a:rPr>
              <a:t>University of Haifa</a:t>
            </a:r>
            <a:endParaRPr lang="zh-CN" altLang="en-US" b="1" dirty="0">
              <a:solidFill>
                <a:srgbClr val="33CC33"/>
              </a:solidFill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10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66700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sz="4000" dirty="0" err="1" smtClean="0">
                <a:solidFill>
                  <a:schemeClr val="accent2"/>
                </a:solidFill>
              </a:rPr>
              <a:t>Sparsification</a:t>
            </a:r>
            <a:r>
              <a:rPr lang="en-US" sz="4000" dirty="0" smtClean="0">
                <a:solidFill>
                  <a:schemeClr val="accent2"/>
                </a:solidFill>
              </a:rPr>
              <a:t> algorithm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647700" y="948690"/>
            <a:ext cx="8077200" cy="52629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Assume that 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is  represented in a sparse form:</a:t>
            </a:r>
            <a:br>
              <a:rPr lang="en-US" dirty="0" smtClean="0"/>
            </a:br>
            <a:r>
              <a:rPr lang="en-US" dirty="0" smtClean="0"/>
              <a:t>   Row lists  </a:t>
            </a:r>
            <a:r>
              <a:rPr lang="en-US" i="1" dirty="0" err="1" smtClean="0">
                <a:solidFill>
                  <a:srgbClr val="FF0000"/>
                </a:solidFill>
              </a:rPr>
              <a:t>R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contain elements of the form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j</a:t>
            </a:r>
            <a:r>
              <a:rPr lang="en-US" dirty="0" smtClean="0">
                <a:solidFill>
                  <a:srgbClr val="FF0000"/>
                </a:solidFill>
              </a:rPr>
              <a:t> , </a:t>
            </a:r>
            <a:r>
              <a:rPr lang="en-US" i="1" dirty="0" err="1" smtClean="0">
                <a:solidFill>
                  <a:srgbClr val="FF0000"/>
                </a:solidFill>
              </a:rPr>
              <a:t>a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i,j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. 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By using symbol </a:t>
            </a:r>
            <a:r>
              <a:rPr lang="en-US" dirty="0" smtClean="0">
                <a:solidFill>
                  <a:srgbClr val="FF0000"/>
                </a:solidFill>
              </a:rPr>
              <a:t>0*</a:t>
            </a:r>
            <a:r>
              <a:rPr lang="en-US" dirty="0" smtClean="0"/>
              <a:t> we can assume </a:t>
            </a:r>
            <a:r>
              <a:rPr lang="en-US" i="1" dirty="0" err="1" smtClean="0">
                <a:solidFill>
                  <a:srgbClr val="FF0000"/>
                </a:solidFill>
              </a:rPr>
              <a:t>a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err="1" smtClean="0">
                <a:solidFill>
                  <a:srgbClr val="FF0000"/>
                </a:solidFill>
              </a:rPr>
              <a:t>,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j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 0  </a:t>
            </a:r>
            <a:r>
              <a:rPr lang="en-US" i="1" dirty="0" err="1" smtClean="0">
                <a:solidFill>
                  <a:srgbClr val="FF0000"/>
                </a:solidFill>
                <a:sym typeface="Symbol"/>
              </a:rPr>
              <a:t>a</a:t>
            </a:r>
            <a:r>
              <a:rPr lang="en-US" i="1" baseline="-25000" dirty="0" err="1" smtClean="0">
                <a:solidFill>
                  <a:srgbClr val="FF0000"/>
                </a:solidFill>
                <a:sym typeface="Symbol"/>
              </a:rPr>
              <a:t>j</a:t>
            </a:r>
            <a:r>
              <a:rPr lang="en-US" baseline="-25000" dirty="0" err="1" smtClean="0">
                <a:solidFill>
                  <a:srgbClr val="FF0000"/>
                </a:solidFill>
                <a:sym typeface="Symbol"/>
              </a:rPr>
              <a:t>,</a:t>
            </a:r>
            <a:r>
              <a:rPr lang="en-US" i="1" baseline="-25000" dirty="0" err="1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 0</a:t>
            </a:r>
            <a:r>
              <a:rPr lang="en-US" dirty="0" smtClean="0">
                <a:sym typeface="Symbol"/>
              </a:rPr>
              <a:t>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At step 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of the algorithm, the current matrix is denoted by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i="1" baseline="-25000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and its order is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+2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. Initially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i="1" dirty="0" smtClean="0">
                <a:solidFill>
                  <a:srgbClr val="FF0000"/>
                </a:solidFill>
              </a:rPr>
              <a:t>=A</a:t>
            </a:r>
            <a:r>
              <a:rPr lang="en-US" dirty="0" smtClean="0"/>
              <a:t>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A single step constructs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i="1" baseline="-25000" dirty="0" smtClean="0">
                <a:solidFill>
                  <a:srgbClr val="FF0000"/>
                </a:solidFill>
              </a:rPr>
              <a:t>t </a:t>
            </a:r>
            <a:r>
              <a:rPr lang="en-US" baseline="-25000" dirty="0" smtClean="0">
                <a:solidFill>
                  <a:srgbClr val="FF0000"/>
                </a:solidFill>
              </a:rPr>
              <a:t>+1 </a:t>
            </a:r>
            <a:r>
              <a:rPr lang="en-US" dirty="0" smtClean="0"/>
              <a:t>from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i="1" baseline="-25000" dirty="0" smtClean="0">
                <a:solidFill>
                  <a:srgbClr val="FF0000"/>
                </a:solidFill>
              </a:rPr>
              <a:t>t </a:t>
            </a:r>
            <a:r>
              <a:rPr lang="en-US" dirty="0" smtClean="0"/>
              <a:t>by increasing the number of rows and columns of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i="1" baseline="-25000" dirty="0" smtClean="0">
                <a:solidFill>
                  <a:srgbClr val="FF0000"/>
                </a:solidFill>
              </a:rPr>
              <a:t>t </a:t>
            </a:r>
            <a:r>
              <a:rPr lang="en-US" dirty="0" smtClean="0"/>
              <a:t>by </a:t>
            </a:r>
            <a:r>
              <a:rPr lang="en-US" b="1" dirty="0" smtClean="0">
                <a:solidFill>
                  <a:srgbClr val="C00000"/>
                </a:solidFill>
              </a:rPr>
              <a:t>2</a:t>
            </a:r>
            <a:r>
              <a:rPr lang="en-US" dirty="0" smtClean="0"/>
              <a:t> and by modifying </a:t>
            </a:r>
            <a:r>
              <a:rPr lang="en-US" b="1" dirty="0" smtClean="0">
                <a:solidFill>
                  <a:srgbClr val="C00000"/>
                </a:solidFill>
              </a:rPr>
              <a:t>constantly</a:t>
            </a:r>
            <a:r>
              <a:rPr lang="en-US" dirty="0" smtClean="0"/>
              <a:t> many entries of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i="1" baseline="-25000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The algorithm halts when each row list of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i="1" baseline="-25000" dirty="0" smtClean="0">
                <a:solidFill>
                  <a:srgbClr val="FF0000"/>
                </a:solidFill>
              </a:rPr>
              <a:t>t </a:t>
            </a:r>
            <a:r>
              <a:rPr lang="en-US" dirty="0" smtClean="0"/>
              <a:t>has at most </a:t>
            </a:r>
            <a:r>
              <a:rPr lang="en-US" dirty="0" smtClean="0">
                <a:solidFill>
                  <a:srgbClr val="C00000"/>
                </a:solidFill>
              </a:rPr>
              <a:t>three </a:t>
            </a:r>
            <a:r>
              <a:rPr lang="en-US" dirty="0" smtClean="0"/>
              <a:t>entries.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11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66700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sz="4000" dirty="0" err="1" smtClean="0">
                <a:solidFill>
                  <a:schemeClr val="accent2"/>
                </a:solidFill>
              </a:rPr>
              <a:t>Sparsification</a:t>
            </a:r>
            <a:r>
              <a:rPr lang="en-US" sz="4000" dirty="0" smtClean="0">
                <a:solidFill>
                  <a:schemeClr val="accent2"/>
                </a:solidFill>
              </a:rPr>
              <a:t> algorithm – cont.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647700" y="948690"/>
            <a:ext cx="8077200" cy="46166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Thus, in the final matrix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i="1" baseline="-25000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we have that each row and column has at most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non-zero entries.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We make sure that:</a:t>
            </a:r>
            <a:br>
              <a:rPr lang="en-US" dirty="0" smtClean="0"/>
            </a:br>
            <a:r>
              <a:rPr lang="en-US" dirty="0" smtClean="0"/>
              <a:t> 	</a:t>
            </a:r>
            <a:r>
              <a:rPr lang="en-US" dirty="0" err="1" smtClean="0">
                <a:solidFill>
                  <a:srgbClr val="FF0000"/>
                </a:solidFill>
              </a:rPr>
              <a:t>det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i="1" baseline="-25000" dirty="0" smtClean="0">
                <a:solidFill>
                  <a:srgbClr val="FF0000"/>
                </a:solidFill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</a:rPr>
              <a:t>+1</a:t>
            </a:r>
            <a:r>
              <a:rPr lang="en-US" dirty="0" smtClean="0">
                <a:solidFill>
                  <a:srgbClr val="FF0000"/>
                </a:solidFill>
              </a:rPr>
              <a:t>) = </a:t>
            </a:r>
            <a:r>
              <a:rPr lang="en-US" dirty="0" err="1" smtClean="0">
                <a:solidFill>
                  <a:srgbClr val="FF0000"/>
                </a:solidFill>
              </a:rPr>
              <a:t>det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i="1" baseline="-25000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rank(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i="1" baseline="-25000" dirty="0" smtClean="0">
                <a:solidFill>
                  <a:srgbClr val="FF0000"/>
                </a:solidFill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</a:rPr>
              <a:t>+1</a:t>
            </a:r>
            <a:r>
              <a:rPr lang="en-US" dirty="0" smtClean="0">
                <a:solidFill>
                  <a:srgbClr val="FF0000"/>
                </a:solidFill>
              </a:rPr>
              <a:t>) = rank(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i="1" baseline="-25000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)+2</a:t>
            </a:r>
            <a:r>
              <a:rPr lang="en-US" dirty="0" smtClean="0"/>
              <a:t>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Hence, in the end we will also have</a:t>
            </a:r>
            <a:br>
              <a:rPr lang="en-US" dirty="0" smtClean="0"/>
            </a:br>
            <a:r>
              <a:rPr lang="en-US" dirty="0" smtClean="0"/>
              <a:t>         </a:t>
            </a:r>
            <a:r>
              <a:rPr lang="en-US" dirty="0" err="1" smtClean="0">
                <a:solidFill>
                  <a:srgbClr val="FF0000"/>
                </a:solidFill>
              </a:rPr>
              <a:t>det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i="1" baseline="-25000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) = </a:t>
            </a:r>
            <a:r>
              <a:rPr lang="en-US" dirty="0" err="1" smtClean="0">
                <a:solidFill>
                  <a:srgbClr val="FF0000"/>
                </a:solidFill>
              </a:rPr>
              <a:t>det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rank(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i="1" baseline="-25000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) = rank(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)+2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How to do it:</a:t>
            </a:r>
            <a:br>
              <a:rPr lang="en-US" dirty="0" smtClean="0"/>
            </a:br>
            <a:r>
              <a:rPr lang="en-US" dirty="0" smtClean="0"/>
              <a:t>As long as there is a row with at least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nonzero entries, pick such row </a:t>
            </a:r>
            <a:r>
              <a:rPr lang="en-US" i="1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and suppose  </a:t>
            </a:r>
            <a:r>
              <a:rPr lang="en-US" i="1" dirty="0" err="1" smtClean="0">
                <a:solidFill>
                  <a:srgbClr val="FF0000"/>
                </a:solidFill>
              </a:rPr>
              <a:t>b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err="1" smtClean="0">
                <a:solidFill>
                  <a:srgbClr val="FF0000"/>
                </a:solidFill>
              </a:rPr>
              <a:t>,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 0  </a:t>
            </a:r>
            <a:r>
              <a:rPr lang="en-US" i="1" dirty="0" err="1" smtClean="0">
                <a:solidFill>
                  <a:srgbClr val="FF0000"/>
                </a:solidFill>
              </a:rPr>
              <a:t>b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err="1" smtClean="0">
                <a:solidFill>
                  <a:srgbClr val="FF0000"/>
                </a:solidFill>
              </a:rPr>
              <a:t>,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u</a:t>
            </a:r>
            <a:r>
              <a:rPr lang="en-US" i="1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 0</a:t>
            </a:r>
            <a:r>
              <a:rPr lang="en-US" dirty="0" smtClean="0"/>
              <a:t> .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endParaRPr lang="en-US" i="1" baseline="-250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12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66700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sz="4000" dirty="0" err="1" smtClean="0">
                <a:solidFill>
                  <a:schemeClr val="accent2"/>
                </a:solidFill>
              </a:rPr>
              <a:t>Sparsification</a:t>
            </a:r>
            <a:r>
              <a:rPr lang="en-US" sz="4000" dirty="0" smtClean="0">
                <a:solidFill>
                  <a:schemeClr val="accent2"/>
                </a:solidFill>
              </a:rPr>
              <a:t> algorithm – cont.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647700" y="948690"/>
            <a:ext cx="80772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ym typeface="Symbol"/>
              </a:rPr>
              <a:t>Consider the principal block defined by 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{</a:t>
            </a:r>
            <a:r>
              <a:rPr lang="en-US" i="1" dirty="0" err="1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,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u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,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v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}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: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endParaRPr lang="en-US" i="1" baseline="-25000" dirty="0" smtClean="0"/>
          </a:p>
        </p:txBody>
      </p:sp>
      <p:pic>
        <p:nvPicPr>
          <p:cNvPr id="8" name="Picture 7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lum/>
          </a:blip>
          <a:stretch>
            <a:fillRect/>
          </a:stretch>
        </p:blipFill>
        <p:spPr>
          <a:xfrm>
            <a:off x="1447800" y="1600200"/>
            <a:ext cx="4787064" cy="1828800"/>
          </a:xfrm>
          <a:prstGeom prst="rect">
            <a:avLst/>
          </a:prstGeom>
        </p:spPr>
      </p:pic>
      <p:pic>
        <p:nvPicPr>
          <p:cNvPr id="13" name="Picture 12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lum/>
          </a:blip>
          <a:stretch>
            <a:fillRect/>
          </a:stretch>
        </p:blipFill>
        <p:spPr>
          <a:xfrm>
            <a:off x="647700" y="3543300"/>
            <a:ext cx="7398023" cy="2705100"/>
          </a:xfrm>
          <a:prstGeom prst="rect">
            <a:avLst/>
          </a:prstGeom>
        </p:spPr>
      </p:pic>
      <p:pic>
        <p:nvPicPr>
          <p:cNvPr id="11" name="Picture 10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>
            <a:lum/>
          </a:blip>
          <a:stretch>
            <a:fillRect/>
          </a:stretch>
        </p:blipFill>
        <p:spPr>
          <a:xfrm>
            <a:off x="381000" y="3543300"/>
            <a:ext cx="7658100" cy="27051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13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266700"/>
            <a:ext cx="8724900" cy="671512"/>
          </a:xfrm>
          <a:noFill/>
          <a:ln/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What happens in the representing graph?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647700" y="948690"/>
            <a:ext cx="8077200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ym typeface="Symbol"/>
              </a:rPr>
              <a:t>Recall the 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vertex splitting</a:t>
            </a:r>
            <a:r>
              <a:rPr lang="en-US" dirty="0" smtClean="0">
                <a:sym typeface="Symbol"/>
              </a:rPr>
              <a:t> trick :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endParaRPr lang="en-US" i="1" baseline="-25000" dirty="0" smtClean="0"/>
          </a:p>
        </p:txBody>
      </p:sp>
      <p:sp>
        <p:nvSpPr>
          <p:cNvPr id="19" name="AutoShape 13"/>
          <p:cNvSpPr>
            <a:spLocks noChangeAspect="1" noChangeArrowheads="1"/>
          </p:cNvSpPr>
          <p:nvPr/>
        </p:nvSpPr>
        <p:spPr bwMode="auto">
          <a:xfrm rot="5167606">
            <a:off x="4213942" y="3663771"/>
            <a:ext cx="595312" cy="296863"/>
          </a:xfrm>
          <a:prstGeom prst="rightArrow">
            <a:avLst>
              <a:gd name="adj1" fmla="val 50000"/>
              <a:gd name="adj2" fmla="val 50134"/>
            </a:avLst>
          </a:prstGeom>
          <a:solidFill>
            <a:schemeClr val="tx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" name="AutoShape 16"/>
          <p:cNvCxnSpPr>
            <a:cxnSpLocks noChangeAspect="1" noChangeShapeType="1"/>
            <a:endCxn id="20" idx="0"/>
          </p:cNvCxnSpPr>
          <p:nvPr/>
        </p:nvCxnSpPr>
        <p:spPr bwMode="auto">
          <a:xfrm rot="16200000" flipH="1">
            <a:off x="1680980" y="3987980"/>
            <a:ext cx="458790" cy="328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119" name="Group 118"/>
          <p:cNvGrpSpPr/>
          <p:nvPr/>
        </p:nvGrpSpPr>
        <p:grpSpPr>
          <a:xfrm>
            <a:off x="1104899" y="3695700"/>
            <a:ext cx="6892201" cy="2091600"/>
            <a:chOff x="1104899" y="3695700"/>
            <a:chExt cx="6892201" cy="2091600"/>
          </a:xfrm>
        </p:grpSpPr>
        <p:sp>
          <p:nvSpPr>
            <p:cNvPr id="20" name="Oval 14"/>
            <p:cNvSpPr>
              <a:spLocks noChangeAspect="1" noChangeArrowheads="1"/>
            </p:cNvSpPr>
            <p:nvPr/>
          </p:nvSpPr>
          <p:spPr bwMode="auto">
            <a:xfrm>
              <a:off x="1714500" y="4381500"/>
              <a:ext cx="720000" cy="72000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cxnSp>
          <p:nvCxnSpPr>
            <p:cNvPr id="21" name="AutoShape 15"/>
            <p:cNvCxnSpPr>
              <a:cxnSpLocks noChangeAspect="1" noChangeShapeType="1"/>
              <a:endCxn id="20" idx="1"/>
            </p:cNvCxnSpPr>
            <p:nvPr/>
          </p:nvCxnSpPr>
          <p:spPr bwMode="auto">
            <a:xfrm>
              <a:off x="1292225" y="4202111"/>
              <a:ext cx="527717" cy="2848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3" name="AutoShape 17"/>
            <p:cNvCxnSpPr>
              <a:cxnSpLocks noChangeAspect="1" noChangeShapeType="1"/>
              <a:endCxn id="20" idx="2"/>
            </p:cNvCxnSpPr>
            <p:nvPr/>
          </p:nvCxnSpPr>
          <p:spPr bwMode="auto">
            <a:xfrm>
              <a:off x="1112837" y="4656136"/>
              <a:ext cx="601663" cy="853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4" name="AutoShape 18"/>
            <p:cNvCxnSpPr>
              <a:cxnSpLocks noChangeAspect="1" noChangeShapeType="1"/>
              <a:endCxn id="20" idx="3"/>
            </p:cNvCxnSpPr>
            <p:nvPr/>
          </p:nvCxnSpPr>
          <p:spPr bwMode="auto">
            <a:xfrm flipV="1">
              <a:off x="1193800" y="4996059"/>
              <a:ext cx="626142" cy="50939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5" name="AutoShape 19"/>
            <p:cNvCxnSpPr>
              <a:cxnSpLocks noChangeAspect="1" noChangeShapeType="1"/>
              <a:stCxn id="28" idx="7"/>
              <a:endCxn id="56" idx="2"/>
            </p:cNvCxnSpPr>
            <p:nvPr/>
          </p:nvCxnSpPr>
          <p:spPr bwMode="auto">
            <a:xfrm rot="5400000" flipH="1" flipV="1">
              <a:off x="6324977" y="3458618"/>
              <a:ext cx="355041" cy="15492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6" name="AutoShape 20"/>
            <p:cNvCxnSpPr>
              <a:cxnSpLocks noChangeAspect="1" noChangeShapeType="1"/>
              <a:stCxn id="28" idx="5"/>
              <a:endCxn id="45" idx="2"/>
            </p:cNvCxnSpPr>
            <p:nvPr/>
          </p:nvCxnSpPr>
          <p:spPr bwMode="auto">
            <a:xfrm rot="16200000" flipH="1">
              <a:off x="6210677" y="4437076"/>
              <a:ext cx="507441" cy="14730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7" name="Text Box 21"/>
            <p:cNvSpPr txBox="1">
              <a:spLocks noChangeAspect="1" noChangeArrowheads="1"/>
            </p:cNvSpPr>
            <p:nvPr/>
          </p:nvSpPr>
          <p:spPr bwMode="auto">
            <a:xfrm rot="5400000">
              <a:off x="1138237" y="4881563"/>
              <a:ext cx="29845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/>
              <a:r>
                <a:rPr lang="en-US" sz="18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…</a:t>
              </a:r>
            </a:p>
          </p:txBody>
        </p:sp>
        <p:sp>
          <p:nvSpPr>
            <p:cNvPr id="28" name="Oval 22"/>
            <p:cNvSpPr>
              <a:spLocks noChangeAspect="1" noChangeArrowheads="1"/>
            </p:cNvSpPr>
            <p:nvPr/>
          </p:nvSpPr>
          <p:spPr bwMode="auto">
            <a:xfrm>
              <a:off x="5113336" y="4305300"/>
              <a:ext cx="720000" cy="720000"/>
            </a:xfrm>
            <a:prstGeom prst="ellipse">
              <a:avLst/>
            </a:prstGeom>
            <a:solidFill>
              <a:srgbClr val="D6009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cxnSp>
          <p:nvCxnSpPr>
            <p:cNvPr id="29" name="AutoShape 23"/>
            <p:cNvCxnSpPr>
              <a:cxnSpLocks noChangeAspect="1" noChangeShapeType="1"/>
              <a:stCxn id="20" idx="6"/>
              <a:endCxn id="30" idx="2"/>
            </p:cNvCxnSpPr>
            <p:nvPr/>
          </p:nvCxnSpPr>
          <p:spPr bwMode="auto">
            <a:xfrm flipV="1">
              <a:off x="2434500" y="4698663"/>
              <a:ext cx="1070700" cy="42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" name="Oval 24"/>
            <p:cNvSpPr>
              <a:spLocks noChangeAspect="1" noChangeArrowheads="1"/>
            </p:cNvSpPr>
            <p:nvPr/>
          </p:nvSpPr>
          <p:spPr bwMode="auto">
            <a:xfrm>
              <a:off x="3505200" y="4343401"/>
              <a:ext cx="720000" cy="71052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cxnSp>
          <p:nvCxnSpPr>
            <p:cNvPr id="31" name="AutoShape 25"/>
            <p:cNvCxnSpPr>
              <a:cxnSpLocks noChangeAspect="1" noChangeShapeType="1"/>
              <a:stCxn id="30" idx="6"/>
              <a:endCxn id="28" idx="2"/>
            </p:cNvCxnSpPr>
            <p:nvPr/>
          </p:nvCxnSpPr>
          <p:spPr bwMode="auto">
            <a:xfrm flipV="1">
              <a:off x="4225200" y="4665300"/>
              <a:ext cx="888136" cy="333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" name="Oval 5"/>
            <p:cNvSpPr>
              <a:spLocks noChangeAspect="1" noChangeArrowheads="1"/>
            </p:cNvSpPr>
            <p:nvPr/>
          </p:nvSpPr>
          <p:spPr bwMode="auto">
            <a:xfrm>
              <a:off x="7200900" y="5067300"/>
              <a:ext cx="720000" cy="72000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6" name="Oval 5"/>
            <p:cNvSpPr>
              <a:spLocks noChangeAspect="1" noChangeArrowheads="1"/>
            </p:cNvSpPr>
            <p:nvPr/>
          </p:nvSpPr>
          <p:spPr bwMode="auto">
            <a:xfrm>
              <a:off x="7277100" y="3695700"/>
              <a:ext cx="720000" cy="72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2632800" y="1752600"/>
            <a:ext cx="3539400" cy="1939199"/>
            <a:chOff x="2632800" y="1752600"/>
            <a:chExt cx="3539400" cy="1939199"/>
          </a:xfrm>
        </p:grpSpPr>
        <p:sp>
          <p:nvSpPr>
            <p:cNvPr id="18" name="Text Box 12"/>
            <p:cNvSpPr txBox="1">
              <a:spLocks noChangeAspect="1" noChangeArrowheads="1"/>
            </p:cNvSpPr>
            <p:nvPr/>
          </p:nvSpPr>
          <p:spPr bwMode="auto">
            <a:xfrm rot="5400000">
              <a:off x="3064669" y="2756694"/>
              <a:ext cx="296863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/>
              <a:r>
                <a:rPr lang="en-US" sz="18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…</a:t>
              </a:r>
            </a:p>
          </p:txBody>
        </p:sp>
        <p:sp>
          <p:nvSpPr>
            <p:cNvPr id="9" name="Oval 5"/>
            <p:cNvSpPr>
              <a:spLocks noChangeAspect="1" noChangeArrowheads="1"/>
            </p:cNvSpPr>
            <p:nvPr/>
          </p:nvSpPr>
          <p:spPr bwMode="auto">
            <a:xfrm>
              <a:off x="3471000" y="2247900"/>
              <a:ext cx="720000" cy="720000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cxnSp>
          <p:nvCxnSpPr>
            <p:cNvPr id="10" name="AutoShape 6"/>
            <p:cNvCxnSpPr>
              <a:cxnSpLocks noChangeAspect="1" noChangeShapeType="1"/>
              <a:endCxn id="9" idx="1"/>
            </p:cNvCxnSpPr>
            <p:nvPr/>
          </p:nvCxnSpPr>
          <p:spPr bwMode="auto">
            <a:xfrm>
              <a:off x="2831238" y="2049463"/>
              <a:ext cx="745204" cy="3038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" name="AutoShape 7"/>
            <p:cNvCxnSpPr>
              <a:cxnSpLocks noChangeAspect="1" noChangeShapeType="1"/>
              <a:endCxn id="9" idx="0"/>
            </p:cNvCxnSpPr>
            <p:nvPr/>
          </p:nvCxnSpPr>
          <p:spPr bwMode="auto">
            <a:xfrm>
              <a:off x="3326538" y="1752600"/>
              <a:ext cx="504462" cy="4953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4" name="AutoShape 8"/>
            <p:cNvCxnSpPr>
              <a:cxnSpLocks noChangeAspect="1" noChangeShapeType="1"/>
              <a:endCxn id="9" idx="2"/>
            </p:cNvCxnSpPr>
            <p:nvPr/>
          </p:nvCxnSpPr>
          <p:spPr bwMode="auto">
            <a:xfrm>
              <a:off x="2632800" y="2544763"/>
              <a:ext cx="838200" cy="63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9"/>
            <p:cNvCxnSpPr>
              <a:cxnSpLocks noChangeAspect="1" noChangeShapeType="1"/>
              <a:endCxn id="9" idx="3"/>
            </p:cNvCxnSpPr>
            <p:nvPr/>
          </p:nvCxnSpPr>
          <p:spPr bwMode="auto">
            <a:xfrm flipV="1">
              <a:off x="2731225" y="2862459"/>
              <a:ext cx="845217" cy="5744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0"/>
            <p:cNvCxnSpPr>
              <a:cxnSpLocks noChangeAspect="1" noChangeShapeType="1"/>
              <a:stCxn id="9" idx="6"/>
              <a:endCxn id="44" idx="2"/>
            </p:cNvCxnSpPr>
            <p:nvPr/>
          </p:nvCxnSpPr>
          <p:spPr bwMode="auto">
            <a:xfrm flipV="1">
              <a:off x="4191000" y="2150700"/>
              <a:ext cx="1261200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1"/>
            <p:cNvCxnSpPr>
              <a:cxnSpLocks noChangeAspect="1" noChangeShapeType="1"/>
              <a:stCxn id="9" idx="5"/>
              <a:endCxn id="57" idx="2"/>
            </p:cNvCxnSpPr>
            <p:nvPr/>
          </p:nvCxnSpPr>
          <p:spPr bwMode="auto">
            <a:xfrm rot="16200000" flipH="1">
              <a:off x="4515158" y="2432858"/>
              <a:ext cx="469340" cy="13285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4" name="Oval 5"/>
            <p:cNvSpPr>
              <a:spLocks noChangeAspect="1" noChangeArrowheads="1"/>
            </p:cNvSpPr>
            <p:nvPr/>
          </p:nvSpPr>
          <p:spPr bwMode="auto">
            <a:xfrm>
              <a:off x="5452200" y="1790700"/>
              <a:ext cx="720000" cy="72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7" name="Oval 5"/>
            <p:cNvSpPr>
              <a:spLocks noChangeAspect="1" noChangeArrowheads="1"/>
            </p:cNvSpPr>
            <p:nvPr/>
          </p:nvSpPr>
          <p:spPr bwMode="auto">
            <a:xfrm>
              <a:off x="5414099" y="2971799"/>
              <a:ext cx="720000" cy="72000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3657600" y="1840114"/>
            <a:ext cx="2448740" cy="1769206"/>
            <a:chOff x="3657600" y="1840114"/>
            <a:chExt cx="2448740" cy="1769206"/>
          </a:xfrm>
        </p:grpSpPr>
        <p:sp>
          <p:nvSpPr>
            <p:cNvPr id="100" name="TextBox 99"/>
            <p:cNvSpPr txBox="1"/>
            <p:nvPr/>
          </p:nvSpPr>
          <p:spPr>
            <a:xfrm rot="20531333">
              <a:off x="4434486" y="1840114"/>
              <a:ext cx="8435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8, -6</a:t>
              </a:r>
              <a:endParaRPr lang="en-US" dirty="0"/>
            </a:p>
          </p:txBody>
        </p:sp>
        <p:sp>
          <p:nvSpPr>
            <p:cNvPr id="101" name="TextBox 100"/>
            <p:cNvSpPr txBox="1"/>
            <p:nvPr/>
          </p:nvSpPr>
          <p:spPr>
            <a:xfrm rot="1233831">
              <a:off x="4597027" y="2656487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9, 0*</a:t>
              </a:r>
              <a:endParaRPr lang="en-US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562600" y="1905000"/>
              <a:ext cx="5437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56</a:t>
              </a:r>
              <a:endParaRPr lang="en-US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657600" y="232410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524500" y="3086100"/>
              <a:ext cx="5437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13</a:t>
              </a:r>
              <a:endParaRPr lang="en-US" dirty="0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905000" y="3735967"/>
            <a:ext cx="6030140" cy="1930753"/>
            <a:chOff x="1905000" y="3735967"/>
            <a:chExt cx="6030140" cy="1930753"/>
          </a:xfrm>
        </p:grpSpPr>
        <p:sp>
          <p:nvSpPr>
            <p:cNvPr id="102" name="TextBox 101"/>
            <p:cNvSpPr txBox="1"/>
            <p:nvPr/>
          </p:nvSpPr>
          <p:spPr>
            <a:xfrm>
              <a:off x="2590800" y="4229100"/>
              <a:ext cx="8435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1, -1</a:t>
              </a:r>
              <a:endParaRPr lang="en-US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267200" y="4152900"/>
              <a:ext cx="8435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1, -1</a:t>
              </a:r>
              <a:endParaRPr lang="en-US" dirty="0"/>
            </a:p>
          </p:txBody>
        </p:sp>
        <p:sp>
          <p:nvSpPr>
            <p:cNvPr id="104" name="TextBox 103"/>
            <p:cNvSpPr txBox="1"/>
            <p:nvPr/>
          </p:nvSpPr>
          <p:spPr>
            <a:xfrm rot="20531333">
              <a:off x="6030892" y="3735967"/>
              <a:ext cx="8435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8, -6</a:t>
              </a:r>
              <a:endParaRPr lang="en-US" dirty="0"/>
            </a:p>
          </p:txBody>
        </p:sp>
        <p:sp>
          <p:nvSpPr>
            <p:cNvPr id="105" name="TextBox 104"/>
            <p:cNvSpPr txBox="1"/>
            <p:nvPr/>
          </p:nvSpPr>
          <p:spPr>
            <a:xfrm rot="1233831">
              <a:off x="6196861" y="4745092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9, 0*</a:t>
              </a:r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3695700" y="441960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295900" y="438150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905000" y="445770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7315200" y="5143500"/>
              <a:ext cx="5437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391400" y="3771900"/>
              <a:ext cx="5437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56</a:t>
              </a:r>
              <a:endParaRPr lang="en-US" dirty="0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928C-E4F5-443E-94C9-6556DA1FD474}" type="slidenum">
              <a:rPr lang="he-IL"/>
              <a:pPr/>
              <a:t>14</a:t>
            </a:fld>
            <a:endParaRPr lang="en-US"/>
          </a:p>
        </p:txBody>
      </p:sp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165100"/>
            <a:ext cx="8242300" cy="671513"/>
          </a:xfrm>
          <a:noFill/>
          <a:ln/>
        </p:spPr>
        <p:txBody>
          <a:bodyPr/>
          <a:lstStyle/>
          <a:p>
            <a:pPr rtl="0"/>
            <a:r>
              <a:rPr lang="en-US" dirty="0">
                <a:solidFill>
                  <a:schemeClr val="accent2"/>
                </a:solidFill>
              </a:rPr>
              <a:t>Separators</a:t>
            </a:r>
          </a:p>
        </p:txBody>
      </p:sp>
      <p:sp>
        <p:nvSpPr>
          <p:cNvPr id="437251" name="Text Box 3"/>
          <p:cNvSpPr txBox="1">
            <a:spLocks noChangeArrowheads="1"/>
          </p:cNvSpPr>
          <p:nvPr/>
        </p:nvSpPr>
        <p:spPr bwMode="auto">
          <a:xfrm>
            <a:off x="304800" y="876300"/>
            <a:ext cx="8343900" cy="54784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At the top level: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partition </a:t>
            </a:r>
            <a:r>
              <a:rPr lang="en-US" i="1" dirty="0">
                <a:solidFill>
                  <a:srgbClr val="FF0000"/>
                </a:solidFill>
              </a:rPr>
              <a:t>A,B,C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of the vertices of </a:t>
            </a:r>
            <a:r>
              <a:rPr lang="en-US" i="1" dirty="0">
                <a:solidFill>
                  <a:srgbClr val="FF0000"/>
                </a:solidFill>
              </a:rPr>
              <a:t>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so that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| =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="1" baseline="30000" dirty="0" smtClean="0">
                <a:solidFill>
                  <a:srgbClr val="FF0000"/>
                </a:solidFill>
                <a:sym typeface="Symbol"/>
              </a:rPr>
              <a:t>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 </a:t>
            </a:r>
            <a:br>
              <a:rPr lang="en-US" b="1" dirty="0" smtClean="0">
                <a:solidFill>
                  <a:srgbClr val="FF0000"/>
                </a:solidFill>
                <a:sym typeface="Symbol"/>
              </a:rPr>
            </a:br>
            <a:r>
              <a:rPr lang="en-US" b="1" dirty="0" smtClean="0">
                <a:solidFill>
                  <a:srgbClr val="FF0000"/>
                </a:solidFill>
                <a:sym typeface="Symbol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+mn-lt"/>
                <a:sym typeface="Symbol"/>
              </a:rPr>
              <a:t>|</a:t>
            </a:r>
            <a:r>
              <a:rPr lang="en-US" i="1" dirty="0" smtClean="0">
                <a:solidFill>
                  <a:srgbClr val="FF0000"/>
                </a:solidFill>
                <a:latin typeface="+mn-lt"/>
                <a:sym typeface="Symbol"/>
              </a:rPr>
              <a:t>A</a:t>
            </a:r>
            <a:r>
              <a:rPr lang="en-US" dirty="0" smtClean="0">
                <a:solidFill>
                  <a:srgbClr val="FF0000"/>
                </a:solidFill>
                <a:latin typeface="+mn-lt"/>
                <a:sym typeface="Symbol"/>
              </a:rPr>
              <a:t>|, |</a:t>
            </a:r>
            <a:r>
              <a:rPr lang="en-US" i="1" dirty="0" smtClean="0">
                <a:solidFill>
                  <a:srgbClr val="FF0000"/>
                </a:solidFill>
                <a:latin typeface="+mn-lt"/>
                <a:sym typeface="Symbol"/>
              </a:rPr>
              <a:t>B</a:t>
            </a:r>
            <a:r>
              <a:rPr lang="en-US" dirty="0" smtClean="0">
                <a:solidFill>
                  <a:srgbClr val="FF0000"/>
                </a:solidFill>
                <a:latin typeface="+mn-lt"/>
                <a:sym typeface="Symbol"/>
              </a:rPr>
              <a:t>| &lt; </a:t>
            </a:r>
            <a:r>
              <a:rPr lang="el-GR" dirty="0" smtClean="0">
                <a:solidFill>
                  <a:srgbClr val="FF0000"/>
                </a:solidFill>
                <a:latin typeface="+mn-lt"/>
              </a:rPr>
              <a:t>α</a:t>
            </a:r>
            <a:r>
              <a:rPr lang="en-US" i="1" dirty="0" smtClean="0">
                <a:solidFill>
                  <a:srgbClr val="FF0000"/>
                </a:solidFill>
                <a:latin typeface="+mn-lt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+mn-lt"/>
              </a:rPr>
            </a:br>
            <a:r>
              <a:rPr lang="en-US" dirty="0" smtClean="0">
                <a:solidFill>
                  <a:srgbClr val="FF0000"/>
                </a:solidFill>
                <a:latin typeface="+mn-lt"/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No edges connect 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i="1" dirty="0" smtClean="0">
                <a:solidFill>
                  <a:schemeClr val="tx1"/>
                </a:solidFill>
                <a:sym typeface="Symbol"/>
              </a:rPr>
              <a:t> .</a:t>
            </a:r>
            <a:endParaRPr lang="en-US" i="1" dirty="0" smtClean="0">
              <a:solidFill>
                <a:srgbClr val="FF0000"/>
              </a:solidFill>
            </a:endParaRPr>
          </a:p>
          <a:p>
            <a:pPr algn="l"/>
            <a:endParaRPr lang="en-US" i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algn="l"/>
            <a:endParaRPr lang="en-US" i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algn="l"/>
            <a:endParaRPr lang="en-US" i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Strong separator tree: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recurse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on </a:t>
            </a:r>
            <a:r>
              <a:rPr lang="en-US" i="1" dirty="0" smtClean="0">
                <a:solidFill>
                  <a:srgbClr val="FF0000"/>
                </a:solidFill>
                <a:sym typeface="Wingdings" pitchFamily="2" charset="2"/>
              </a:rPr>
              <a:t>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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C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and on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B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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C</a:t>
            </a:r>
            <a:r>
              <a:rPr lang="en-US" i="1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.</a:t>
            </a:r>
            <a:endParaRPr lang="el-GR" i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Weak separator tree: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recurse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on </a:t>
            </a:r>
            <a:r>
              <a:rPr lang="en-US" i="1" dirty="0" smtClean="0">
                <a:solidFill>
                  <a:srgbClr val="FF0000"/>
                </a:solidFill>
                <a:sym typeface="Wingdings" pitchFamily="2" charset="2"/>
              </a:rPr>
              <a:t>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and on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B </a:t>
            </a:r>
            <a:r>
              <a:rPr lang="en-US" i="1" dirty="0" smtClean="0">
                <a:solidFill>
                  <a:schemeClr val="tx1"/>
                </a:solidFill>
                <a:sym typeface="Symbol"/>
              </a:rPr>
              <a:t>.</a:t>
            </a:r>
            <a:endParaRPr lang="el-GR" dirty="0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437278" name="Group 30"/>
          <p:cNvGrpSpPr>
            <a:grpSpLocks/>
          </p:cNvGrpSpPr>
          <p:nvPr/>
        </p:nvGrpSpPr>
        <p:grpSpPr bwMode="auto">
          <a:xfrm>
            <a:off x="1409700" y="3238500"/>
            <a:ext cx="6105525" cy="1957387"/>
            <a:chOff x="897" y="1265"/>
            <a:chExt cx="3846" cy="1233"/>
          </a:xfrm>
        </p:grpSpPr>
        <p:sp>
          <p:nvSpPr>
            <p:cNvPr id="437252" name="Oval 4"/>
            <p:cNvSpPr>
              <a:spLocks noChangeArrowheads="1"/>
            </p:cNvSpPr>
            <p:nvPr/>
          </p:nvSpPr>
          <p:spPr bwMode="auto">
            <a:xfrm>
              <a:off x="897" y="1603"/>
              <a:ext cx="1403" cy="895"/>
            </a:xfrm>
            <a:prstGeom prst="ellipse">
              <a:avLst/>
            </a:prstGeom>
            <a:solidFill>
              <a:srgbClr val="99FF99">
                <a:alpha val="50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7253" name="Oval 5"/>
            <p:cNvSpPr>
              <a:spLocks noChangeArrowheads="1"/>
            </p:cNvSpPr>
            <p:nvPr/>
          </p:nvSpPr>
          <p:spPr bwMode="auto">
            <a:xfrm>
              <a:off x="3340" y="1603"/>
              <a:ext cx="1403" cy="895"/>
            </a:xfrm>
            <a:prstGeom prst="ellipse">
              <a:avLst/>
            </a:prstGeom>
            <a:solidFill>
              <a:srgbClr val="99FF99">
                <a:alpha val="50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7254" name="Oval 6"/>
            <p:cNvSpPr>
              <a:spLocks noChangeArrowheads="1"/>
            </p:cNvSpPr>
            <p:nvPr/>
          </p:nvSpPr>
          <p:spPr bwMode="auto">
            <a:xfrm>
              <a:off x="2542" y="1820"/>
              <a:ext cx="556" cy="46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7255" name="Text Box 7"/>
            <p:cNvSpPr txBox="1">
              <a:spLocks noChangeArrowheads="1"/>
            </p:cNvSpPr>
            <p:nvPr/>
          </p:nvSpPr>
          <p:spPr bwMode="auto">
            <a:xfrm>
              <a:off x="1404" y="1265"/>
              <a:ext cx="363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i="1" dirty="0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437256" name="Text Box 8"/>
            <p:cNvSpPr txBox="1">
              <a:spLocks noChangeArrowheads="1"/>
            </p:cNvSpPr>
            <p:nvPr/>
          </p:nvSpPr>
          <p:spPr bwMode="auto">
            <a:xfrm>
              <a:off x="2614" y="1410"/>
              <a:ext cx="363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437257" name="Text Box 9"/>
            <p:cNvSpPr txBox="1">
              <a:spLocks noChangeArrowheads="1"/>
            </p:cNvSpPr>
            <p:nvPr/>
          </p:nvSpPr>
          <p:spPr bwMode="auto">
            <a:xfrm>
              <a:off x="3896" y="1265"/>
              <a:ext cx="363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437258" name="Line 10"/>
            <p:cNvSpPr>
              <a:spLocks noChangeShapeType="1"/>
            </p:cNvSpPr>
            <p:nvPr/>
          </p:nvSpPr>
          <p:spPr bwMode="auto">
            <a:xfrm>
              <a:off x="1985" y="1797"/>
              <a:ext cx="701" cy="1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7259" name="Line 11"/>
            <p:cNvSpPr>
              <a:spLocks noChangeShapeType="1"/>
            </p:cNvSpPr>
            <p:nvPr/>
          </p:nvSpPr>
          <p:spPr bwMode="auto">
            <a:xfrm>
              <a:off x="1985" y="2015"/>
              <a:ext cx="677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7261" name="Line 13"/>
            <p:cNvSpPr>
              <a:spLocks noChangeShapeType="1"/>
            </p:cNvSpPr>
            <p:nvPr/>
          </p:nvSpPr>
          <p:spPr bwMode="auto">
            <a:xfrm flipV="1">
              <a:off x="1985" y="2208"/>
              <a:ext cx="726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7262" name="Line 14"/>
            <p:cNvSpPr>
              <a:spLocks noChangeShapeType="1"/>
            </p:cNvSpPr>
            <p:nvPr/>
          </p:nvSpPr>
          <p:spPr bwMode="auto">
            <a:xfrm flipH="1">
              <a:off x="2953" y="1797"/>
              <a:ext cx="701" cy="1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7263" name="Line 15"/>
            <p:cNvSpPr>
              <a:spLocks noChangeShapeType="1"/>
            </p:cNvSpPr>
            <p:nvPr/>
          </p:nvSpPr>
          <p:spPr bwMode="auto">
            <a:xfrm flipH="1">
              <a:off x="2953" y="2015"/>
              <a:ext cx="677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7264" name="Line 16"/>
            <p:cNvSpPr>
              <a:spLocks noChangeShapeType="1"/>
            </p:cNvSpPr>
            <p:nvPr/>
          </p:nvSpPr>
          <p:spPr bwMode="auto">
            <a:xfrm flipH="1" flipV="1">
              <a:off x="2953" y="2208"/>
              <a:ext cx="726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41FB-ED71-49CB-AB7C-AAF213500882}" type="slidenum">
              <a:rPr lang="he-IL"/>
              <a:pPr/>
              <a:t>15</a:t>
            </a:fld>
            <a:endParaRPr 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300038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dirty="0">
                <a:solidFill>
                  <a:schemeClr val="accent2"/>
                </a:solidFill>
              </a:rPr>
              <a:t>Finding separators</a:t>
            </a:r>
          </a:p>
        </p:txBody>
      </p:sp>
      <p:sp>
        <p:nvSpPr>
          <p:cNvPr id="409603" name="Text Box 3"/>
          <p:cNvSpPr txBox="1">
            <a:spLocks noChangeArrowheads="1"/>
          </p:cNvSpPr>
          <p:nvPr/>
        </p:nvSpPr>
        <p:spPr bwMode="auto">
          <a:xfrm>
            <a:off x="731838" y="1249363"/>
            <a:ext cx="7604125" cy="1433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dirty="0">
                <a:solidFill>
                  <a:srgbClr val="CC0099"/>
                </a:solidFill>
              </a:rPr>
              <a:t>Lipton-</a:t>
            </a:r>
            <a:r>
              <a:rPr lang="en-US" dirty="0" err="1">
                <a:solidFill>
                  <a:srgbClr val="CC0099"/>
                </a:solidFill>
              </a:rPr>
              <a:t>Tarjan</a:t>
            </a:r>
            <a:r>
              <a:rPr lang="en-US" dirty="0">
                <a:solidFill>
                  <a:srgbClr val="CC0099"/>
                </a:solidFill>
              </a:rPr>
              <a:t> (1979):</a:t>
            </a:r>
            <a:br>
              <a:rPr lang="en-US" dirty="0">
                <a:solidFill>
                  <a:srgbClr val="CC0099"/>
                </a:solidFill>
              </a:rPr>
            </a:br>
            <a:r>
              <a:rPr lang="en-US" sz="3000" dirty="0">
                <a:solidFill>
                  <a:schemeClr val="tx1"/>
                </a:solidFill>
              </a:rPr>
              <a:t>Planar graphs have </a:t>
            </a:r>
            <a:r>
              <a:rPr lang="en-US" sz="3000" dirty="0">
                <a:solidFill>
                  <a:srgbClr val="FF0000"/>
                </a:solidFill>
              </a:rPr>
              <a:t>(</a:t>
            </a:r>
            <a:r>
              <a:rPr lang="en-US" sz="3000" i="1" dirty="0">
                <a:solidFill>
                  <a:srgbClr val="FF0000"/>
                </a:solidFill>
              </a:rPr>
              <a:t>O</a:t>
            </a:r>
            <a:r>
              <a:rPr lang="en-US" sz="3000" dirty="0">
                <a:solidFill>
                  <a:srgbClr val="FF0000"/>
                </a:solidFill>
              </a:rPr>
              <a:t>(</a:t>
            </a:r>
            <a:r>
              <a:rPr lang="en-US" sz="3000" i="1" dirty="0">
                <a:solidFill>
                  <a:srgbClr val="FF0000"/>
                </a:solidFill>
              </a:rPr>
              <a:t>n</a:t>
            </a:r>
            <a:r>
              <a:rPr lang="en-US" sz="3000" baseline="30000" dirty="0">
                <a:solidFill>
                  <a:srgbClr val="FF0000"/>
                </a:solidFill>
              </a:rPr>
              <a:t>1/2</a:t>
            </a:r>
            <a:r>
              <a:rPr lang="en-US" sz="3000" dirty="0">
                <a:solidFill>
                  <a:srgbClr val="FF0000"/>
                </a:solidFill>
              </a:rPr>
              <a:t>), 2/3)</a:t>
            </a:r>
            <a:r>
              <a:rPr lang="en-US" sz="3000" dirty="0">
                <a:solidFill>
                  <a:schemeClr val="tx1"/>
                </a:solidFill>
              </a:rPr>
              <a:t>-separators.</a:t>
            </a:r>
            <a:br>
              <a:rPr lang="en-US" sz="3000" dirty="0">
                <a:solidFill>
                  <a:schemeClr val="tx1"/>
                </a:solidFill>
              </a:rPr>
            </a:br>
            <a:r>
              <a:rPr lang="en-US" sz="3000" dirty="0">
                <a:solidFill>
                  <a:schemeClr val="tx1"/>
                </a:solidFill>
              </a:rPr>
              <a:t>Can be found in linear time. </a:t>
            </a:r>
            <a:endParaRPr lang="en-US" sz="3000" dirty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409606" name="Text Box 6"/>
          <p:cNvSpPr txBox="1">
            <a:spLocks noChangeArrowheads="1"/>
          </p:cNvSpPr>
          <p:nvPr/>
        </p:nvSpPr>
        <p:spPr bwMode="auto">
          <a:xfrm>
            <a:off x="731838" y="2914650"/>
            <a:ext cx="8294687" cy="1433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dirty="0" err="1">
                <a:solidFill>
                  <a:srgbClr val="CC0099"/>
                </a:solidFill>
              </a:rPr>
              <a:t>Alon</a:t>
            </a:r>
            <a:r>
              <a:rPr lang="en-US" dirty="0">
                <a:solidFill>
                  <a:srgbClr val="CC0099"/>
                </a:solidFill>
              </a:rPr>
              <a:t>-Seymour-Thomas (1990):</a:t>
            </a:r>
            <a:br>
              <a:rPr lang="en-US" dirty="0">
                <a:solidFill>
                  <a:srgbClr val="CC0099"/>
                </a:solidFill>
              </a:rPr>
            </a:br>
            <a:r>
              <a:rPr lang="en-US" sz="3000" i="1" dirty="0">
                <a:solidFill>
                  <a:srgbClr val="FF0000"/>
                </a:solidFill>
              </a:rPr>
              <a:t>H</a:t>
            </a:r>
            <a:r>
              <a:rPr lang="en-US" sz="3000" dirty="0">
                <a:solidFill>
                  <a:schemeClr val="tx1"/>
                </a:solidFill>
              </a:rPr>
              <a:t>-minor free graphs have </a:t>
            </a:r>
            <a:r>
              <a:rPr lang="en-US" sz="3000" dirty="0">
                <a:solidFill>
                  <a:srgbClr val="FF0000"/>
                </a:solidFill>
              </a:rPr>
              <a:t>(</a:t>
            </a:r>
            <a:r>
              <a:rPr lang="en-US" sz="3000" i="1" dirty="0">
                <a:solidFill>
                  <a:srgbClr val="FF0000"/>
                </a:solidFill>
              </a:rPr>
              <a:t>O</a:t>
            </a:r>
            <a:r>
              <a:rPr lang="en-US" sz="3000" dirty="0">
                <a:solidFill>
                  <a:srgbClr val="FF0000"/>
                </a:solidFill>
              </a:rPr>
              <a:t>(</a:t>
            </a:r>
            <a:r>
              <a:rPr lang="en-US" sz="3000" i="1" dirty="0">
                <a:solidFill>
                  <a:srgbClr val="FF0000"/>
                </a:solidFill>
              </a:rPr>
              <a:t>n</a:t>
            </a:r>
            <a:r>
              <a:rPr lang="en-US" sz="3000" baseline="30000" dirty="0">
                <a:solidFill>
                  <a:srgbClr val="FF0000"/>
                </a:solidFill>
              </a:rPr>
              <a:t>1/2</a:t>
            </a:r>
            <a:r>
              <a:rPr lang="en-US" sz="3000" dirty="0">
                <a:solidFill>
                  <a:srgbClr val="FF0000"/>
                </a:solidFill>
              </a:rPr>
              <a:t>), 2/3)</a:t>
            </a:r>
            <a:r>
              <a:rPr lang="en-US" sz="3000" dirty="0">
                <a:solidFill>
                  <a:schemeClr val="tx1"/>
                </a:solidFill>
              </a:rPr>
              <a:t>-separators. </a:t>
            </a:r>
            <a:br>
              <a:rPr lang="en-US" sz="3000" dirty="0">
                <a:solidFill>
                  <a:schemeClr val="tx1"/>
                </a:solidFill>
              </a:rPr>
            </a:br>
            <a:r>
              <a:rPr lang="en-US" sz="3000" dirty="0">
                <a:solidFill>
                  <a:schemeClr val="tx1"/>
                </a:solidFill>
              </a:rPr>
              <a:t>Can be found in </a:t>
            </a:r>
            <a:r>
              <a:rPr lang="en-US" sz="3000" i="1" dirty="0">
                <a:solidFill>
                  <a:srgbClr val="FF0000"/>
                </a:solidFill>
              </a:rPr>
              <a:t>O</a:t>
            </a:r>
            <a:r>
              <a:rPr lang="en-US" sz="3000" dirty="0">
                <a:solidFill>
                  <a:srgbClr val="FF0000"/>
                </a:solidFill>
              </a:rPr>
              <a:t>(</a:t>
            </a:r>
            <a:r>
              <a:rPr lang="en-US" sz="3000" i="1" dirty="0">
                <a:solidFill>
                  <a:srgbClr val="FF0000"/>
                </a:solidFill>
              </a:rPr>
              <a:t>n</a:t>
            </a:r>
            <a:r>
              <a:rPr lang="en-US" sz="3000" baseline="30000" dirty="0">
                <a:solidFill>
                  <a:srgbClr val="FF0000"/>
                </a:solidFill>
              </a:rPr>
              <a:t>1.5</a:t>
            </a:r>
            <a:r>
              <a:rPr lang="en-US" sz="3000" dirty="0">
                <a:solidFill>
                  <a:srgbClr val="FF0000"/>
                </a:solidFill>
              </a:rPr>
              <a:t>)</a:t>
            </a:r>
            <a:r>
              <a:rPr lang="en-US" sz="3000" dirty="0">
                <a:solidFill>
                  <a:schemeClr val="tx1"/>
                </a:solidFill>
              </a:rPr>
              <a:t> time. </a:t>
            </a:r>
            <a:endParaRPr lang="en-US" sz="3000" dirty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409609" name="Text Box 9"/>
          <p:cNvSpPr txBox="1">
            <a:spLocks noChangeArrowheads="1"/>
          </p:cNvSpPr>
          <p:nvPr/>
        </p:nvSpPr>
        <p:spPr bwMode="auto">
          <a:xfrm>
            <a:off x="731838" y="4581525"/>
            <a:ext cx="8294687" cy="1920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000">
                <a:solidFill>
                  <a:srgbClr val="CC0099"/>
                </a:solidFill>
              </a:rPr>
              <a:t>Reed and Wood (2005)</a:t>
            </a:r>
            <a:r>
              <a:rPr lang="en-US" sz="3000"/>
              <a:t>:</a:t>
            </a:r>
            <a:br>
              <a:rPr lang="en-US" sz="3000"/>
            </a:br>
            <a:r>
              <a:rPr lang="en-US" sz="3000"/>
              <a:t>For any </a:t>
            </a:r>
            <a:r>
              <a:rPr lang="el-GR" sz="3000" i="1">
                <a:solidFill>
                  <a:srgbClr val="FF0000"/>
                </a:solidFill>
              </a:rPr>
              <a:t>ν</a:t>
            </a:r>
            <a:r>
              <a:rPr lang="en-US" sz="3000">
                <a:solidFill>
                  <a:srgbClr val="FF0000"/>
                </a:solidFill>
              </a:rPr>
              <a:t>&gt;0</a:t>
            </a:r>
            <a:r>
              <a:rPr lang="en-US" sz="3000"/>
              <a:t>, there is an </a:t>
            </a:r>
            <a:r>
              <a:rPr lang="en-US" sz="3000" i="1">
                <a:solidFill>
                  <a:srgbClr val="FF0000"/>
                </a:solidFill>
              </a:rPr>
              <a:t>O</a:t>
            </a:r>
            <a:r>
              <a:rPr lang="en-US" sz="3000">
                <a:solidFill>
                  <a:srgbClr val="FF0000"/>
                </a:solidFill>
              </a:rPr>
              <a:t>(</a:t>
            </a:r>
            <a:r>
              <a:rPr lang="en-US" sz="3000" i="1">
                <a:solidFill>
                  <a:srgbClr val="FF0000"/>
                </a:solidFill>
              </a:rPr>
              <a:t>n</a:t>
            </a:r>
            <a:r>
              <a:rPr lang="en-US" sz="3000" baseline="30000">
                <a:solidFill>
                  <a:srgbClr val="FF0000"/>
                </a:solidFill>
              </a:rPr>
              <a:t>1+</a:t>
            </a:r>
            <a:r>
              <a:rPr lang="el-GR" sz="3000" i="1" baseline="30000">
                <a:solidFill>
                  <a:srgbClr val="FF0000"/>
                </a:solidFill>
              </a:rPr>
              <a:t>ν</a:t>
            </a:r>
            <a:r>
              <a:rPr lang="en-US" sz="3000">
                <a:solidFill>
                  <a:srgbClr val="FF0000"/>
                </a:solidFill>
              </a:rPr>
              <a:t>)</a:t>
            </a:r>
            <a:r>
              <a:rPr lang="en-US" sz="3000"/>
              <a:t>-time algorithm </a:t>
            </a:r>
            <a:br>
              <a:rPr lang="en-US" sz="3000"/>
            </a:br>
            <a:r>
              <a:rPr lang="en-US" sz="3000"/>
              <a:t>that finds </a:t>
            </a:r>
            <a:r>
              <a:rPr lang="en-US" sz="3000">
                <a:solidFill>
                  <a:srgbClr val="FF0000"/>
                </a:solidFill>
              </a:rPr>
              <a:t>(</a:t>
            </a:r>
            <a:r>
              <a:rPr lang="en-US" sz="3000" i="1">
                <a:solidFill>
                  <a:srgbClr val="FF0000"/>
                </a:solidFill>
              </a:rPr>
              <a:t>O</a:t>
            </a:r>
            <a:r>
              <a:rPr lang="en-US" sz="3000">
                <a:solidFill>
                  <a:srgbClr val="FF0000"/>
                </a:solidFill>
              </a:rPr>
              <a:t>(</a:t>
            </a:r>
            <a:r>
              <a:rPr lang="en-US" sz="3000" i="1">
                <a:solidFill>
                  <a:srgbClr val="FF0000"/>
                </a:solidFill>
              </a:rPr>
              <a:t>n</a:t>
            </a:r>
            <a:r>
              <a:rPr lang="en-US" sz="3000" baseline="30000">
                <a:solidFill>
                  <a:srgbClr val="FF0000"/>
                </a:solidFill>
              </a:rPr>
              <a:t>(2</a:t>
            </a:r>
            <a:r>
              <a:rPr lang="en-US" sz="3000" baseline="30000">
                <a:solidFill>
                  <a:srgbClr val="FF0000"/>
                </a:solidFill>
                <a:sym typeface="Symbol" pitchFamily="18" charset="2"/>
              </a:rPr>
              <a:t></a:t>
            </a:r>
            <a:r>
              <a:rPr lang="el-GR" sz="3000" baseline="30000">
                <a:solidFill>
                  <a:srgbClr val="FF0000"/>
                </a:solidFill>
              </a:rPr>
              <a:t>ν</a:t>
            </a:r>
            <a:r>
              <a:rPr lang="en-US" sz="3000" baseline="30000">
                <a:solidFill>
                  <a:srgbClr val="FF0000"/>
                </a:solidFill>
              </a:rPr>
              <a:t>)/3</a:t>
            </a:r>
            <a:r>
              <a:rPr lang="en-US" sz="3000">
                <a:solidFill>
                  <a:srgbClr val="FF0000"/>
                </a:solidFill>
              </a:rPr>
              <a:t>)</a:t>
            </a:r>
            <a:r>
              <a:rPr lang="en-US" sz="3000" baseline="30000">
                <a:solidFill>
                  <a:srgbClr val="FF0000"/>
                </a:solidFill>
              </a:rPr>
              <a:t> </a:t>
            </a:r>
            <a:r>
              <a:rPr lang="en-US" sz="3000">
                <a:solidFill>
                  <a:srgbClr val="FF0000"/>
                </a:solidFill>
              </a:rPr>
              <a:t>, 2/3)</a:t>
            </a:r>
            <a:r>
              <a:rPr lang="en-US" sz="3000">
                <a:solidFill>
                  <a:schemeClr val="tx1"/>
                </a:solidFill>
              </a:rPr>
              <a:t>-separators </a:t>
            </a:r>
            <a:br>
              <a:rPr lang="en-US" sz="3000">
                <a:solidFill>
                  <a:schemeClr val="tx1"/>
                </a:solidFill>
              </a:rPr>
            </a:br>
            <a:r>
              <a:rPr lang="en-US" sz="3000">
                <a:solidFill>
                  <a:schemeClr val="tx1"/>
                </a:solidFill>
              </a:rPr>
              <a:t>of</a:t>
            </a:r>
            <a:r>
              <a:rPr lang="en-US" sz="3000"/>
              <a:t> </a:t>
            </a:r>
            <a:r>
              <a:rPr lang="en-US" sz="3000" i="1">
                <a:solidFill>
                  <a:srgbClr val="FF0000"/>
                </a:solidFill>
              </a:rPr>
              <a:t>H</a:t>
            </a:r>
            <a:r>
              <a:rPr lang="en-US" sz="3000">
                <a:solidFill>
                  <a:schemeClr val="tx1"/>
                </a:solidFill>
              </a:rPr>
              <a:t>-minor free graphs.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16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66700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Obstacle 1: preserving separators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647700" y="948690"/>
            <a:ext cx="8077200" cy="54784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Can we perform the (labeled) vertex splitting and guarantee that the modified representing graph still has a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-</a:t>
            </a:r>
            <a:r>
              <a:rPr lang="en-US" b="1" dirty="0" smtClean="0">
                <a:solidFill>
                  <a:srgbClr val="C00000"/>
                </a:solidFill>
              </a:rPr>
              <a:t>separator tree </a:t>
            </a:r>
            <a:r>
              <a:rPr lang="en-US" dirty="0" smtClean="0"/>
              <a:t>?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Easy for planar graphs and bounded genus graphs: just take the vertices </a:t>
            </a:r>
            <a:r>
              <a:rPr lang="en-US" i="1" dirty="0" err="1" smtClean="0">
                <a:solidFill>
                  <a:srgbClr val="FF0000"/>
                </a:solidFill>
              </a:rPr>
              <a:t>u</a:t>
            </a:r>
            <a:r>
              <a:rPr lang="en-US" dirty="0" err="1" smtClean="0">
                <a:solidFill>
                  <a:srgbClr val="FF0000"/>
                </a:solidFill>
              </a:rPr>
              <a:t>,</a:t>
            </a:r>
            <a:r>
              <a:rPr lang="en-US" i="1" dirty="0" err="1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 </a:t>
            </a:r>
            <a:r>
              <a:rPr lang="en-US" dirty="0" err="1" smtClean="0"/>
              <a:t>splitted</a:t>
            </a:r>
            <a:r>
              <a:rPr lang="en-US" dirty="0" smtClean="0"/>
              <a:t> from vertex </a:t>
            </a:r>
            <a:r>
              <a:rPr lang="en-US" i="1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to be on the same face. This preserves the genus.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Not so easy (actually, </a:t>
            </a:r>
            <a:r>
              <a:rPr lang="en-US" b="1" dirty="0" smtClean="0"/>
              <a:t>not true!</a:t>
            </a:r>
            <a:r>
              <a:rPr lang="en-US" dirty="0" smtClean="0"/>
              <a:t>) that splitting an </a:t>
            </a:r>
            <a:r>
              <a:rPr lang="en-US" i="1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-minor free graph keeps it </a:t>
            </a:r>
            <a:r>
              <a:rPr lang="en-US" i="1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-minor free.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D60093"/>
                </a:solidFill>
              </a:rPr>
              <a:t>[Y. and </a:t>
            </a:r>
            <a:r>
              <a:rPr lang="en-US" dirty="0" err="1" smtClean="0">
                <a:solidFill>
                  <a:srgbClr val="D60093"/>
                </a:solidFill>
              </a:rPr>
              <a:t>Zwick</a:t>
            </a:r>
            <a:r>
              <a:rPr lang="en-US" dirty="0" smtClean="0">
                <a:solidFill>
                  <a:srgbClr val="D60093"/>
                </a:solidFill>
              </a:rPr>
              <a:t> - 2007]</a:t>
            </a:r>
            <a:r>
              <a:rPr lang="en-US" dirty="0" smtClean="0"/>
              <a:t> vertex splitting can be performed while keeping the separation parameter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 </a:t>
            </a:r>
            <a:r>
              <a:rPr lang="en-US" dirty="0" smtClean="0"/>
              <a:t>(need to use weak separators). No “additional cost”.</a:t>
            </a:r>
            <a:endParaRPr lang="en-US" i="1" baseline="-250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1947B-FD1C-40F0-8D6F-0572982931F4}" type="slidenum">
              <a:rPr lang="he-IL"/>
              <a:pPr/>
              <a:t>17</a:t>
            </a:fld>
            <a:endParaRPr lang="en-US"/>
          </a:p>
        </p:txBody>
      </p:sp>
      <p:sp>
        <p:nvSpPr>
          <p:cNvPr id="446497" name="AutoShape 33"/>
          <p:cNvSpPr>
            <a:spLocks noChangeAspect="1" noChangeArrowheads="1"/>
          </p:cNvSpPr>
          <p:nvPr/>
        </p:nvSpPr>
        <p:spPr bwMode="auto">
          <a:xfrm>
            <a:off x="4230688" y="2611438"/>
            <a:ext cx="649287" cy="325437"/>
          </a:xfrm>
          <a:prstGeom prst="rightArrow">
            <a:avLst>
              <a:gd name="adj1" fmla="val 50000"/>
              <a:gd name="adj2" fmla="val 49878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4"/>
          <p:cNvGrpSpPr>
            <a:grpSpLocks noChangeAspect="1"/>
          </p:cNvGrpSpPr>
          <p:nvPr/>
        </p:nvGrpSpPr>
        <p:grpSpPr bwMode="auto">
          <a:xfrm>
            <a:off x="1000125" y="1651000"/>
            <a:ext cx="2266950" cy="2246313"/>
            <a:chOff x="768" y="1478"/>
            <a:chExt cx="1008" cy="998"/>
          </a:xfrm>
        </p:grpSpPr>
        <p:sp>
          <p:nvSpPr>
            <p:cNvPr id="446499" name="Oval 35"/>
            <p:cNvSpPr>
              <a:spLocks noChangeAspect="1" noChangeArrowheads="1"/>
            </p:cNvSpPr>
            <p:nvPr/>
          </p:nvSpPr>
          <p:spPr bwMode="auto">
            <a:xfrm>
              <a:off x="1632" y="1790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500" name="Oval 36"/>
            <p:cNvSpPr>
              <a:spLocks noChangeAspect="1" noChangeArrowheads="1"/>
            </p:cNvSpPr>
            <p:nvPr/>
          </p:nvSpPr>
          <p:spPr bwMode="auto">
            <a:xfrm>
              <a:off x="1483" y="2332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501" name="Oval 37"/>
            <p:cNvSpPr>
              <a:spLocks noChangeAspect="1" noChangeArrowheads="1"/>
            </p:cNvSpPr>
            <p:nvPr/>
          </p:nvSpPr>
          <p:spPr bwMode="auto">
            <a:xfrm>
              <a:off x="912" y="2332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502" name="Oval 38"/>
            <p:cNvSpPr>
              <a:spLocks noChangeAspect="1" noChangeArrowheads="1"/>
            </p:cNvSpPr>
            <p:nvPr/>
          </p:nvSpPr>
          <p:spPr bwMode="auto">
            <a:xfrm>
              <a:off x="768" y="1790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503" name="AutoShape 39"/>
            <p:cNvSpPr>
              <a:spLocks noChangeAspect="1" noChangeArrowheads="1"/>
            </p:cNvSpPr>
            <p:nvPr/>
          </p:nvSpPr>
          <p:spPr bwMode="auto">
            <a:xfrm>
              <a:off x="816" y="1536"/>
              <a:ext cx="912" cy="867"/>
            </a:xfrm>
            <a:prstGeom prst="pentagon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504" name="Freeform 40"/>
            <p:cNvSpPr>
              <a:spLocks noChangeAspect="1"/>
            </p:cNvSpPr>
            <p:nvPr/>
          </p:nvSpPr>
          <p:spPr bwMode="auto">
            <a:xfrm>
              <a:off x="984" y="1550"/>
              <a:ext cx="278" cy="855"/>
            </a:xfrm>
            <a:custGeom>
              <a:avLst/>
              <a:gdLst/>
              <a:ahLst/>
              <a:cxnLst>
                <a:cxn ang="0">
                  <a:pos x="278" y="0"/>
                </a:cxn>
                <a:cxn ang="0">
                  <a:pos x="0" y="855"/>
                </a:cxn>
              </a:cxnLst>
              <a:rect l="0" t="0" r="r" b="b"/>
              <a:pathLst>
                <a:path w="278" h="855">
                  <a:moveTo>
                    <a:pt x="278" y="0"/>
                  </a:moveTo>
                  <a:lnTo>
                    <a:pt x="0" y="85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6505" name="Freeform 41"/>
            <p:cNvSpPr>
              <a:spLocks noChangeAspect="1"/>
            </p:cNvSpPr>
            <p:nvPr/>
          </p:nvSpPr>
          <p:spPr bwMode="auto">
            <a:xfrm>
              <a:off x="1272" y="1546"/>
              <a:ext cx="283" cy="859"/>
            </a:xfrm>
            <a:custGeom>
              <a:avLst/>
              <a:gdLst/>
              <a:ahLst/>
              <a:cxnLst>
                <a:cxn ang="0">
                  <a:pos x="283" y="859"/>
                </a:cxn>
                <a:cxn ang="0">
                  <a:pos x="0" y="0"/>
                </a:cxn>
              </a:cxnLst>
              <a:rect l="0" t="0" r="r" b="b"/>
              <a:pathLst>
                <a:path w="283" h="859">
                  <a:moveTo>
                    <a:pt x="283" y="859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6506" name="Oval 42"/>
            <p:cNvSpPr>
              <a:spLocks noChangeAspect="1" noChangeArrowheads="1"/>
            </p:cNvSpPr>
            <p:nvPr/>
          </p:nvSpPr>
          <p:spPr bwMode="auto">
            <a:xfrm>
              <a:off x="1200" y="1478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43"/>
          <p:cNvGrpSpPr>
            <a:grpSpLocks noChangeAspect="1"/>
          </p:cNvGrpSpPr>
          <p:nvPr/>
        </p:nvGrpSpPr>
        <p:grpSpPr bwMode="auto">
          <a:xfrm>
            <a:off x="5643563" y="1316038"/>
            <a:ext cx="2806700" cy="2916237"/>
            <a:chOff x="2832" y="1440"/>
            <a:chExt cx="1248" cy="1296"/>
          </a:xfrm>
        </p:grpSpPr>
        <p:sp>
          <p:nvSpPr>
            <p:cNvPr id="446508" name="Oval 44"/>
            <p:cNvSpPr>
              <a:spLocks noChangeAspect="1" noChangeArrowheads="1"/>
            </p:cNvSpPr>
            <p:nvPr/>
          </p:nvSpPr>
          <p:spPr bwMode="auto">
            <a:xfrm>
              <a:off x="3825" y="1886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509" name="Oval 45"/>
            <p:cNvSpPr>
              <a:spLocks noChangeAspect="1" noChangeArrowheads="1"/>
            </p:cNvSpPr>
            <p:nvPr/>
          </p:nvSpPr>
          <p:spPr bwMode="auto">
            <a:xfrm>
              <a:off x="3676" y="2428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510" name="Oval 46"/>
            <p:cNvSpPr>
              <a:spLocks noChangeAspect="1" noChangeArrowheads="1"/>
            </p:cNvSpPr>
            <p:nvPr/>
          </p:nvSpPr>
          <p:spPr bwMode="auto">
            <a:xfrm>
              <a:off x="3105" y="2428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511" name="Oval 47"/>
            <p:cNvSpPr>
              <a:spLocks noChangeAspect="1" noChangeArrowheads="1"/>
            </p:cNvSpPr>
            <p:nvPr/>
          </p:nvSpPr>
          <p:spPr bwMode="auto">
            <a:xfrm>
              <a:off x="2961" y="1886"/>
              <a:ext cx="144" cy="1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512" name="Line 48"/>
            <p:cNvSpPr>
              <a:spLocks noChangeAspect="1" noChangeShapeType="1"/>
            </p:cNvSpPr>
            <p:nvPr/>
          </p:nvSpPr>
          <p:spPr bwMode="auto">
            <a:xfrm>
              <a:off x="3153" y="2496"/>
              <a:ext cx="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6513" name="Line 49"/>
            <p:cNvSpPr>
              <a:spLocks noChangeAspect="1" noChangeShapeType="1"/>
            </p:cNvSpPr>
            <p:nvPr/>
          </p:nvSpPr>
          <p:spPr bwMode="auto">
            <a:xfrm>
              <a:off x="3037" y="1968"/>
              <a:ext cx="144" cy="5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6514" name="Line 50"/>
            <p:cNvSpPr>
              <a:spLocks noChangeAspect="1" noChangeShapeType="1"/>
            </p:cNvSpPr>
            <p:nvPr/>
          </p:nvSpPr>
          <p:spPr bwMode="auto">
            <a:xfrm flipH="1">
              <a:off x="3009" y="1536"/>
              <a:ext cx="432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6515" name="Freeform 51"/>
            <p:cNvSpPr>
              <a:spLocks noChangeAspect="1"/>
            </p:cNvSpPr>
            <p:nvPr/>
          </p:nvSpPr>
          <p:spPr bwMode="auto">
            <a:xfrm>
              <a:off x="3465" y="1526"/>
              <a:ext cx="423" cy="4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3" y="424"/>
                </a:cxn>
              </a:cxnLst>
              <a:rect l="0" t="0" r="r" b="b"/>
              <a:pathLst>
                <a:path w="423" h="424">
                  <a:moveTo>
                    <a:pt x="0" y="0"/>
                  </a:moveTo>
                  <a:lnTo>
                    <a:pt x="423" y="42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6516" name="Line 52"/>
            <p:cNvSpPr>
              <a:spLocks noChangeAspect="1" noChangeShapeType="1"/>
            </p:cNvSpPr>
            <p:nvPr/>
          </p:nvSpPr>
          <p:spPr bwMode="auto">
            <a:xfrm flipH="1">
              <a:off x="3729" y="1968"/>
              <a:ext cx="172" cy="5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6517" name="Oval 53"/>
            <p:cNvSpPr>
              <a:spLocks noChangeAspect="1" noChangeArrowheads="1"/>
            </p:cNvSpPr>
            <p:nvPr/>
          </p:nvSpPr>
          <p:spPr bwMode="auto">
            <a:xfrm>
              <a:off x="3428" y="1491"/>
              <a:ext cx="79" cy="7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518" name="Line 54"/>
            <p:cNvSpPr>
              <a:spLocks noChangeAspect="1" noChangeShapeType="1"/>
            </p:cNvSpPr>
            <p:nvPr/>
          </p:nvSpPr>
          <p:spPr bwMode="auto">
            <a:xfrm>
              <a:off x="3466" y="1536"/>
              <a:ext cx="0" cy="3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6519" name="Oval 55"/>
            <p:cNvSpPr>
              <a:spLocks noChangeAspect="1" noChangeArrowheads="1"/>
            </p:cNvSpPr>
            <p:nvPr/>
          </p:nvSpPr>
          <p:spPr bwMode="auto">
            <a:xfrm>
              <a:off x="3441" y="1672"/>
              <a:ext cx="53" cy="5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520" name="Freeform 56"/>
            <p:cNvSpPr>
              <a:spLocks noChangeAspect="1"/>
            </p:cNvSpPr>
            <p:nvPr/>
          </p:nvSpPr>
          <p:spPr bwMode="auto">
            <a:xfrm>
              <a:off x="3177" y="1862"/>
              <a:ext cx="288" cy="634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0" y="634"/>
                </a:cxn>
              </a:cxnLst>
              <a:rect l="0" t="0" r="r" b="b"/>
              <a:pathLst>
                <a:path w="288" h="634">
                  <a:moveTo>
                    <a:pt x="288" y="0"/>
                  </a:moveTo>
                  <a:lnTo>
                    <a:pt x="0" y="6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6521" name="Freeform 57"/>
            <p:cNvSpPr>
              <a:spLocks noChangeAspect="1"/>
            </p:cNvSpPr>
            <p:nvPr/>
          </p:nvSpPr>
          <p:spPr bwMode="auto">
            <a:xfrm>
              <a:off x="3465" y="1862"/>
              <a:ext cx="283" cy="6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3" y="639"/>
                </a:cxn>
              </a:cxnLst>
              <a:rect l="0" t="0" r="r" b="b"/>
              <a:pathLst>
                <a:path w="283" h="639">
                  <a:moveTo>
                    <a:pt x="0" y="0"/>
                  </a:moveTo>
                  <a:lnTo>
                    <a:pt x="283" y="63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6522" name="AutoShape 58"/>
            <p:cNvSpPr>
              <a:spLocks noChangeAspect="1" noChangeArrowheads="1"/>
            </p:cNvSpPr>
            <p:nvPr/>
          </p:nvSpPr>
          <p:spPr bwMode="auto">
            <a:xfrm>
              <a:off x="2832" y="1440"/>
              <a:ext cx="1248" cy="1296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523" name="Oval 59"/>
            <p:cNvSpPr>
              <a:spLocks noChangeAspect="1" noChangeArrowheads="1"/>
            </p:cNvSpPr>
            <p:nvPr/>
          </p:nvSpPr>
          <p:spPr bwMode="auto">
            <a:xfrm>
              <a:off x="3428" y="1827"/>
              <a:ext cx="79" cy="7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6524" name="Text Box 60"/>
          <p:cNvSpPr txBox="1">
            <a:spLocks noChangeArrowheads="1"/>
          </p:cNvSpPr>
          <p:nvPr/>
        </p:nvSpPr>
        <p:spPr bwMode="auto">
          <a:xfrm>
            <a:off x="1922463" y="4868863"/>
            <a:ext cx="5414962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Splitting introduces a </a:t>
            </a:r>
            <a:r>
              <a:rPr lang="en-US" sz="3200" i="1">
                <a:solidFill>
                  <a:schemeClr val="accent2"/>
                </a:solidFill>
              </a:rPr>
              <a:t>K</a:t>
            </a:r>
            <a:r>
              <a:rPr lang="en-US" sz="3200" baseline="-25000">
                <a:solidFill>
                  <a:schemeClr val="accent2"/>
                </a:solidFill>
              </a:rPr>
              <a:t>4</a:t>
            </a:r>
            <a:r>
              <a:rPr lang="en-US" sz="3200"/>
              <a:t>-minor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C8EF-FEA8-44D1-AC8A-C0FC4F63C3B3}" type="slidenum">
              <a:rPr lang="he-IL"/>
              <a:pPr/>
              <a:t>18</a:t>
            </a:fld>
            <a:endParaRPr lang="en-US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414338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dirty="0">
                <a:solidFill>
                  <a:srgbClr val="33CC33"/>
                </a:solidFill>
              </a:rPr>
              <a:t>Main technical lemma</a:t>
            </a:r>
          </a:p>
        </p:txBody>
      </p:sp>
      <p:sp>
        <p:nvSpPr>
          <p:cNvPr id="442371" name="Text Box 3"/>
          <p:cNvSpPr txBox="1">
            <a:spLocks noChangeArrowheads="1"/>
          </p:cNvSpPr>
          <p:nvPr/>
        </p:nvSpPr>
        <p:spPr bwMode="auto">
          <a:xfrm>
            <a:off x="731838" y="1512888"/>
            <a:ext cx="7219950" cy="3748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 dirty="0">
                <a:solidFill>
                  <a:schemeClr val="tx1"/>
                </a:solidFill>
              </a:rPr>
              <a:t>Suppose that </a:t>
            </a:r>
            <a:r>
              <a:rPr lang="en-US" sz="3200" dirty="0">
                <a:solidFill>
                  <a:schemeClr val="accent2"/>
                </a:solidFill>
              </a:rPr>
              <a:t>(</a:t>
            </a:r>
            <a:r>
              <a:rPr lang="en-US" sz="3200" i="1" dirty="0">
                <a:solidFill>
                  <a:schemeClr val="accent2"/>
                </a:solidFill>
              </a:rPr>
              <a:t>O</a:t>
            </a:r>
            <a:r>
              <a:rPr lang="en-US" sz="3200" dirty="0">
                <a:solidFill>
                  <a:schemeClr val="accent2"/>
                </a:solidFill>
              </a:rPr>
              <a:t>(</a:t>
            </a:r>
            <a:r>
              <a:rPr lang="en-US" sz="3200" i="1" dirty="0">
                <a:solidFill>
                  <a:schemeClr val="accent2"/>
                </a:solidFill>
              </a:rPr>
              <a:t>n</a:t>
            </a:r>
            <a:r>
              <a:rPr lang="el-GR" sz="3200" i="1" baseline="30000" dirty="0">
                <a:solidFill>
                  <a:schemeClr val="accent2"/>
                </a:solidFill>
              </a:rPr>
              <a:t>β</a:t>
            </a:r>
            <a:r>
              <a:rPr lang="en-US" sz="3200" dirty="0">
                <a:solidFill>
                  <a:schemeClr val="accent2"/>
                </a:solidFill>
              </a:rPr>
              <a:t>),2/3)</a:t>
            </a:r>
            <a:r>
              <a:rPr lang="en-US" sz="3200" dirty="0">
                <a:solidFill>
                  <a:schemeClr val="tx1"/>
                </a:solidFill>
              </a:rPr>
              <a:t>-separators of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i="1" dirty="0">
                <a:solidFill>
                  <a:schemeClr val="accent2"/>
                </a:solidFill>
              </a:rPr>
              <a:t>H</a:t>
            </a:r>
            <a:r>
              <a:rPr lang="en-US" sz="3200" dirty="0">
                <a:solidFill>
                  <a:schemeClr val="tx1"/>
                </a:solidFill>
              </a:rPr>
              <a:t>-minor free graphs can be found in </a:t>
            </a:r>
            <a:r>
              <a:rPr lang="en-US" sz="3200" i="1" dirty="0">
                <a:solidFill>
                  <a:schemeClr val="accent2"/>
                </a:solidFill>
              </a:rPr>
              <a:t>O</a:t>
            </a:r>
            <a:r>
              <a:rPr lang="en-US" sz="3200" dirty="0">
                <a:solidFill>
                  <a:schemeClr val="accent2"/>
                </a:solidFill>
              </a:rPr>
              <a:t>(</a:t>
            </a:r>
            <a:r>
              <a:rPr lang="en-US" sz="3200" i="1" dirty="0">
                <a:solidFill>
                  <a:schemeClr val="accent2"/>
                </a:solidFill>
              </a:rPr>
              <a:t>n</a:t>
            </a:r>
            <a:r>
              <a:rPr lang="el-GR" sz="3200" i="1" baseline="30000" dirty="0">
                <a:solidFill>
                  <a:schemeClr val="accent2"/>
                </a:solidFill>
              </a:rPr>
              <a:t>γ</a:t>
            </a:r>
            <a:r>
              <a:rPr lang="en-US" sz="3200" dirty="0">
                <a:solidFill>
                  <a:schemeClr val="accent2"/>
                </a:solidFill>
              </a:rPr>
              <a:t>)</a:t>
            </a:r>
            <a:r>
              <a:rPr lang="en-US" sz="3200" dirty="0">
                <a:solidFill>
                  <a:schemeClr val="tx1"/>
                </a:solidFill>
              </a:rPr>
              <a:t>-time.</a:t>
            </a:r>
          </a:p>
          <a:p>
            <a:pPr algn="l"/>
            <a:r>
              <a:rPr lang="en-US" sz="3200" dirty="0">
                <a:solidFill>
                  <a:schemeClr val="tx1"/>
                </a:solidFill>
              </a:rPr>
              <a:t>If </a:t>
            </a:r>
            <a:r>
              <a:rPr lang="en-US" sz="3200" i="1" dirty="0">
                <a:solidFill>
                  <a:schemeClr val="accent2"/>
                </a:solidFill>
              </a:rPr>
              <a:t>G</a:t>
            </a:r>
            <a:r>
              <a:rPr lang="en-US" sz="3200" dirty="0">
                <a:solidFill>
                  <a:schemeClr val="tx1"/>
                </a:solidFill>
              </a:rPr>
              <a:t> is an </a:t>
            </a:r>
            <a:r>
              <a:rPr lang="en-US" sz="3200" i="1" dirty="0">
                <a:solidFill>
                  <a:schemeClr val="accent2"/>
                </a:solidFill>
              </a:rPr>
              <a:t>H</a:t>
            </a:r>
            <a:r>
              <a:rPr lang="en-US" sz="3200" dirty="0">
                <a:solidFill>
                  <a:schemeClr val="tx1"/>
                </a:solidFill>
              </a:rPr>
              <a:t>-minor free graph, then a vertex-split version </a:t>
            </a:r>
            <a:r>
              <a:rPr lang="en-US" sz="3200" i="1" dirty="0">
                <a:solidFill>
                  <a:schemeClr val="accent2"/>
                </a:solidFill>
              </a:rPr>
              <a:t>G’</a:t>
            </a:r>
            <a:r>
              <a:rPr lang="en-US" sz="3200" dirty="0">
                <a:solidFill>
                  <a:schemeClr val="tx1"/>
                </a:solidFill>
              </a:rPr>
              <a:t> of </a:t>
            </a:r>
            <a:r>
              <a:rPr lang="en-US" sz="3200" i="1" dirty="0">
                <a:solidFill>
                  <a:schemeClr val="accent2"/>
                </a:solidFill>
              </a:rPr>
              <a:t>G</a:t>
            </a:r>
            <a:r>
              <a:rPr lang="en-US" sz="3200" dirty="0">
                <a:solidFill>
                  <a:schemeClr val="tx1"/>
                </a:solidFill>
              </a:rPr>
              <a:t> of bounded degree and an </a:t>
            </a:r>
            <a:r>
              <a:rPr lang="en-US" sz="3200" dirty="0">
                <a:solidFill>
                  <a:schemeClr val="accent2"/>
                </a:solidFill>
              </a:rPr>
              <a:t>(</a:t>
            </a:r>
            <a:r>
              <a:rPr lang="en-US" sz="3200" i="1" dirty="0">
                <a:solidFill>
                  <a:schemeClr val="accent2"/>
                </a:solidFill>
              </a:rPr>
              <a:t>O</a:t>
            </a:r>
            <a:r>
              <a:rPr lang="en-US" sz="3200" dirty="0">
                <a:solidFill>
                  <a:schemeClr val="accent2"/>
                </a:solidFill>
              </a:rPr>
              <a:t>(</a:t>
            </a:r>
            <a:r>
              <a:rPr lang="en-US" sz="3200" i="1" dirty="0">
                <a:solidFill>
                  <a:schemeClr val="accent2"/>
                </a:solidFill>
              </a:rPr>
              <a:t>n</a:t>
            </a:r>
            <a:r>
              <a:rPr lang="el-GR" sz="3200" i="1" baseline="30000" dirty="0">
                <a:solidFill>
                  <a:schemeClr val="accent2"/>
                </a:solidFill>
              </a:rPr>
              <a:t>β</a:t>
            </a:r>
            <a:r>
              <a:rPr lang="en-US" sz="3200" dirty="0">
                <a:solidFill>
                  <a:schemeClr val="accent2"/>
                </a:solidFill>
              </a:rPr>
              <a:t>),2/3)</a:t>
            </a:r>
            <a:r>
              <a:rPr lang="en-US" sz="3200" dirty="0">
                <a:solidFill>
                  <a:schemeClr val="tx1"/>
                </a:solidFill>
              </a:rPr>
              <a:t>-separator tree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of </a:t>
            </a:r>
            <a:r>
              <a:rPr lang="en-US" sz="3200" i="1" dirty="0">
                <a:solidFill>
                  <a:schemeClr val="accent2"/>
                </a:solidFill>
              </a:rPr>
              <a:t>G’</a:t>
            </a:r>
            <a:r>
              <a:rPr lang="en-US" sz="3200" dirty="0">
                <a:solidFill>
                  <a:schemeClr val="tx1"/>
                </a:solidFill>
              </a:rPr>
              <a:t> can be found in </a:t>
            </a:r>
            <a:r>
              <a:rPr lang="en-US" sz="3200" i="1" dirty="0">
                <a:solidFill>
                  <a:schemeClr val="accent2"/>
                </a:solidFill>
              </a:rPr>
              <a:t>O</a:t>
            </a:r>
            <a:r>
              <a:rPr lang="en-US" sz="3200" dirty="0">
                <a:solidFill>
                  <a:schemeClr val="accent2"/>
                </a:solidFill>
              </a:rPr>
              <a:t>(</a:t>
            </a:r>
            <a:r>
              <a:rPr lang="en-US" sz="3200" i="1" dirty="0">
                <a:solidFill>
                  <a:schemeClr val="accent2"/>
                </a:solidFill>
              </a:rPr>
              <a:t>n</a:t>
            </a:r>
            <a:r>
              <a:rPr lang="el-GR" sz="3200" i="1" baseline="30000" dirty="0">
                <a:solidFill>
                  <a:schemeClr val="accent2"/>
                </a:solidFill>
              </a:rPr>
              <a:t>γ</a:t>
            </a:r>
            <a:r>
              <a:rPr lang="en-US" sz="3200" dirty="0">
                <a:solidFill>
                  <a:schemeClr val="accent2"/>
                </a:solidFill>
              </a:rPr>
              <a:t>)</a:t>
            </a:r>
            <a:r>
              <a:rPr lang="en-US" sz="3200" dirty="0">
                <a:solidFill>
                  <a:schemeClr val="tx1"/>
                </a:solidFill>
              </a:rPr>
              <a:t> time. </a:t>
            </a:r>
            <a:endParaRPr lang="el-GR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9645-4797-47A2-BE28-BAA4491B769A}" type="slidenum">
              <a:rPr lang="he-IL"/>
              <a:pPr/>
              <a:t>19</a:t>
            </a:fld>
            <a:endParaRPr lang="en-US"/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88" y="876300"/>
            <a:ext cx="9144000" cy="671513"/>
          </a:xfrm>
          <a:noFill/>
          <a:ln/>
        </p:spPr>
        <p:txBody>
          <a:bodyPr/>
          <a:lstStyle/>
          <a:p>
            <a:pPr rtl="0"/>
            <a:r>
              <a:rPr lang="en-US" dirty="0">
                <a:solidFill>
                  <a:schemeClr val="accent2"/>
                </a:solidFill>
              </a:rPr>
              <a:t>Running </a:t>
            </a:r>
            <a:r>
              <a:rPr lang="en-US" dirty="0" smtClean="0">
                <a:solidFill>
                  <a:schemeClr val="accent2"/>
                </a:solidFill>
              </a:rPr>
              <a:t>time</a:t>
            </a:r>
            <a:r>
              <a:rPr lang="en-US" dirty="0">
                <a:solidFill>
                  <a:schemeClr val="accent2"/>
                </a:solidFill>
              </a:rPr>
              <a:t/>
            </a:r>
            <a:br>
              <a:rPr lang="en-US" dirty="0">
                <a:solidFill>
                  <a:schemeClr val="accent2"/>
                </a:solidFill>
              </a:rPr>
            </a:br>
            <a:endParaRPr lang="en-US" sz="3200" dirty="0">
              <a:solidFill>
                <a:srgbClr val="CC0099"/>
              </a:solidFill>
            </a:endParaRPr>
          </a:p>
        </p:txBody>
      </p:sp>
      <p:pic>
        <p:nvPicPr>
          <p:cNvPr id="445445" name="Picture 5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2146300" y="1816100"/>
            <a:ext cx="4451350" cy="957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445448" name="Picture 8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1635125" y="3051175"/>
            <a:ext cx="5472113" cy="110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45449" name="AutoShape 9"/>
          <p:cNvSpPr>
            <a:spLocks noChangeArrowheads="1"/>
          </p:cNvSpPr>
          <p:nvPr/>
        </p:nvSpPr>
        <p:spPr bwMode="auto">
          <a:xfrm>
            <a:off x="4159250" y="4465638"/>
            <a:ext cx="422275" cy="500062"/>
          </a:xfrm>
          <a:prstGeom prst="downArrow">
            <a:avLst>
              <a:gd name="adj1" fmla="val 50000"/>
              <a:gd name="adj2" fmla="val 2960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45452" name="Picture 12" descr="TP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3276600" y="5121275"/>
            <a:ext cx="2189163" cy="1195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2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19100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Elimination, rank and determinants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609600" y="1164134"/>
            <a:ext cx="7910513" cy="54652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-174625" algn="l">
              <a:buFont typeface="Arial" pitchFamily="34" charset="0"/>
              <a:buChar char="•"/>
            </a:pPr>
            <a:r>
              <a:rPr lang="en-US" dirty="0" smtClean="0"/>
              <a:t>Computing </a:t>
            </a:r>
            <a:r>
              <a:rPr lang="en-US" b="1" dirty="0" smtClean="0">
                <a:solidFill>
                  <a:srgbClr val="C00000"/>
                </a:solidFill>
              </a:rPr>
              <a:t>ranks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C00000"/>
                </a:solidFill>
              </a:rPr>
              <a:t>determinants </a:t>
            </a:r>
            <a:r>
              <a:rPr lang="en-US" dirty="0" smtClean="0"/>
              <a:t>of matrices are fundamental algebraic problems with numerous applications.</a:t>
            </a:r>
          </a:p>
          <a:p>
            <a:pPr marL="174625" indent="-174625" algn="l">
              <a:buFont typeface="Arial" pitchFamily="34" charset="0"/>
              <a:buChar char="•"/>
            </a:pPr>
            <a:r>
              <a:rPr lang="en-US" dirty="0" smtClean="0"/>
              <a:t>Both of these problems can be solved as by-products of </a:t>
            </a:r>
            <a:r>
              <a:rPr lang="en-US" b="1" dirty="0" smtClean="0">
                <a:solidFill>
                  <a:srgbClr val="C00000"/>
                </a:solidFill>
              </a:rPr>
              <a:t>Gaussian elimination </a:t>
            </a:r>
            <a:r>
              <a:rPr lang="en-US" dirty="0" smtClean="0"/>
              <a:t>(G.E.). 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D60093"/>
                </a:solidFill>
              </a:rPr>
              <a:t>[</a:t>
            </a:r>
            <a:r>
              <a:rPr lang="en-US" dirty="0" err="1" smtClean="0">
                <a:solidFill>
                  <a:srgbClr val="D60093"/>
                </a:solidFill>
              </a:rPr>
              <a:t>Hopcroft</a:t>
            </a:r>
            <a:r>
              <a:rPr lang="en-US" dirty="0" smtClean="0">
                <a:solidFill>
                  <a:srgbClr val="D60093"/>
                </a:solidFill>
              </a:rPr>
              <a:t> and Bunch -1974]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rgbClr val="D60093"/>
                </a:solidFill>
              </a:rPr>
              <a:t/>
            </a:r>
            <a:br>
              <a:rPr lang="en-US" dirty="0" smtClean="0">
                <a:solidFill>
                  <a:srgbClr val="D60093"/>
                </a:solidFill>
              </a:rPr>
            </a:br>
            <a:r>
              <a:rPr lang="en-US" dirty="0" smtClean="0"/>
              <a:t>G.E. of a matrix requires asymptotically  the same number of operations as </a:t>
            </a:r>
            <a:r>
              <a:rPr lang="en-US" b="1" dirty="0" smtClean="0">
                <a:solidFill>
                  <a:srgbClr val="C00000"/>
                </a:solidFill>
              </a:rPr>
              <a:t>matrix multiplication</a:t>
            </a:r>
            <a:r>
              <a:rPr lang="en-US" dirty="0" smtClean="0"/>
              <a:t>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 	     </a:t>
            </a:r>
            <a:r>
              <a:rPr lang="en-US" dirty="0" smtClean="0"/>
              <a:t>The algebraic complexity of rank and determinant computation is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l-GR" i="1" baseline="30000" dirty="0" smtClean="0">
                <a:solidFill>
                  <a:srgbClr val="FF0000"/>
                </a:solidFill>
              </a:rPr>
              <a:t>ω</a:t>
            </a:r>
            <a:r>
              <a:rPr lang="el-GR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where</a:t>
            </a:r>
            <a:r>
              <a:rPr lang="el-GR" i="1" dirty="0" smtClean="0">
                <a:solidFill>
                  <a:srgbClr val="FF0000"/>
                </a:solidFill>
              </a:rPr>
              <a:t> ω </a:t>
            </a:r>
            <a:r>
              <a:rPr lang="el-GR" dirty="0" smtClean="0">
                <a:solidFill>
                  <a:srgbClr val="FF0000"/>
                </a:solidFill>
              </a:rPr>
              <a:t>&lt; 2.38</a:t>
            </a:r>
            <a:r>
              <a:rPr lang="el-GR" i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CC0099"/>
                </a:solidFill>
              </a:rPr>
              <a:t/>
            </a:r>
            <a:br>
              <a:rPr lang="en-US" b="1" dirty="0" smtClean="0">
                <a:solidFill>
                  <a:srgbClr val="CC0099"/>
                </a:solidFill>
              </a:rPr>
            </a:br>
            <a:r>
              <a:rPr lang="en-US" b="1" dirty="0" smtClean="0">
                <a:solidFill>
                  <a:srgbClr val="CC0099"/>
                </a:solidFill>
              </a:rPr>
              <a:t>[</a:t>
            </a:r>
            <a:r>
              <a:rPr lang="en-US" dirty="0" smtClean="0">
                <a:solidFill>
                  <a:srgbClr val="CC0099"/>
                </a:solidFill>
              </a:rPr>
              <a:t>Coppersmith and </a:t>
            </a:r>
            <a:r>
              <a:rPr lang="en-US" dirty="0" err="1" smtClean="0">
                <a:solidFill>
                  <a:srgbClr val="CC0099"/>
                </a:solidFill>
              </a:rPr>
              <a:t>Winograd</a:t>
            </a:r>
            <a:r>
              <a:rPr lang="en-US" dirty="0" smtClean="0">
                <a:solidFill>
                  <a:srgbClr val="CC0099"/>
                </a:solidFill>
              </a:rPr>
              <a:t> -1990]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l-GR" i="1" dirty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952500" y="525780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20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66700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Obstacle 2: separators of </a:t>
            </a:r>
            <a:r>
              <a:rPr lang="en-US" sz="4000" i="1" dirty="0" smtClean="0">
                <a:solidFill>
                  <a:srgbClr val="FF0000"/>
                </a:solidFill>
              </a:rPr>
              <a:t>BDB</a:t>
            </a:r>
            <a:r>
              <a:rPr lang="en-US" sz="4000" i="1" baseline="30000" dirty="0" smtClean="0">
                <a:solidFill>
                  <a:srgbClr val="FF0000"/>
                </a:solidFill>
              </a:rPr>
              <a:t>T</a:t>
            </a:r>
            <a:endParaRPr lang="en-US" sz="4000" i="1" baseline="30000" dirty="0">
              <a:solidFill>
                <a:srgbClr val="FF0000"/>
              </a:solidFill>
            </a:endParaRPr>
          </a:p>
        </p:txBody>
      </p:sp>
      <p:sp>
        <p:nvSpPr>
          <p:cNvPr id="9" name="Text Box 74"/>
          <p:cNvSpPr txBox="1">
            <a:spLocks noChangeArrowheads="1"/>
          </p:cNvSpPr>
          <p:nvPr/>
        </p:nvSpPr>
        <p:spPr bwMode="auto">
          <a:xfrm>
            <a:off x="419100" y="876300"/>
            <a:ext cx="8077200" cy="50475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 started with 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 for which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i="1" baseline="-25000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 has a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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separator tree.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 used </a:t>
            </a:r>
            <a:r>
              <a:rPr lang="en-US" dirty="0" err="1" smtClean="0">
                <a:solidFill>
                  <a:schemeClr val="tx1"/>
                </a:solidFill>
              </a:rPr>
              <a:t>sparsification</a:t>
            </a:r>
            <a:r>
              <a:rPr lang="en-US" dirty="0" smtClean="0">
                <a:solidFill>
                  <a:schemeClr val="tx1"/>
                </a:solidFill>
              </a:rPr>
              <a:t> to obtain a matrix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 with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rank(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) = rank(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) + 2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for which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i="1" baseline="-25000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 has </a:t>
            </a:r>
            <a:r>
              <a:rPr lang="en-US" b="1" dirty="0" smtClean="0">
                <a:solidFill>
                  <a:schemeClr val="tx1"/>
                </a:solidFill>
              </a:rPr>
              <a:t>bounded degree </a:t>
            </a:r>
            <a:r>
              <a:rPr lang="en-US" dirty="0" smtClean="0">
                <a:solidFill>
                  <a:schemeClr val="tx1"/>
                </a:solidFill>
              </a:rPr>
              <a:t>and also has a (weak)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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separator tree.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 can compute, in </a:t>
            </a:r>
            <a:r>
              <a:rPr lang="en-US" b="1" dirty="0" smtClean="0">
                <a:solidFill>
                  <a:schemeClr val="tx1"/>
                </a:solidFill>
              </a:rPr>
              <a:t>linear</a:t>
            </a:r>
            <a:r>
              <a:rPr lang="en-US" dirty="0" smtClean="0">
                <a:solidFill>
                  <a:schemeClr val="tx1"/>
                </a:solidFill>
              </a:rPr>
              <a:t> time, </a:t>
            </a:r>
            <a:r>
              <a:rPr lang="en-US" i="1" dirty="0" smtClean="0">
                <a:solidFill>
                  <a:srgbClr val="FF0000"/>
                </a:solidFill>
              </a:rPr>
              <a:t>BDB</a:t>
            </a:r>
            <a:r>
              <a:rPr lang="en-US" i="1" baseline="30000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 where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 is a chosen diagonal matrix. We do so because </a:t>
            </a:r>
            <a:r>
              <a:rPr lang="en-US" i="1" dirty="0" smtClean="0">
                <a:solidFill>
                  <a:srgbClr val="FF0000"/>
                </a:solidFill>
              </a:rPr>
              <a:t>BDB</a:t>
            </a:r>
            <a:r>
              <a:rPr lang="en-US" i="1" baseline="30000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 is always </a:t>
            </a:r>
            <a:r>
              <a:rPr lang="en-US" b="1" dirty="0" smtClean="0">
                <a:solidFill>
                  <a:srgbClr val="C00000"/>
                </a:solidFill>
              </a:rPr>
              <a:t>pivoting-free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(analogue of positive definite).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But what about the graph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i="1" baseline="-25000" dirty="0" smtClean="0">
                <a:solidFill>
                  <a:srgbClr val="FF0000"/>
                </a:solidFill>
              </a:rPr>
              <a:t>C</a:t>
            </a:r>
            <a:r>
              <a:rPr lang="en-US" i="1" baseline="-250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of </a:t>
            </a:r>
            <a:r>
              <a:rPr lang="en-US" dirty="0" smtClean="0">
                <a:solidFill>
                  <a:srgbClr val="FF0000"/>
                </a:solidFill>
              </a:rPr>
              <a:t>C=</a:t>
            </a:r>
            <a:r>
              <a:rPr lang="en-US" i="1" dirty="0" smtClean="0">
                <a:solidFill>
                  <a:srgbClr val="FF0000"/>
                </a:solidFill>
              </a:rPr>
              <a:t> BDB</a:t>
            </a:r>
            <a:r>
              <a:rPr lang="en-US" i="1" baseline="30000" dirty="0" smtClean="0">
                <a:solidFill>
                  <a:srgbClr val="FF0000"/>
                </a:solidFill>
              </a:rPr>
              <a:t>T 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No problem!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i="1" baseline="-25000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(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i="1" baseline="-25000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i="1" baseline="30000" dirty="0" smtClean="0">
                <a:solidFill>
                  <a:srgbClr val="FF0000"/>
                </a:solidFill>
              </a:rPr>
              <a:t>2 </a:t>
            </a:r>
            <a:r>
              <a:rPr lang="en-US" dirty="0" smtClean="0">
                <a:solidFill>
                  <a:schemeClr val="tx1"/>
                </a:solidFill>
              </a:rPr>
              <a:t>(graph squaring of bounded degree graph): 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-separator =&gt;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-separator.</a:t>
            </a:r>
            <a:endParaRPr lang="en-US" i="1" baseline="30000" dirty="0" smtClean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21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66700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Obstacle 3: rank preservation of </a:t>
            </a:r>
            <a:r>
              <a:rPr lang="en-US" sz="4000" i="1" dirty="0" smtClean="0">
                <a:solidFill>
                  <a:srgbClr val="FF0000"/>
                </a:solidFill>
              </a:rPr>
              <a:t>BDB</a:t>
            </a:r>
            <a:r>
              <a:rPr lang="en-US" sz="4000" i="1" baseline="30000" dirty="0" smtClean="0">
                <a:solidFill>
                  <a:srgbClr val="FF0000"/>
                </a:solidFill>
              </a:rPr>
              <a:t>T</a:t>
            </a:r>
            <a:endParaRPr lang="en-US" sz="4000" i="1" baseline="30000" dirty="0">
              <a:solidFill>
                <a:srgbClr val="FF0000"/>
              </a:solidFill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647700" y="948690"/>
            <a:ext cx="8077200" cy="3795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-174625" algn="l">
              <a:buClr>
                <a:schemeClr val="tx1"/>
              </a:buClr>
            </a:pPr>
            <a:endParaRPr lang="en-US" i="1" baseline="-25000" dirty="0" smtClean="0"/>
          </a:p>
        </p:txBody>
      </p:sp>
      <p:sp>
        <p:nvSpPr>
          <p:cNvPr id="5" name="Text Box 74"/>
          <p:cNvSpPr txBox="1">
            <a:spLocks noChangeArrowheads="1"/>
          </p:cNvSpPr>
          <p:nvPr/>
        </p:nvSpPr>
        <p:spPr bwMode="auto">
          <a:xfrm>
            <a:off x="419100" y="876300"/>
            <a:ext cx="8077200" cy="56938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Over the </a:t>
            </a:r>
            <a:r>
              <a:rPr lang="en-US" dirty="0" err="1" smtClean="0">
                <a:solidFill>
                  <a:schemeClr val="tx1"/>
                </a:solidFill>
              </a:rPr>
              <a:t>reals</a:t>
            </a:r>
            <a:r>
              <a:rPr lang="en-US" dirty="0" smtClean="0">
                <a:solidFill>
                  <a:schemeClr val="tx1"/>
                </a:solidFill>
              </a:rPr>
              <a:t> take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i="1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use </a:t>
            </a:r>
            <a:r>
              <a:rPr lang="en-US" dirty="0" smtClean="0">
                <a:solidFill>
                  <a:srgbClr val="FF0000"/>
                </a:solidFill>
              </a:rPr>
              <a:t>rank(</a:t>
            </a:r>
            <a:r>
              <a:rPr lang="en-US" i="1" dirty="0" smtClean="0">
                <a:solidFill>
                  <a:srgbClr val="FF0000"/>
                </a:solidFill>
              </a:rPr>
              <a:t>BB</a:t>
            </a:r>
            <a:r>
              <a:rPr lang="en-US" i="1" baseline="30000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)=rank(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and we are done.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Over other fields (e.g. finite fields) this is not so: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i="1" dirty="0" smtClean="0">
                <a:solidFill>
                  <a:srgbClr val="FF0000"/>
                </a:solidFill>
              </a:rPr>
              <a:t>D 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dirty="0" err="1" smtClean="0">
                <a:solidFill>
                  <a:srgbClr val="FF0000"/>
                </a:solidFill>
              </a:rPr>
              <a:t>diag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,…,</a:t>
            </a:r>
            <a:r>
              <a:rPr lang="en-US" i="1" dirty="0" err="1" smtClean="0">
                <a:solidFill>
                  <a:srgbClr val="FF0000"/>
                </a:solidFill>
              </a:rPr>
              <a:t>x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we are </a:t>
            </a:r>
            <a:r>
              <a:rPr lang="en-US" b="1" dirty="0" smtClean="0">
                <a:solidFill>
                  <a:schemeClr val="tx1"/>
                </a:solidFill>
              </a:rPr>
              <a:t>OK</a:t>
            </a:r>
            <a:r>
              <a:rPr lang="en-US" dirty="0" smtClean="0">
                <a:solidFill>
                  <a:schemeClr val="tx1"/>
                </a:solidFill>
              </a:rPr>
              <a:t> over the generated ring: </a:t>
            </a:r>
            <a:r>
              <a:rPr lang="en-US" dirty="0" smtClean="0">
                <a:solidFill>
                  <a:srgbClr val="FF0000"/>
                </a:solidFill>
              </a:rPr>
              <a:t>rank(</a:t>
            </a:r>
            <a:r>
              <a:rPr lang="en-US" i="1" dirty="0" smtClean="0">
                <a:solidFill>
                  <a:srgbClr val="FF0000"/>
                </a:solidFill>
              </a:rPr>
              <a:t>BDB</a:t>
            </a:r>
            <a:r>
              <a:rPr lang="en-US" i="1" baseline="30000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)=rank(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over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,…,</a:t>
            </a:r>
            <a:r>
              <a:rPr lang="en-US" i="1" dirty="0" err="1" smtClean="0">
                <a:solidFill>
                  <a:srgbClr val="FF0000"/>
                </a:solidFill>
              </a:rPr>
              <a:t>x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en-US" dirty="0" smtClean="0">
                <a:solidFill>
                  <a:schemeClr val="tx1"/>
                </a:solidFill>
              </a:rPr>
              <a:t> 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Can’t just substitute the 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i="1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’s for random field elements and hope that </a:t>
            </a:r>
            <a:r>
              <a:rPr lang="en-US" dirty="0" err="1" smtClean="0">
                <a:solidFill>
                  <a:schemeClr val="tx1"/>
                </a:solidFill>
              </a:rPr>
              <a:t>w.h.p</a:t>
            </a:r>
            <a:r>
              <a:rPr lang="en-US" dirty="0" smtClean="0">
                <a:solidFill>
                  <a:schemeClr val="tx1"/>
                </a:solidFill>
              </a:rPr>
              <a:t>. the rank preserves!</a:t>
            </a:r>
          </a:p>
        </p:txBody>
      </p:sp>
      <p:pic>
        <p:nvPicPr>
          <p:cNvPr id="11" name="Picture 10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>
            <a:lum/>
          </a:blip>
          <a:stretch>
            <a:fillRect/>
          </a:stretch>
        </p:blipFill>
        <p:spPr>
          <a:xfrm>
            <a:off x="1676400" y="2705100"/>
            <a:ext cx="5137479" cy="926431"/>
          </a:xfrm>
          <a:prstGeom prst="rect">
            <a:avLst/>
          </a:prstGeom>
        </p:spPr>
      </p:pic>
      <p:sp>
        <p:nvSpPr>
          <p:cNvPr id="13" name="Rounded Rectangular Callout 12"/>
          <p:cNvSpPr/>
          <p:nvPr/>
        </p:nvSpPr>
        <p:spPr bwMode="auto">
          <a:xfrm>
            <a:off x="381000" y="3962400"/>
            <a:ext cx="2895600" cy="442674"/>
          </a:xfrm>
          <a:prstGeom prst="wedgeRoundRectCallout">
            <a:avLst>
              <a:gd name="adj1" fmla="val 27791"/>
              <a:gd name="adj2" fmla="val -14911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FF0000"/>
                </a:solidFill>
              </a:rPr>
              <a:t>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ank(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)=2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in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GF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(3)</a:t>
            </a:r>
          </a:p>
        </p:txBody>
      </p:sp>
      <p:sp>
        <p:nvSpPr>
          <p:cNvPr id="14" name="Rounded Rectangular Callout 13"/>
          <p:cNvSpPr/>
          <p:nvPr/>
        </p:nvSpPr>
        <p:spPr bwMode="auto">
          <a:xfrm>
            <a:off x="4038600" y="3962400"/>
            <a:ext cx="2895600" cy="442674"/>
          </a:xfrm>
          <a:prstGeom prst="wedgeRoundRectCallout">
            <a:avLst>
              <a:gd name="adj1" fmla="val 27791"/>
              <a:gd name="adj2" fmla="val -14911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FF0000"/>
                </a:solidFill>
              </a:rPr>
              <a:t>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ank(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BB</a:t>
            </a:r>
            <a:r>
              <a:rPr kumimoji="0" lang="en-US" sz="2000" b="0" i="1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)=1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in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GF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(3)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22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66700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Obstacle 3: cont.</a:t>
            </a:r>
            <a:endParaRPr lang="en-US" sz="4000" i="1" baseline="30000" dirty="0">
              <a:solidFill>
                <a:srgbClr val="FF0000"/>
              </a:solidFill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647700" y="948690"/>
            <a:ext cx="8077200" cy="3795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-174625" algn="l">
              <a:buClr>
                <a:schemeClr val="tx1"/>
              </a:buClr>
            </a:pPr>
            <a:endParaRPr lang="en-US" i="1" baseline="-25000" dirty="0" smtClean="0"/>
          </a:p>
        </p:txBody>
      </p:sp>
      <p:sp>
        <p:nvSpPr>
          <p:cNvPr id="5" name="Text Box 74"/>
          <p:cNvSpPr txBox="1">
            <a:spLocks noChangeArrowheads="1"/>
          </p:cNvSpPr>
          <p:nvPr/>
        </p:nvSpPr>
        <p:spPr bwMode="auto">
          <a:xfrm>
            <a:off x="381000" y="3543300"/>
            <a:ext cx="8077200" cy="31085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Solution: randomly replace the </a:t>
            </a:r>
            <a:r>
              <a:rPr lang="en-US" dirty="0" err="1" smtClean="0">
                <a:solidFill>
                  <a:schemeClr val="tx1"/>
                </a:solidFill>
              </a:rPr>
              <a:t>the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i="1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’s with elements of a sufficiently large </a:t>
            </a:r>
            <a:r>
              <a:rPr lang="en-US" b="1" dirty="0" smtClean="0">
                <a:solidFill>
                  <a:schemeClr val="tx1"/>
                </a:solidFill>
              </a:rPr>
              <a:t>extension field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|=</a:t>
            </a:r>
            <a:r>
              <a:rPr lang="en-US" i="1" dirty="0" smtClean="0">
                <a:solidFill>
                  <a:srgbClr val="FF0000"/>
                </a:solidFill>
              </a:rPr>
              <a:t>q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suffices to take extension field </a:t>
            </a:r>
            <a:r>
              <a:rPr lang="en-US" i="1" dirty="0" smtClean="0">
                <a:solidFill>
                  <a:srgbClr val="FF0000"/>
                </a:solidFill>
              </a:rPr>
              <a:t>F 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 with </a:t>
            </a:r>
            <a:r>
              <a:rPr lang="en-US" i="1" dirty="0" err="1" smtClean="0">
                <a:solidFill>
                  <a:srgbClr val="FF0000"/>
                </a:solidFill>
              </a:rPr>
              <a:t>q</a:t>
            </a:r>
            <a:r>
              <a:rPr lang="en-US" i="1" baseline="30000" dirty="0" err="1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 elements where </a:t>
            </a:r>
            <a:r>
              <a:rPr lang="en-US" i="1" dirty="0" err="1" smtClean="0">
                <a:solidFill>
                  <a:srgbClr val="FF0000"/>
                </a:solidFill>
              </a:rPr>
              <a:t>q</a:t>
            </a:r>
            <a:r>
              <a:rPr lang="en-US" i="1" baseline="30000" dirty="0" err="1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 &gt; 2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. Thus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(log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Constructing </a:t>
            </a:r>
            <a:r>
              <a:rPr lang="en-US" i="1" dirty="0" smtClean="0">
                <a:solidFill>
                  <a:srgbClr val="FF0000"/>
                </a:solidFill>
              </a:rPr>
              <a:t>F 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 (generating irreducible polynomial ) takes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i="1" dirty="0" smtClean="0">
                <a:solidFill>
                  <a:srgbClr val="FF0000"/>
                </a:solidFill>
              </a:rPr>
              <a:t> + r </a:t>
            </a:r>
            <a:r>
              <a:rPr lang="en-US" dirty="0" smtClean="0">
                <a:solidFill>
                  <a:srgbClr val="FF0000"/>
                </a:solidFill>
              </a:rPr>
              <a:t>log</a:t>
            </a:r>
            <a:r>
              <a:rPr lang="en-US" i="1" dirty="0" smtClean="0">
                <a:solidFill>
                  <a:srgbClr val="FF0000"/>
                </a:solidFill>
              </a:rPr>
              <a:t> q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time</a:t>
            </a:r>
            <a:r>
              <a:rPr lang="en-US" dirty="0" smtClean="0">
                <a:solidFill>
                  <a:srgbClr val="D60093"/>
                </a:solidFill>
              </a:rPr>
              <a:t> [</a:t>
            </a:r>
            <a:r>
              <a:rPr lang="en-US" dirty="0" err="1" smtClean="0">
                <a:solidFill>
                  <a:srgbClr val="D60093"/>
                </a:solidFill>
              </a:rPr>
              <a:t>Shoup</a:t>
            </a:r>
            <a:r>
              <a:rPr lang="en-US" dirty="0" smtClean="0">
                <a:solidFill>
                  <a:srgbClr val="D60093"/>
                </a:solidFill>
              </a:rPr>
              <a:t> – 1994]</a:t>
            </a:r>
            <a:r>
              <a:rPr lang="en-US" dirty="0" smtClean="0"/>
              <a:t>.</a:t>
            </a:r>
            <a:endParaRPr lang="en-US" baseline="30000" dirty="0" smtClean="0">
              <a:solidFill>
                <a:schemeClr val="tx1"/>
              </a:solidFill>
            </a:endParaRPr>
          </a:p>
        </p:txBody>
      </p:sp>
      <p:pic>
        <p:nvPicPr>
          <p:cNvPr id="12" name="Picture 11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>
            <a:lum/>
          </a:blip>
          <a:stretch>
            <a:fillRect/>
          </a:stretch>
        </p:blipFill>
        <p:spPr>
          <a:xfrm>
            <a:off x="2628900" y="1104900"/>
            <a:ext cx="5032692" cy="1207981"/>
          </a:xfrm>
          <a:prstGeom prst="rect">
            <a:avLst/>
          </a:prstGeom>
        </p:spPr>
      </p:pic>
      <p:sp>
        <p:nvSpPr>
          <p:cNvPr id="15" name="Rounded Rectangular Callout 14"/>
          <p:cNvSpPr/>
          <p:nvPr/>
        </p:nvSpPr>
        <p:spPr bwMode="auto">
          <a:xfrm>
            <a:off x="190500" y="1257300"/>
            <a:ext cx="2895600" cy="442674"/>
          </a:xfrm>
          <a:prstGeom prst="wedgeRoundRectCallout">
            <a:avLst>
              <a:gd name="adj1" fmla="val 60373"/>
              <a:gd name="adj2" fmla="val -1140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FF0000"/>
                </a:solidFill>
              </a:rPr>
              <a:t>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ank(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)=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/2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in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GF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6" name="Rounded Rectangular Callout 15"/>
          <p:cNvSpPr/>
          <p:nvPr/>
        </p:nvSpPr>
        <p:spPr bwMode="auto">
          <a:xfrm>
            <a:off x="1524000" y="2667000"/>
            <a:ext cx="2895600" cy="783193"/>
          </a:xfrm>
          <a:prstGeom prst="wedgeRoundRectCallout">
            <a:avLst>
              <a:gd name="adj1" fmla="val -14815"/>
              <a:gd name="adj2" fmla="val -11133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</a:rPr>
              <a:t>Prob.</a:t>
            </a:r>
            <a:r>
              <a:rPr lang="en-US" sz="2000" dirty="0" smtClean="0">
                <a:solidFill>
                  <a:srgbClr val="FF0000"/>
                </a:solidFill>
              </a:rPr>
              <a:t> (r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ank(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BDB</a:t>
            </a:r>
            <a:r>
              <a:rPr kumimoji="0" lang="en-US" sz="2000" b="0" i="1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))=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/2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is exponentially small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A20D-ACB9-45AF-BA9A-511013FCCDE2}" type="slidenum">
              <a:rPr lang="he-IL"/>
              <a:pPr/>
              <a:t>23</a:t>
            </a:fld>
            <a:endParaRPr lang="en-US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76238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dirty="0" smtClean="0">
                <a:solidFill>
                  <a:schemeClr val="accent2"/>
                </a:solidFill>
              </a:rPr>
              <a:t>Applications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08583" name="Text Box 7"/>
          <p:cNvSpPr txBox="1">
            <a:spLocks noChangeArrowheads="1"/>
          </p:cNvSpPr>
          <p:nvPr/>
        </p:nvSpPr>
        <p:spPr bwMode="auto">
          <a:xfrm>
            <a:off x="731838" y="1316038"/>
            <a:ext cx="8104187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Maximum </a:t>
            </a:r>
            <a:r>
              <a:rPr lang="en-US" sz="3200" dirty="0" smtClean="0">
                <a:solidFill>
                  <a:schemeClr val="tx1"/>
                </a:solidFill>
              </a:rPr>
              <a:t>matching </a:t>
            </a:r>
            <a:r>
              <a:rPr lang="en-US" sz="3200" dirty="0">
                <a:solidFill>
                  <a:schemeClr val="tx1"/>
                </a:solidFill>
              </a:rPr>
              <a:t>in </a:t>
            </a:r>
            <a:r>
              <a:rPr lang="en-US" sz="3200" b="1" dirty="0">
                <a:solidFill>
                  <a:srgbClr val="CC3300"/>
                </a:solidFill>
              </a:rPr>
              <a:t>bounded-genus</a:t>
            </a:r>
            <a:r>
              <a:rPr lang="en-US" sz="3200" dirty="0">
                <a:solidFill>
                  <a:schemeClr val="tx1"/>
                </a:solidFill>
              </a:rPr>
              <a:t> graphs  can be found in </a:t>
            </a:r>
            <a:r>
              <a:rPr lang="en-US" sz="3200" i="1" dirty="0">
                <a:solidFill>
                  <a:srgbClr val="FF0000"/>
                </a:solidFill>
              </a:rPr>
              <a:t>O</a:t>
            </a:r>
            <a:r>
              <a:rPr lang="en-US" sz="3200" dirty="0">
                <a:solidFill>
                  <a:srgbClr val="FF0000"/>
                </a:solidFill>
              </a:rPr>
              <a:t>(</a:t>
            </a:r>
            <a:r>
              <a:rPr lang="en-US" sz="3200" i="1" dirty="0">
                <a:solidFill>
                  <a:srgbClr val="FF0000"/>
                </a:solidFill>
              </a:rPr>
              <a:t>n</a:t>
            </a:r>
            <a:r>
              <a:rPr lang="el-GR" sz="3200" i="1" baseline="30000" dirty="0">
                <a:solidFill>
                  <a:srgbClr val="FF0000"/>
                </a:solidFill>
              </a:rPr>
              <a:t>ω/2</a:t>
            </a:r>
            <a:r>
              <a:rPr lang="el-GR" sz="3200" dirty="0">
                <a:solidFill>
                  <a:srgbClr val="FF0000"/>
                </a:solidFill>
              </a:rPr>
              <a:t>) </a:t>
            </a:r>
            <a:r>
              <a:rPr lang="en-US" sz="3200" dirty="0">
                <a:solidFill>
                  <a:srgbClr val="FF0000"/>
                </a:solidFill>
              </a:rPr>
              <a:t>&lt; </a:t>
            </a:r>
            <a:r>
              <a:rPr lang="en-US" sz="3200" i="1" dirty="0">
                <a:solidFill>
                  <a:srgbClr val="FF0000"/>
                </a:solidFill>
              </a:rPr>
              <a:t>O</a:t>
            </a:r>
            <a:r>
              <a:rPr lang="en-US" sz="3200" dirty="0">
                <a:solidFill>
                  <a:srgbClr val="FF0000"/>
                </a:solidFill>
              </a:rPr>
              <a:t>(</a:t>
            </a:r>
            <a:r>
              <a:rPr lang="en-US" sz="3200" i="1" dirty="0">
                <a:solidFill>
                  <a:srgbClr val="FF0000"/>
                </a:solidFill>
              </a:rPr>
              <a:t>n</a:t>
            </a:r>
            <a:r>
              <a:rPr lang="en-US" sz="3200" baseline="30000" dirty="0">
                <a:solidFill>
                  <a:srgbClr val="FF0000"/>
                </a:solidFill>
              </a:rPr>
              <a:t>1.19</a:t>
            </a:r>
            <a:r>
              <a:rPr lang="en-US" sz="3200" dirty="0">
                <a:solidFill>
                  <a:srgbClr val="FF0000"/>
                </a:solidFill>
              </a:rPr>
              <a:t>)</a:t>
            </a:r>
            <a:r>
              <a:rPr lang="en-US" sz="3200" dirty="0">
                <a:solidFill>
                  <a:schemeClr val="tx1"/>
                </a:solidFill>
              </a:rPr>
              <a:t> time (rand.)</a:t>
            </a:r>
            <a:endParaRPr lang="en-US" dirty="0"/>
          </a:p>
        </p:txBody>
      </p:sp>
      <p:sp>
        <p:nvSpPr>
          <p:cNvPr id="408584" name="Text Box 8"/>
          <p:cNvSpPr txBox="1">
            <a:spLocks noChangeArrowheads="1"/>
          </p:cNvSpPr>
          <p:nvPr/>
        </p:nvSpPr>
        <p:spPr bwMode="auto">
          <a:xfrm>
            <a:off x="385763" y="2862263"/>
            <a:ext cx="8526462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Maximum matching in </a:t>
            </a:r>
            <a:r>
              <a:rPr lang="en-US" sz="3200" i="1" dirty="0">
                <a:solidFill>
                  <a:srgbClr val="FF0000"/>
                </a:solidFill>
              </a:rPr>
              <a:t>H</a:t>
            </a:r>
            <a:r>
              <a:rPr lang="en-US" sz="3200" b="1" dirty="0">
                <a:solidFill>
                  <a:srgbClr val="CC3300"/>
                </a:solidFill>
              </a:rPr>
              <a:t>-minor free</a:t>
            </a:r>
            <a:r>
              <a:rPr lang="en-US" sz="3200" dirty="0">
                <a:solidFill>
                  <a:schemeClr val="tx1"/>
                </a:solidFill>
              </a:rPr>
              <a:t> graphs can be found in </a:t>
            </a:r>
            <a:r>
              <a:rPr lang="en-US" sz="3200" i="1" dirty="0">
                <a:solidFill>
                  <a:srgbClr val="FF0000"/>
                </a:solidFill>
              </a:rPr>
              <a:t>O</a:t>
            </a:r>
            <a:r>
              <a:rPr lang="en-US" sz="3200" dirty="0">
                <a:solidFill>
                  <a:srgbClr val="FF0000"/>
                </a:solidFill>
              </a:rPr>
              <a:t>(</a:t>
            </a:r>
            <a:r>
              <a:rPr lang="en-US" sz="3200" i="1" dirty="0">
                <a:solidFill>
                  <a:srgbClr val="FF0000"/>
                </a:solidFill>
              </a:rPr>
              <a:t>n</a:t>
            </a:r>
            <a:r>
              <a:rPr lang="el-GR" sz="3200" i="1" baseline="30000" dirty="0">
                <a:solidFill>
                  <a:srgbClr val="FF0000"/>
                </a:solidFill>
              </a:rPr>
              <a:t>3ω/</a:t>
            </a:r>
            <a:r>
              <a:rPr lang="el-GR" sz="3200" baseline="30000" dirty="0">
                <a:solidFill>
                  <a:srgbClr val="FF0000"/>
                </a:solidFill>
              </a:rPr>
              <a:t>(</a:t>
            </a:r>
            <a:r>
              <a:rPr lang="el-GR" sz="3200" i="1" baseline="30000" dirty="0">
                <a:solidFill>
                  <a:srgbClr val="FF0000"/>
                </a:solidFill>
              </a:rPr>
              <a:t>3+ω</a:t>
            </a:r>
            <a:r>
              <a:rPr lang="el-GR" sz="3200" baseline="30000" dirty="0">
                <a:solidFill>
                  <a:srgbClr val="FF0000"/>
                </a:solidFill>
              </a:rPr>
              <a:t>)</a:t>
            </a:r>
            <a:r>
              <a:rPr lang="el-GR" sz="3200" dirty="0">
                <a:solidFill>
                  <a:srgbClr val="FF0000"/>
                </a:solidFill>
              </a:rPr>
              <a:t>) </a:t>
            </a:r>
            <a:r>
              <a:rPr lang="en-US" sz="3200" dirty="0">
                <a:solidFill>
                  <a:srgbClr val="FF0000"/>
                </a:solidFill>
              </a:rPr>
              <a:t>&lt; </a:t>
            </a:r>
            <a:r>
              <a:rPr lang="en-US" sz="3200" i="1" dirty="0">
                <a:solidFill>
                  <a:srgbClr val="FF0000"/>
                </a:solidFill>
              </a:rPr>
              <a:t>O</a:t>
            </a:r>
            <a:r>
              <a:rPr lang="en-US" sz="3200" dirty="0">
                <a:solidFill>
                  <a:srgbClr val="FF0000"/>
                </a:solidFill>
              </a:rPr>
              <a:t>(</a:t>
            </a:r>
            <a:r>
              <a:rPr lang="en-US" sz="3200" i="1" dirty="0">
                <a:solidFill>
                  <a:srgbClr val="FF0000"/>
                </a:solidFill>
              </a:rPr>
              <a:t>n</a:t>
            </a:r>
            <a:r>
              <a:rPr lang="en-US" sz="3200" baseline="30000" dirty="0">
                <a:solidFill>
                  <a:srgbClr val="FF0000"/>
                </a:solidFill>
              </a:rPr>
              <a:t>1.326</a:t>
            </a:r>
            <a:r>
              <a:rPr lang="en-US" sz="3200" dirty="0">
                <a:solidFill>
                  <a:srgbClr val="FF0000"/>
                </a:solidFill>
              </a:rPr>
              <a:t>)</a:t>
            </a:r>
            <a:r>
              <a:rPr lang="en-US" sz="3200" dirty="0">
                <a:solidFill>
                  <a:schemeClr val="tx1"/>
                </a:solidFill>
              </a:rPr>
              <a:t> time (rand.)</a:t>
            </a:r>
            <a:endParaRPr lang="en-US" sz="3200" dirty="0"/>
          </a:p>
        </p:txBody>
      </p:sp>
      <p:sp>
        <p:nvSpPr>
          <p:cNvPr id="408585" name="Text Box 9"/>
          <p:cNvSpPr txBox="1">
            <a:spLocks noChangeArrowheads="1"/>
          </p:cNvSpPr>
          <p:nvPr/>
        </p:nvSpPr>
        <p:spPr bwMode="auto">
          <a:xfrm>
            <a:off x="731838" y="4359275"/>
            <a:ext cx="8104187" cy="1554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The </a:t>
            </a:r>
            <a:r>
              <a:rPr lang="en-US" sz="3200" b="1" dirty="0">
                <a:solidFill>
                  <a:srgbClr val="009900"/>
                </a:solidFill>
              </a:rPr>
              <a:t>number</a:t>
            </a:r>
            <a:r>
              <a:rPr lang="en-US" sz="3200" dirty="0">
                <a:solidFill>
                  <a:schemeClr val="tx1"/>
                </a:solidFill>
              </a:rPr>
              <a:t> of maximum </a:t>
            </a:r>
            <a:r>
              <a:rPr lang="en-US" sz="3200" dirty="0" err="1">
                <a:solidFill>
                  <a:schemeClr val="tx1"/>
                </a:solidFill>
              </a:rPr>
              <a:t>matchings</a:t>
            </a:r>
            <a:r>
              <a:rPr lang="en-US" sz="3200" dirty="0">
                <a:solidFill>
                  <a:schemeClr val="tx1"/>
                </a:solidFill>
              </a:rPr>
              <a:t> in </a:t>
            </a:r>
            <a:r>
              <a:rPr lang="en-US" sz="3200" b="1" dirty="0">
                <a:solidFill>
                  <a:srgbClr val="CC3300"/>
                </a:solidFill>
              </a:rPr>
              <a:t>bounded-genus</a:t>
            </a:r>
            <a:r>
              <a:rPr lang="en-US" sz="3200" dirty="0">
                <a:solidFill>
                  <a:schemeClr val="tx1"/>
                </a:solidFill>
              </a:rPr>
              <a:t> graphs can be computed deterministically in </a:t>
            </a:r>
            <a:r>
              <a:rPr lang="en-US" sz="3200" i="1" dirty="0">
                <a:solidFill>
                  <a:srgbClr val="FF0000"/>
                </a:solidFill>
              </a:rPr>
              <a:t>O</a:t>
            </a:r>
            <a:r>
              <a:rPr lang="en-US" sz="3200" dirty="0">
                <a:solidFill>
                  <a:srgbClr val="FF0000"/>
                </a:solidFill>
              </a:rPr>
              <a:t>(</a:t>
            </a:r>
            <a:r>
              <a:rPr lang="en-US" sz="3200" i="1" dirty="0">
                <a:solidFill>
                  <a:srgbClr val="FF0000"/>
                </a:solidFill>
              </a:rPr>
              <a:t>n</a:t>
            </a:r>
            <a:r>
              <a:rPr lang="el-GR" sz="3200" i="1" baseline="30000" dirty="0">
                <a:solidFill>
                  <a:srgbClr val="FF0000"/>
                </a:solidFill>
              </a:rPr>
              <a:t>ω/</a:t>
            </a:r>
            <a:r>
              <a:rPr lang="el-GR" sz="3200" baseline="30000" dirty="0">
                <a:solidFill>
                  <a:srgbClr val="FF0000"/>
                </a:solidFill>
              </a:rPr>
              <a:t>2</a:t>
            </a:r>
            <a:r>
              <a:rPr lang="en-US" sz="3200" baseline="30000" dirty="0">
                <a:solidFill>
                  <a:srgbClr val="FF0000"/>
                </a:solidFill>
              </a:rPr>
              <a:t>+1</a:t>
            </a:r>
            <a:r>
              <a:rPr lang="el-GR" sz="3200" dirty="0">
                <a:solidFill>
                  <a:srgbClr val="FF0000"/>
                </a:solidFill>
              </a:rPr>
              <a:t>) </a:t>
            </a:r>
            <a:r>
              <a:rPr lang="en-US" sz="3200" dirty="0">
                <a:solidFill>
                  <a:srgbClr val="FF0000"/>
                </a:solidFill>
              </a:rPr>
              <a:t>&lt; </a:t>
            </a:r>
            <a:r>
              <a:rPr lang="en-US" sz="3200" i="1" dirty="0">
                <a:solidFill>
                  <a:srgbClr val="FF0000"/>
                </a:solidFill>
              </a:rPr>
              <a:t>O</a:t>
            </a:r>
            <a:r>
              <a:rPr lang="en-US" sz="3200" dirty="0">
                <a:solidFill>
                  <a:srgbClr val="FF0000"/>
                </a:solidFill>
              </a:rPr>
              <a:t>(</a:t>
            </a:r>
            <a:r>
              <a:rPr lang="en-US" sz="3200" i="1" dirty="0">
                <a:solidFill>
                  <a:srgbClr val="FF0000"/>
                </a:solidFill>
              </a:rPr>
              <a:t>n</a:t>
            </a:r>
            <a:r>
              <a:rPr lang="en-US" sz="3200" baseline="30000" dirty="0">
                <a:solidFill>
                  <a:srgbClr val="FF0000"/>
                </a:solidFill>
              </a:rPr>
              <a:t>2.19</a:t>
            </a:r>
            <a:r>
              <a:rPr lang="en-US" sz="3200" dirty="0">
                <a:solidFill>
                  <a:srgbClr val="FF0000"/>
                </a:solidFill>
              </a:rPr>
              <a:t>)</a:t>
            </a:r>
            <a:r>
              <a:rPr lang="en-US" sz="3200" dirty="0">
                <a:solidFill>
                  <a:schemeClr val="tx1"/>
                </a:solidFill>
              </a:rPr>
              <a:t> time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84" grpId="0"/>
      <p:bldP spid="40858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5BC5-57E2-41AE-8A54-CBD1C078DEDD}" type="slidenum">
              <a:rPr lang="he-IL"/>
              <a:pPr/>
              <a:t>24</a:t>
            </a:fld>
            <a:endParaRPr lang="en-US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8013"/>
            <a:ext cx="7772400" cy="823912"/>
          </a:xfrm>
        </p:spPr>
        <p:txBody>
          <a:bodyPr/>
          <a:lstStyle/>
          <a:p>
            <a:pPr rtl="0"/>
            <a:r>
              <a:rPr lang="en-US">
                <a:solidFill>
                  <a:srgbClr val="009900"/>
                </a:solidFill>
              </a:rPr>
              <a:t>Tutte’s matrix </a:t>
            </a:r>
            <a:br>
              <a:rPr lang="en-US">
                <a:solidFill>
                  <a:srgbClr val="009900"/>
                </a:solidFill>
              </a:rPr>
            </a:br>
            <a:r>
              <a:rPr lang="en-US" sz="3200">
                <a:solidFill>
                  <a:srgbClr val="009900"/>
                </a:solidFill>
              </a:rPr>
              <a:t>(Skew-symmetric symbolic adjacency matrix)</a:t>
            </a:r>
          </a:p>
        </p:txBody>
      </p:sp>
      <p:pic>
        <p:nvPicPr>
          <p:cNvPr id="434180" name="Picture 4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54050" y="4773613"/>
            <a:ext cx="5337175" cy="10747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434181" name="Picture 5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6645275" y="5037138"/>
            <a:ext cx="1997075" cy="465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pSp>
        <p:nvGrpSpPr>
          <p:cNvPr id="2" name="Group 6"/>
          <p:cNvGrpSpPr>
            <a:grpSpLocks noChangeAspect="1"/>
          </p:cNvGrpSpPr>
          <p:nvPr/>
        </p:nvGrpSpPr>
        <p:grpSpPr bwMode="auto">
          <a:xfrm>
            <a:off x="577850" y="1970088"/>
            <a:ext cx="3609975" cy="2360612"/>
            <a:chOff x="437" y="1337"/>
            <a:chExt cx="2759" cy="1804"/>
          </a:xfrm>
        </p:grpSpPr>
        <p:sp>
          <p:nvSpPr>
            <p:cNvPr id="434183" name="Oval 7"/>
            <p:cNvSpPr>
              <a:spLocks noChangeAspect="1" noChangeArrowheads="1"/>
            </p:cNvSpPr>
            <p:nvPr/>
          </p:nvSpPr>
          <p:spPr bwMode="auto">
            <a:xfrm>
              <a:off x="968" y="1587"/>
              <a:ext cx="96" cy="9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4" name="Oval 8"/>
            <p:cNvSpPr>
              <a:spLocks noChangeAspect="1" noChangeArrowheads="1"/>
            </p:cNvSpPr>
            <p:nvPr/>
          </p:nvSpPr>
          <p:spPr bwMode="auto">
            <a:xfrm>
              <a:off x="677" y="2458"/>
              <a:ext cx="97" cy="9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5" name="Oval 9"/>
            <p:cNvSpPr>
              <a:spLocks noChangeAspect="1" noChangeArrowheads="1"/>
            </p:cNvSpPr>
            <p:nvPr/>
          </p:nvSpPr>
          <p:spPr bwMode="auto">
            <a:xfrm>
              <a:off x="1743" y="165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6" name="Oval 10"/>
            <p:cNvSpPr>
              <a:spLocks noChangeAspect="1" noChangeArrowheads="1"/>
            </p:cNvSpPr>
            <p:nvPr/>
          </p:nvSpPr>
          <p:spPr bwMode="auto">
            <a:xfrm>
              <a:off x="1387" y="2232"/>
              <a:ext cx="97" cy="9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7" name="Oval 11"/>
            <p:cNvSpPr>
              <a:spLocks noChangeAspect="1" noChangeArrowheads="1"/>
            </p:cNvSpPr>
            <p:nvPr/>
          </p:nvSpPr>
          <p:spPr bwMode="auto">
            <a:xfrm>
              <a:off x="1904" y="2684"/>
              <a:ext cx="97" cy="9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8" name="Oval 12"/>
            <p:cNvSpPr>
              <a:spLocks noChangeAspect="1" noChangeArrowheads="1"/>
            </p:cNvSpPr>
            <p:nvPr/>
          </p:nvSpPr>
          <p:spPr bwMode="auto">
            <a:xfrm>
              <a:off x="2808" y="2200"/>
              <a:ext cx="97" cy="9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9" name="Freeform 13"/>
            <p:cNvSpPr>
              <a:spLocks noChangeAspect="1"/>
            </p:cNvSpPr>
            <p:nvPr/>
          </p:nvSpPr>
          <p:spPr bwMode="auto">
            <a:xfrm>
              <a:off x="774" y="2329"/>
              <a:ext cx="646" cy="188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528" y="240"/>
                </a:cxn>
                <a:cxn ang="0">
                  <a:pos x="960" y="0"/>
                </a:cxn>
              </a:cxnLst>
              <a:rect l="0" t="0" r="r" b="b"/>
              <a:pathLst>
                <a:path w="960" h="280">
                  <a:moveTo>
                    <a:pt x="0" y="240"/>
                  </a:moveTo>
                  <a:cubicBezTo>
                    <a:pt x="184" y="260"/>
                    <a:pt x="368" y="280"/>
                    <a:pt x="528" y="240"/>
                  </a:cubicBezTo>
                  <a:cubicBezTo>
                    <a:pt x="688" y="200"/>
                    <a:pt x="824" y="100"/>
                    <a:pt x="96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434190" name="AutoShape 14"/>
            <p:cNvCxnSpPr>
              <a:cxnSpLocks noChangeAspect="1" noChangeShapeType="1"/>
              <a:stCxn id="434186" idx="6"/>
              <a:endCxn id="434187" idx="0"/>
            </p:cNvCxnSpPr>
            <p:nvPr/>
          </p:nvCxnSpPr>
          <p:spPr bwMode="auto">
            <a:xfrm>
              <a:off x="1484" y="2281"/>
              <a:ext cx="468" cy="403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434191" name="AutoShape 15"/>
            <p:cNvCxnSpPr>
              <a:cxnSpLocks noChangeAspect="1" noChangeShapeType="1"/>
              <a:stCxn id="434183" idx="6"/>
              <a:endCxn id="434187" idx="7"/>
            </p:cNvCxnSpPr>
            <p:nvPr/>
          </p:nvCxnSpPr>
          <p:spPr bwMode="auto">
            <a:xfrm>
              <a:off x="1064" y="1635"/>
              <a:ext cx="923" cy="1063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434192" name="AutoShape 16"/>
            <p:cNvCxnSpPr>
              <a:cxnSpLocks noChangeAspect="1" noChangeShapeType="1"/>
              <a:stCxn id="434184" idx="0"/>
              <a:endCxn id="434185" idx="4"/>
            </p:cNvCxnSpPr>
            <p:nvPr/>
          </p:nvCxnSpPr>
          <p:spPr bwMode="auto">
            <a:xfrm rot="16200000">
              <a:off x="903" y="1570"/>
              <a:ext cx="710" cy="1066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434193" name="AutoShape 17"/>
            <p:cNvCxnSpPr>
              <a:cxnSpLocks noChangeAspect="1" noChangeShapeType="1"/>
              <a:stCxn id="434183" idx="5"/>
              <a:endCxn id="434186" idx="0"/>
            </p:cNvCxnSpPr>
            <p:nvPr/>
          </p:nvCxnSpPr>
          <p:spPr bwMode="auto">
            <a:xfrm rot="16200000" flipH="1">
              <a:off x="962" y="1758"/>
              <a:ext cx="562" cy="386"/>
            </a:xfrm>
            <a:prstGeom prst="curvedConnector3">
              <a:avLst>
                <a:gd name="adj1" fmla="val 5125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434194" name="AutoShape 18"/>
            <p:cNvCxnSpPr>
              <a:cxnSpLocks noChangeAspect="1" noChangeShapeType="1"/>
              <a:stCxn id="434184" idx="5"/>
              <a:endCxn id="434187" idx="3"/>
            </p:cNvCxnSpPr>
            <p:nvPr/>
          </p:nvCxnSpPr>
          <p:spPr bwMode="auto">
            <a:xfrm rot="16200000" flipH="1">
              <a:off x="1226" y="2075"/>
              <a:ext cx="226" cy="1158"/>
            </a:xfrm>
            <a:prstGeom prst="curvedConnector3">
              <a:avLst>
                <a:gd name="adj1" fmla="val 14910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434195" name="AutoShape 19"/>
            <p:cNvCxnSpPr>
              <a:cxnSpLocks noChangeAspect="1" noChangeShapeType="1"/>
              <a:stCxn id="434183" idx="0"/>
              <a:endCxn id="434185" idx="1"/>
            </p:cNvCxnSpPr>
            <p:nvPr/>
          </p:nvCxnSpPr>
          <p:spPr bwMode="auto">
            <a:xfrm rot="5400000" flipV="1">
              <a:off x="1347" y="1256"/>
              <a:ext cx="79" cy="741"/>
            </a:xfrm>
            <a:prstGeom prst="curvedConnector3">
              <a:avLst>
                <a:gd name="adj1" fmla="val -123079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434196" name="AutoShape 20"/>
            <p:cNvCxnSpPr>
              <a:cxnSpLocks noChangeAspect="1" noChangeShapeType="1"/>
              <a:stCxn id="434185" idx="6"/>
              <a:endCxn id="434188" idx="0"/>
            </p:cNvCxnSpPr>
            <p:nvPr/>
          </p:nvCxnSpPr>
          <p:spPr bwMode="auto">
            <a:xfrm>
              <a:off x="1839" y="1700"/>
              <a:ext cx="1018" cy="500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434197" name="AutoShape 21"/>
            <p:cNvCxnSpPr>
              <a:cxnSpLocks noChangeAspect="1" noChangeShapeType="1"/>
              <a:stCxn id="434184" idx="2"/>
              <a:endCxn id="434183" idx="3"/>
            </p:cNvCxnSpPr>
            <p:nvPr/>
          </p:nvCxnSpPr>
          <p:spPr bwMode="auto">
            <a:xfrm rot="10800000" flipH="1">
              <a:off x="677" y="1670"/>
              <a:ext cx="305" cy="837"/>
            </a:xfrm>
            <a:prstGeom prst="curvedConnector4">
              <a:avLst>
                <a:gd name="adj1" fmla="val -31787"/>
                <a:gd name="adj2" fmla="val 5204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434198" name="AutoShape 22"/>
            <p:cNvCxnSpPr>
              <a:cxnSpLocks noChangeAspect="1" noChangeShapeType="1"/>
              <a:stCxn id="434188" idx="4"/>
              <a:endCxn id="434187" idx="6"/>
            </p:cNvCxnSpPr>
            <p:nvPr/>
          </p:nvCxnSpPr>
          <p:spPr bwMode="auto">
            <a:xfrm rot="5400000">
              <a:off x="2211" y="2087"/>
              <a:ext cx="436" cy="856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434199" name="AutoShape 23"/>
            <p:cNvCxnSpPr>
              <a:cxnSpLocks noChangeAspect="1" noChangeShapeType="1"/>
              <a:stCxn id="434186" idx="7"/>
              <a:endCxn id="434188" idx="1"/>
            </p:cNvCxnSpPr>
            <p:nvPr/>
          </p:nvCxnSpPr>
          <p:spPr bwMode="auto">
            <a:xfrm rot="16200000">
              <a:off x="2129" y="1555"/>
              <a:ext cx="33" cy="1352"/>
            </a:xfrm>
            <a:prstGeom prst="curvedConnector3">
              <a:avLst>
                <a:gd name="adj1" fmla="val 44375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sp>
          <p:nvSpPr>
            <p:cNvPr id="434200" name="Oval 24"/>
            <p:cNvSpPr>
              <a:spLocks noChangeAspect="1" noChangeArrowheads="1"/>
            </p:cNvSpPr>
            <p:nvPr/>
          </p:nvSpPr>
          <p:spPr bwMode="auto">
            <a:xfrm>
              <a:off x="968" y="1587"/>
              <a:ext cx="96" cy="97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01" name="Oval 25"/>
            <p:cNvSpPr>
              <a:spLocks noChangeAspect="1" noChangeArrowheads="1"/>
            </p:cNvSpPr>
            <p:nvPr/>
          </p:nvSpPr>
          <p:spPr bwMode="auto">
            <a:xfrm>
              <a:off x="677" y="2458"/>
              <a:ext cx="97" cy="97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02" name="Oval 26"/>
            <p:cNvSpPr>
              <a:spLocks noChangeAspect="1" noChangeArrowheads="1"/>
            </p:cNvSpPr>
            <p:nvPr/>
          </p:nvSpPr>
          <p:spPr bwMode="auto">
            <a:xfrm>
              <a:off x="1743" y="1652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03" name="Oval 27"/>
            <p:cNvSpPr>
              <a:spLocks noChangeAspect="1" noChangeArrowheads="1"/>
            </p:cNvSpPr>
            <p:nvPr/>
          </p:nvSpPr>
          <p:spPr bwMode="auto">
            <a:xfrm>
              <a:off x="1387" y="2232"/>
              <a:ext cx="97" cy="97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04" name="Oval 28"/>
            <p:cNvSpPr>
              <a:spLocks noChangeAspect="1" noChangeArrowheads="1"/>
            </p:cNvSpPr>
            <p:nvPr/>
          </p:nvSpPr>
          <p:spPr bwMode="auto">
            <a:xfrm>
              <a:off x="1904" y="2684"/>
              <a:ext cx="97" cy="97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05" name="Oval 29"/>
            <p:cNvSpPr>
              <a:spLocks noChangeAspect="1" noChangeArrowheads="1"/>
            </p:cNvSpPr>
            <p:nvPr/>
          </p:nvSpPr>
          <p:spPr bwMode="auto">
            <a:xfrm>
              <a:off x="2808" y="2200"/>
              <a:ext cx="97" cy="97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34206" name="AutoShape 30"/>
            <p:cNvCxnSpPr>
              <a:cxnSpLocks noChangeAspect="1" noChangeShapeType="1"/>
              <a:stCxn id="434203" idx="6"/>
              <a:endCxn id="434204" idx="0"/>
            </p:cNvCxnSpPr>
            <p:nvPr/>
          </p:nvCxnSpPr>
          <p:spPr bwMode="auto">
            <a:xfrm>
              <a:off x="1484" y="2281"/>
              <a:ext cx="468" cy="403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434207" name="AutoShape 31"/>
            <p:cNvCxnSpPr>
              <a:cxnSpLocks noChangeAspect="1" noChangeShapeType="1"/>
              <a:stCxn id="434200" idx="6"/>
              <a:endCxn id="434204" idx="7"/>
            </p:cNvCxnSpPr>
            <p:nvPr/>
          </p:nvCxnSpPr>
          <p:spPr bwMode="auto">
            <a:xfrm>
              <a:off x="1064" y="1635"/>
              <a:ext cx="923" cy="1063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434208" name="AutoShape 32"/>
            <p:cNvCxnSpPr>
              <a:cxnSpLocks noChangeAspect="1" noChangeShapeType="1"/>
              <a:stCxn id="434201" idx="0"/>
              <a:endCxn id="434202" idx="4"/>
            </p:cNvCxnSpPr>
            <p:nvPr/>
          </p:nvCxnSpPr>
          <p:spPr bwMode="auto">
            <a:xfrm rot="16200000">
              <a:off x="903" y="1570"/>
              <a:ext cx="710" cy="1066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434209" name="AutoShape 33"/>
            <p:cNvCxnSpPr>
              <a:cxnSpLocks noChangeAspect="1" noChangeShapeType="1"/>
              <a:stCxn id="434200" idx="5"/>
              <a:endCxn id="434203" idx="0"/>
            </p:cNvCxnSpPr>
            <p:nvPr/>
          </p:nvCxnSpPr>
          <p:spPr bwMode="auto">
            <a:xfrm rot="16200000" flipH="1">
              <a:off x="962" y="1758"/>
              <a:ext cx="562" cy="386"/>
            </a:xfrm>
            <a:prstGeom prst="curvedConnector3">
              <a:avLst>
                <a:gd name="adj1" fmla="val 5125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434210" name="AutoShape 34"/>
            <p:cNvCxnSpPr>
              <a:cxnSpLocks noChangeAspect="1" noChangeShapeType="1"/>
              <a:stCxn id="434201" idx="5"/>
              <a:endCxn id="434204" idx="3"/>
            </p:cNvCxnSpPr>
            <p:nvPr/>
          </p:nvCxnSpPr>
          <p:spPr bwMode="auto">
            <a:xfrm rot="16200000" flipH="1">
              <a:off x="1226" y="2075"/>
              <a:ext cx="226" cy="1158"/>
            </a:xfrm>
            <a:prstGeom prst="curvedConnector3">
              <a:avLst>
                <a:gd name="adj1" fmla="val 14910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434211" name="AutoShape 35"/>
            <p:cNvCxnSpPr>
              <a:cxnSpLocks noChangeAspect="1" noChangeShapeType="1"/>
              <a:stCxn id="434200" idx="0"/>
              <a:endCxn id="434202" idx="1"/>
            </p:cNvCxnSpPr>
            <p:nvPr/>
          </p:nvCxnSpPr>
          <p:spPr bwMode="auto">
            <a:xfrm rot="5400000" flipV="1">
              <a:off x="1347" y="1256"/>
              <a:ext cx="79" cy="741"/>
            </a:xfrm>
            <a:prstGeom prst="curvedConnector3">
              <a:avLst>
                <a:gd name="adj1" fmla="val -123079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434212" name="AutoShape 36"/>
            <p:cNvCxnSpPr>
              <a:cxnSpLocks noChangeAspect="1" noChangeShapeType="1"/>
              <a:stCxn id="434202" idx="6"/>
              <a:endCxn id="434205" idx="0"/>
            </p:cNvCxnSpPr>
            <p:nvPr/>
          </p:nvCxnSpPr>
          <p:spPr bwMode="auto">
            <a:xfrm>
              <a:off x="1839" y="1700"/>
              <a:ext cx="1018" cy="500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434213" name="AutoShape 37"/>
            <p:cNvCxnSpPr>
              <a:cxnSpLocks noChangeAspect="1" noChangeShapeType="1"/>
              <a:stCxn id="434201" idx="2"/>
              <a:endCxn id="434200" idx="3"/>
            </p:cNvCxnSpPr>
            <p:nvPr/>
          </p:nvCxnSpPr>
          <p:spPr bwMode="auto">
            <a:xfrm rot="10800000" flipH="1">
              <a:off x="677" y="1670"/>
              <a:ext cx="305" cy="837"/>
            </a:xfrm>
            <a:prstGeom prst="curvedConnector4">
              <a:avLst>
                <a:gd name="adj1" fmla="val -31787"/>
                <a:gd name="adj2" fmla="val 5204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434214" name="AutoShape 38"/>
            <p:cNvCxnSpPr>
              <a:cxnSpLocks noChangeAspect="1" noChangeShapeType="1"/>
              <a:stCxn id="434205" idx="4"/>
              <a:endCxn id="434204" idx="6"/>
            </p:cNvCxnSpPr>
            <p:nvPr/>
          </p:nvCxnSpPr>
          <p:spPr bwMode="auto">
            <a:xfrm rot="5400000">
              <a:off x="2211" y="2087"/>
              <a:ext cx="436" cy="856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cxnSp>
          <p:nvCxnSpPr>
            <p:cNvPr id="434215" name="AutoShape 39"/>
            <p:cNvCxnSpPr>
              <a:cxnSpLocks noChangeAspect="1" noChangeShapeType="1"/>
              <a:stCxn id="434203" idx="7"/>
              <a:endCxn id="434205" idx="1"/>
            </p:cNvCxnSpPr>
            <p:nvPr/>
          </p:nvCxnSpPr>
          <p:spPr bwMode="auto">
            <a:xfrm rot="16200000">
              <a:off x="2129" y="1555"/>
              <a:ext cx="33" cy="1352"/>
            </a:xfrm>
            <a:prstGeom prst="curvedConnector3">
              <a:avLst>
                <a:gd name="adj1" fmla="val 44375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</p:cxnSp>
        <p:sp>
          <p:nvSpPr>
            <p:cNvPr id="434216" name="Text Box 40"/>
            <p:cNvSpPr txBox="1">
              <a:spLocks noChangeAspect="1" noChangeArrowheads="1"/>
            </p:cNvSpPr>
            <p:nvPr/>
          </p:nvSpPr>
          <p:spPr bwMode="auto">
            <a:xfrm>
              <a:off x="680" y="1483"/>
              <a:ext cx="315" cy="3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434217" name="Text Box 41"/>
            <p:cNvSpPr txBox="1">
              <a:spLocks noChangeAspect="1" noChangeArrowheads="1"/>
            </p:cNvSpPr>
            <p:nvPr/>
          </p:nvSpPr>
          <p:spPr bwMode="auto">
            <a:xfrm>
              <a:off x="1357" y="2308"/>
              <a:ext cx="315" cy="3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  <p:sp>
          <p:nvSpPr>
            <p:cNvPr id="434218" name="Text Box 42"/>
            <p:cNvSpPr txBox="1">
              <a:spLocks noChangeAspect="1" noChangeArrowheads="1"/>
            </p:cNvSpPr>
            <p:nvPr/>
          </p:nvSpPr>
          <p:spPr bwMode="auto">
            <a:xfrm>
              <a:off x="437" y="2522"/>
              <a:ext cx="315" cy="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434219" name="Text Box 43"/>
            <p:cNvSpPr txBox="1">
              <a:spLocks noChangeAspect="1" noChangeArrowheads="1"/>
            </p:cNvSpPr>
            <p:nvPr/>
          </p:nvSpPr>
          <p:spPr bwMode="auto">
            <a:xfrm>
              <a:off x="1696" y="1337"/>
              <a:ext cx="315" cy="3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/>
                <a:t>4</a:t>
              </a:r>
            </a:p>
          </p:txBody>
        </p:sp>
        <p:sp>
          <p:nvSpPr>
            <p:cNvPr id="434220" name="Text Box 44"/>
            <p:cNvSpPr txBox="1">
              <a:spLocks noChangeAspect="1" noChangeArrowheads="1"/>
            </p:cNvSpPr>
            <p:nvPr/>
          </p:nvSpPr>
          <p:spPr bwMode="auto">
            <a:xfrm>
              <a:off x="2881" y="2111"/>
              <a:ext cx="315" cy="3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/>
                <a:t>6</a:t>
              </a:r>
            </a:p>
          </p:txBody>
        </p:sp>
        <p:sp>
          <p:nvSpPr>
            <p:cNvPr id="434221" name="Text Box 45"/>
            <p:cNvSpPr txBox="1">
              <a:spLocks noChangeAspect="1" noChangeArrowheads="1"/>
            </p:cNvSpPr>
            <p:nvPr/>
          </p:nvSpPr>
          <p:spPr bwMode="auto">
            <a:xfrm>
              <a:off x="1840" y="2791"/>
              <a:ext cx="316" cy="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/>
                <a:t>5</a:t>
              </a:r>
            </a:p>
          </p:txBody>
        </p:sp>
      </p:grpSp>
      <p:pic>
        <p:nvPicPr>
          <p:cNvPr id="434223" name="Picture 47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456113" y="2436813"/>
            <a:ext cx="4416425" cy="1644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34222" name="Line 46"/>
          <p:cNvSpPr>
            <a:spLocks noChangeShapeType="1"/>
          </p:cNvSpPr>
          <p:nvPr/>
        </p:nvSpPr>
        <p:spPr bwMode="auto">
          <a:xfrm>
            <a:off x="4725988" y="2430463"/>
            <a:ext cx="3916362" cy="157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2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6E911-EA5B-4BD1-8F1B-FF71296A67F1}" type="slidenum">
              <a:rPr lang="he-IL"/>
              <a:pPr/>
              <a:t>25</a:t>
            </a:fld>
            <a:endParaRPr lang="en-US"/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8013"/>
            <a:ext cx="7772400" cy="823912"/>
          </a:xfrm>
        </p:spPr>
        <p:txBody>
          <a:bodyPr/>
          <a:lstStyle/>
          <a:p>
            <a:pPr rtl="0"/>
            <a:r>
              <a:rPr lang="en-US">
                <a:solidFill>
                  <a:srgbClr val="009900"/>
                </a:solidFill>
              </a:rPr>
              <a:t>Tutte’s theorem</a:t>
            </a:r>
            <a:endParaRPr lang="en-US" sz="3200">
              <a:solidFill>
                <a:srgbClr val="009900"/>
              </a:solidFill>
            </a:endParaRPr>
          </a:p>
        </p:txBody>
      </p:sp>
      <p:sp>
        <p:nvSpPr>
          <p:cNvPr id="435203" name="Text Box 3"/>
          <p:cNvSpPr txBox="1">
            <a:spLocks noChangeArrowheads="1"/>
          </p:cNvSpPr>
          <p:nvPr/>
        </p:nvSpPr>
        <p:spPr bwMode="auto">
          <a:xfrm>
            <a:off x="461963" y="1577975"/>
            <a:ext cx="8258175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000"/>
              <a:t>Let </a:t>
            </a:r>
            <a:r>
              <a:rPr lang="en-US" sz="3000" i="1">
                <a:solidFill>
                  <a:schemeClr val="accent2"/>
                </a:solidFill>
              </a:rPr>
              <a:t>G</a:t>
            </a:r>
            <a:r>
              <a:rPr lang="en-US" sz="3000">
                <a:solidFill>
                  <a:schemeClr val="accent2"/>
                </a:solidFill>
              </a:rPr>
              <a:t>=(</a:t>
            </a:r>
            <a:r>
              <a:rPr lang="en-US" sz="3000" i="1">
                <a:solidFill>
                  <a:schemeClr val="accent2"/>
                </a:solidFill>
              </a:rPr>
              <a:t>V</a:t>
            </a:r>
            <a:r>
              <a:rPr lang="en-US" sz="3000">
                <a:solidFill>
                  <a:schemeClr val="accent2"/>
                </a:solidFill>
              </a:rPr>
              <a:t>,</a:t>
            </a:r>
            <a:r>
              <a:rPr lang="en-US" sz="3000" i="1">
                <a:solidFill>
                  <a:schemeClr val="accent2"/>
                </a:solidFill>
              </a:rPr>
              <a:t>E</a:t>
            </a:r>
            <a:r>
              <a:rPr lang="en-US" sz="3000">
                <a:solidFill>
                  <a:schemeClr val="accent2"/>
                </a:solidFill>
              </a:rPr>
              <a:t>)</a:t>
            </a:r>
            <a:r>
              <a:rPr lang="en-US" sz="3000"/>
              <a:t> be a graph and let </a:t>
            </a:r>
            <a:r>
              <a:rPr lang="en-US" sz="3000" i="1">
                <a:solidFill>
                  <a:schemeClr val="accent2"/>
                </a:solidFill>
              </a:rPr>
              <a:t>A</a:t>
            </a:r>
            <a:r>
              <a:rPr lang="en-US" sz="3000"/>
              <a:t> be its Tutte matrix. Then, </a:t>
            </a:r>
            <a:r>
              <a:rPr lang="en-US" sz="3000" i="1">
                <a:solidFill>
                  <a:schemeClr val="accent2"/>
                </a:solidFill>
              </a:rPr>
              <a:t>G</a:t>
            </a:r>
            <a:r>
              <a:rPr lang="en-US" sz="3000"/>
              <a:t> has a </a:t>
            </a:r>
            <a:r>
              <a:rPr lang="en-US" sz="3000">
                <a:solidFill>
                  <a:srgbClr val="FF0000"/>
                </a:solidFill>
              </a:rPr>
              <a:t>perfect matching</a:t>
            </a:r>
            <a:r>
              <a:rPr lang="en-US" sz="3000"/>
              <a:t> iff </a:t>
            </a:r>
            <a:r>
              <a:rPr lang="en-US" sz="3000">
                <a:solidFill>
                  <a:schemeClr val="accent2"/>
                </a:solidFill>
              </a:rPr>
              <a:t>det </a:t>
            </a:r>
            <a:r>
              <a:rPr lang="en-US" sz="3000" i="1">
                <a:solidFill>
                  <a:schemeClr val="accent2"/>
                </a:solidFill>
              </a:rPr>
              <a:t>A</a:t>
            </a:r>
            <a:r>
              <a:rPr lang="en-US" sz="3000">
                <a:solidFill>
                  <a:schemeClr val="accent2"/>
                </a:solidFill>
                <a:sym typeface="Symbol" pitchFamily="18" charset="2"/>
              </a:rPr>
              <a:t>0</a:t>
            </a:r>
            <a:r>
              <a:rPr lang="en-US" sz="3000">
                <a:sym typeface="Symbol" pitchFamily="18" charset="2"/>
              </a:rPr>
              <a:t>.</a:t>
            </a:r>
          </a:p>
        </p:txBody>
      </p:sp>
      <p:pic>
        <p:nvPicPr>
          <p:cNvPr id="435204" name="Picture 4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529013" y="3160713"/>
            <a:ext cx="4729162" cy="13700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35205" name="Oval 5"/>
          <p:cNvSpPr>
            <a:spLocks noChangeArrowheads="1"/>
          </p:cNvSpPr>
          <p:nvPr/>
        </p:nvSpPr>
        <p:spPr bwMode="auto">
          <a:xfrm>
            <a:off x="2652713" y="3313113"/>
            <a:ext cx="230187" cy="230187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5206" name="Oval 6"/>
          <p:cNvSpPr>
            <a:spLocks noChangeArrowheads="1"/>
          </p:cNvSpPr>
          <p:nvPr/>
        </p:nvSpPr>
        <p:spPr bwMode="auto">
          <a:xfrm>
            <a:off x="1730375" y="4235450"/>
            <a:ext cx="230188" cy="230188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5207" name="Oval 7"/>
          <p:cNvSpPr>
            <a:spLocks noChangeArrowheads="1"/>
          </p:cNvSpPr>
          <p:nvPr/>
        </p:nvSpPr>
        <p:spPr bwMode="auto">
          <a:xfrm>
            <a:off x="2668588" y="4235450"/>
            <a:ext cx="230187" cy="230188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435208" name="AutoShape 8"/>
          <p:cNvCxnSpPr>
            <a:cxnSpLocks noChangeShapeType="1"/>
            <a:stCxn id="435216" idx="4"/>
            <a:endCxn id="435206" idx="0"/>
          </p:cNvCxnSpPr>
          <p:nvPr/>
        </p:nvCxnSpPr>
        <p:spPr bwMode="auto">
          <a:xfrm>
            <a:off x="1846263" y="3543300"/>
            <a:ext cx="0" cy="69215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5209" name="AutoShape 9"/>
          <p:cNvCxnSpPr>
            <a:cxnSpLocks noChangeShapeType="1"/>
            <a:stCxn id="435205" idx="4"/>
            <a:endCxn id="435207" idx="0"/>
          </p:cNvCxnSpPr>
          <p:nvPr/>
        </p:nvCxnSpPr>
        <p:spPr bwMode="auto">
          <a:xfrm>
            <a:off x="2768600" y="3543300"/>
            <a:ext cx="15875" cy="69215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5210" name="AutoShape 10"/>
          <p:cNvCxnSpPr>
            <a:cxnSpLocks noChangeShapeType="1"/>
            <a:stCxn id="435216" idx="6"/>
            <a:endCxn id="435205" idx="2"/>
          </p:cNvCxnSpPr>
          <p:nvPr/>
        </p:nvCxnSpPr>
        <p:spPr bwMode="auto">
          <a:xfrm>
            <a:off x="1960563" y="3429000"/>
            <a:ext cx="69215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5211" name="AutoShape 11"/>
          <p:cNvCxnSpPr>
            <a:cxnSpLocks noChangeShapeType="1"/>
            <a:stCxn id="435206" idx="6"/>
            <a:endCxn id="435207" idx="2"/>
          </p:cNvCxnSpPr>
          <p:nvPr/>
        </p:nvCxnSpPr>
        <p:spPr bwMode="auto">
          <a:xfrm>
            <a:off x="1960563" y="4351338"/>
            <a:ext cx="708025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35212" name="Text Box 12"/>
          <p:cNvSpPr txBox="1">
            <a:spLocks noChangeArrowheads="1"/>
          </p:cNvSpPr>
          <p:nvPr/>
        </p:nvSpPr>
        <p:spPr bwMode="auto">
          <a:xfrm>
            <a:off x="1441450" y="3217863"/>
            <a:ext cx="2682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/>
              <a:t>1</a:t>
            </a:r>
          </a:p>
        </p:txBody>
      </p:sp>
      <p:sp>
        <p:nvSpPr>
          <p:cNvPr id="435213" name="Text Box 13"/>
          <p:cNvSpPr txBox="1">
            <a:spLocks noChangeArrowheads="1"/>
          </p:cNvSpPr>
          <p:nvPr/>
        </p:nvSpPr>
        <p:spPr bwMode="auto">
          <a:xfrm>
            <a:off x="2844800" y="4159250"/>
            <a:ext cx="2682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/>
              <a:t>3</a:t>
            </a:r>
          </a:p>
        </p:txBody>
      </p:sp>
      <p:sp>
        <p:nvSpPr>
          <p:cNvPr id="435214" name="Text Box 14"/>
          <p:cNvSpPr txBox="1">
            <a:spLocks noChangeArrowheads="1"/>
          </p:cNvSpPr>
          <p:nvPr/>
        </p:nvSpPr>
        <p:spPr bwMode="auto">
          <a:xfrm>
            <a:off x="2844800" y="3217863"/>
            <a:ext cx="2682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/>
              <a:t>2</a:t>
            </a:r>
          </a:p>
        </p:txBody>
      </p:sp>
      <p:sp>
        <p:nvSpPr>
          <p:cNvPr id="435215" name="Text Box 15"/>
          <p:cNvSpPr txBox="1">
            <a:spLocks noChangeArrowheads="1"/>
          </p:cNvSpPr>
          <p:nvPr/>
        </p:nvSpPr>
        <p:spPr bwMode="auto">
          <a:xfrm>
            <a:off x="1443038" y="4159250"/>
            <a:ext cx="2682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/>
              <a:t>4</a:t>
            </a:r>
          </a:p>
        </p:txBody>
      </p:sp>
      <p:sp>
        <p:nvSpPr>
          <p:cNvPr id="435216" name="Oval 16"/>
          <p:cNvSpPr>
            <a:spLocks noChangeArrowheads="1"/>
          </p:cNvSpPr>
          <p:nvPr/>
        </p:nvSpPr>
        <p:spPr bwMode="auto">
          <a:xfrm>
            <a:off x="1730375" y="3313113"/>
            <a:ext cx="230188" cy="230187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435217" name="Picture 17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01650" y="4910138"/>
            <a:ext cx="8289925" cy="5159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6992-F288-4006-8B26-A2545FCEDFA6}" type="slidenum">
              <a:rPr lang="he-IL"/>
              <a:pPr/>
              <a:t>26</a:t>
            </a:fld>
            <a:endParaRPr lang="en-US"/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8013"/>
            <a:ext cx="7772400" cy="823912"/>
          </a:xfrm>
        </p:spPr>
        <p:txBody>
          <a:bodyPr/>
          <a:lstStyle/>
          <a:p>
            <a:pPr rtl="0"/>
            <a:r>
              <a:rPr lang="en-US">
                <a:solidFill>
                  <a:srgbClr val="009900"/>
                </a:solidFill>
              </a:rPr>
              <a:t>Tutte’s theorem</a:t>
            </a:r>
            <a:endParaRPr lang="en-US" sz="3200">
              <a:solidFill>
                <a:srgbClr val="009900"/>
              </a:solidFill>
            </a:endParaRPr>
          </a:p>
        </p:txBody>
      </p:sp>
      <p:sp>
        <p:nvSpPr>
          <p:cNvPr id="436227" name="Text Box 3"/>
          <p:cNvSpPr txBox="1">
            <a:spLocks noChangeArrowheads="1"/>
          </p:cNvSpPr>
          <p:nvPr/>
        </p:nvSpPr>
        <p:spPr bwMode="auto">
          <a:xfrm>
            <a:off x="461963" y="1577975"/>
            <a:ext cx="8258175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000"/>
              <a:t>Let </a:t>
            </a:r>
            <a:r>
              <a:rPr lang="en-US" sz="3000" i="1">
                <a:solidFill>
                  <a:schemeClr val="accent2"/>
                </a:solidFill>
              </a:rPr>
              <a:t>G</a:t>
            </a:r>
            <a:r>
              <a:rPr lang="en-US" sz="3000">
                <a:solidFill>
                  <a:schemeClr val="accent2"/>
                </a:solidFill>
              </a:rPr>
              <a:t>=(</a:t>
            </a:r>
            <a:r>
              <a:rPr lang="en-US" sz="3000" i="1">
                <a:solidFill>
                  <a:schemeClr val="accent2"/>
                </a:solidFill>
              </a:rPr>
              <a:t>V</a:t>
            </a:r>
            <a:r>
              <a:rPr lang="en-US" sz="3000">
                <a:solidFill>
                  <a:schemeClr val="accent2"/>
                </a:solidFill>
              </a:rPr>
              <a:t>,</a:t>
            </a:r>
            <a:r>
              <a:rPr lang="en-US" sz="3000" i="1">
                <a:solidFill>
                  <a:schemeClr val="accent2"/>
                </a:solidFill>
              </a:rPr>
              <a:t>E</a:t>
            </a:r>
            <a:r>
              <a:rPr lang="en-US" sz="3000">
                <a:solidFill>
                  <a:schemeClr val="accent2"/>
                </a:solidFill>
              </a:rPr>
              <a:t>)</a:t>
            </a:r>
            <a:r>
              <a:rPr lang="en-US" sz="3000"/>
              <a:t> be a graph and let </a:t>
            </a:r>
            <a:r>
              <a:rPr lang="en-US" sz="3000" i="1">
                <a:solidFill>
                  <a:schemeClr val="accent2"/>
                </a:solidFill>
              </a:rPr>
              <a:t>A</a:t>
            </a:r>
            <a:r>
              <a:rPr lang="en-US" sz="3000"/>
              <a:t> be its Tutte matrix. Then, </a:t>
            </a:r>
            <a:r>
              <a:rPr lang="en-US" sz="3000" i="1">
                <a:solidFill>
                  <a:schemeClr val="accent2"/>
                </a:solidFill>
              </a:rPr>
              <a:t>G</a:t>
            </a:r>
            <a:r>
              <a:rPr lang="en-US" sz="3000"/>
              <a:t> has a </a:t>
            </a:r>
            <a:r>
              <a:rPr lang="en-US" sz="3000">
                <a:solidFill>
                  <a:srgbClr val="FF0000"/>
                </a:solidFill>
              </a:rPr>
              <a:t>perfect matching</a:t>
            </a:r>
            <a:r>
              <a:rPr lang="en-US" sz="3000"/>
              <a:t> iff </a:t>
            </a:r>
            <a:r>
              <a:rPr lang="en-US" sz="3000">
                <a:solidFill>
                  <a:schemeClr val="accent2"/>
                </a:solidFill>
              </a:rPr>
              <a:t>det </a:t>
            </a:r>
            <a:r>
              <a:rPr lang="en-US" sz="3000" i="1">
                <a:solidFill>
                  <a:schemeClr val="accent2"/>
                </a:solidFill>
              </a:rPr>
              <a:t>A</a:t>
            </a:r>
            <a:r>
              <a:rPr lang="en-US" sz="3000">
                <a:solidFill>
                  <a:schemeClr val="accent2"/>
                </a:solidFill>
                <a:sym typeface="Symbol" pitchFamily="18" charset="2"/>
              </a:rPr>
              <a:t>0</a:t>
            </a:r>
            <a:r>
              <a:rPr lang="en-US" sz="3000">
                <a:sym typeface="Symbol" pitchFamily="18" charset="2"/>
              </a:rPr>
              <a:t>.</a:t>
            </a:r>
          </a:p>
        </p:txBody>
      </p:sp>
      <p:sp>
        <p:nvSpPr>
          <p:cNvPr id="436242" name="Rectangle 18"/>
          <p:cNvSpPr>
            <a:spLocks noChangeArrowheads="1"/>
          </p:cNvSpPr>
          <p:nvPr/>
        </p:nvSpPr>
        <p:spPr bwMode="auto">
          <a:xfrm>
            <a:off x="693738" y="3082925"/>
            <a:ext cx="7772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4400">
                <a:solidFill>
                  <a:srgbClr val="009900"/>
                </a:solidFill>
              </a:rPr>
              <a:t>Lovasz’s theorem</a:t>
            </a:r>
            <a:endParaRPr lang="en-US" sz="3200">
              <a:solidFill>
                <a:srgbClr val="009900"/>
              </a:solidFill>
            </a:endParaRPr>
          </a:p>
        </p:txBody>
      </p:sp>
      <p:sp>
        <p:nvSpPr>
          <p:cNvPr id="436243" name="Text Box 19"/>
          <p:cNvSpPr txBox="1">
            <a:spLocks noChangeArrowheads="1"/>
          </p:cNvSpPr>
          <p:nvPr/>
        </p:nvSpPr>
        <p:spPr bwMode="auto">
          <a:xfrm>
            <a:off x="461963" y="4111625"/>
            <a:ext cx="8258175" cy="1463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000"/>
              <a:t>Let </a:t>
            </a:r>
            <a:r>
              <a:rPr lang="en-US" sz="3000" i="1">
                <a:solidFill>
                  <a:schemeClr val="accent2"/>
                </a:solidFill>
              </a:rPr>
              <a:t>G</a:t>
            </a:r>
            <a:r>
              <a:rPr lang="en-US" sz="3000">
                <a:solidFill>
                  <a:schemeClr val="accent2"/>
                </a:solidFill>
              </a:rPr>
              <a:t>=(</a:t>
            </a:r>
            <a:r>
              <a:rPr lang="en-US" sz="3000" i="1">
                <a:solidFill>
                  <a:schemeClr val="accent2"/>
                </a:solidFill>
              </a:rPr>
              <a:t>V</a:t>
            </a:r>
            <a:r>
              <a:rPr lang="en-US" sz="3000">
                <a:solidFill>
                  <a:schemeClr val="accent2"/>
                </a:solidFill>
              </a:rPr>
              <a:t>,</a:t>
            </a:r>
            <a:r>
              <a:rPr lang="en-US" sz="3000" i="1">
                <a:solidFill>
                  <a:schemeClr val="accent2"/>
                </a:solidFill>
              </a:rPr>
              <a:t>E</a:t>
            </a:r>
            <a:r>
              <a:rPr lang="en-US" sz="3000">
                <a:solidFill>
                  <a:schemeClr val="accent2"/>
                </a:solidFill>
              </a:rPr>
              <a:t>)</a:t>
            </a:r>
            <a:r>
              <a:rPr lang="en-US" sz="3000"/>
              <a:t> be a graph and let </a:t>
            </a:r>
            <a:r>
              <a:rPr lang="en-US" sz="3000" i="1">
                <a:solidFill>
                  <a:schemeClr val="accent2"/>
                </a:solidFill>
              </a:rPr>
              <a:t>A</a:t>
            </a:r>
            <a:r>
              <a:rPr lang="en-US" sz="3000"/>
              <a:t> be its Tutte matrix. Then, the </a:t>
            </a:r>
            <a:r>
              <a:rPr lang="en-US" sz="3000">
                <a:solidFill>
                  <a:srgbClr val="FF0000"/>
                </a:solidFill>
              </a:rPr>
              <a:t>rank</a:t>
            </a:r>
            <a:r>
              <a:rPr lang="en-US" sz="3000"/>
              <a:t> of </a:t>
            </a:r>
            <a:r>
              <a:rPr lang="en-US" sz="3000" i="1">
                <a:solidFill>
                  <a:schemeClr val="accent2"/>
                </a:solidFill>
              </a:rPr>
              <a:t>A</a:t>
            </a:r>
            <a:r>
              <a:rPr lang="en-US" sz="3000"/>
              <a:t> is twice the size of a </a:t>
            </a:r>
            <a:r>
              <a:rPr lang="en-US" sz="3000">
                <a:solidFill>
                  <a:srgbClr val="FF0000"/>
                </a:solidFill>
              </a:rPr>
              <a:t>maximum matching</a:t>
            </a:r>
            <a:r>
              <a:rPr lang="en-US" sz="3000"/>
              <a:t> in </a:t>
            </a:r>
            <a:r>
              <a:rPr lang="en-US" sz="3000" i="1">
                <a:solidFill>
                  <a:schemeClr val="accent2"/>
                </a:solidFill>
              </a:rPr>
              <a:t>G</a:t>
            </a:r>
            <a:r>
              <a:rPr lang="en-US" sz="3000"/>
              <a:t>.</a:t>
            </a:r>
            <a:endParaRPr lang="en-US" sz="300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42" grpId="0"/>
      <p:bldP spid="43624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C28CB0-BCF1-4FEA-8BC5-7C7AA8E93849}" type="slidenum">
              <a:rPr lang="he-IL" smtClean="0"/>
              <a:pPr/>
              <a:t>27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65138" indent="-465138" algn="ctr" eaLnBrk="0" hangingPunct="0"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Why randomization?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19100" y="1143000"/>
            <a:ext cx="79629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It remains to show how to compute </a:t>
            </a:r>
            <a:r>
              <a:rPr lang="en-US" i="1" dirty="0" smtClean="0">
                <a:solidFill>
                  <a:srgbClr val="FF0000"/>
                </a:solidFill>
              </a:rPr>
              <a:t>rank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) 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w.h.p</a:t>
            </a:r>
            <a:r>
              <a:rPr lang="en-US" dirty="0" smtClean="0">
                <a:solidFill>
                  <a:schemeClr val="tx1"/>
                </a:solidFill>
              </a:rPr>
              <a:t>.) </a:t>
            </a:r>
            <a:r>
              <a:rPr lang="en-US" dirty="0">
                <a:solidFill>
                  <a:schemeClr val="tx1"/>
                </a:solidFill>
              </a:rPr>
              <a:t>in the claimed running time.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/>
              <a:t>By the </a:t>
            </a:r>
            <a:r>
              <a:rPr lang="en-US" dirty="0" err="1">
                <a:solidFill>
                  <a:srgbClr val="3333CC"/>
                </a:solidFill>
              </a:rPr>
              <a:t>Zippel</a:t>
            </a:r>
            <a:r>
              <a:rPr lang="en-US" dirty="0">
                <a:solidFill>
                  <a:srgbClr val="3333CC"/>
                </a:solidFill>
              </a:rPr>
              <a:t>  / Schwarz </a:t>
            </a:r>
            <a:r>
              <a:rPr lang="en-US" dirty="0"/>
              <a:t>polynomial identity testing</a:t>
            </a:r>
            <a:br>
              <a:rPr lang="en-US" dirty="0"/>
            </a:br>
            <a:r>
              <a:rPr lang="en-US" dirty="0"/>
              <a:t>method, we can replace the variables </a:t>
            </a:r>
            <a:r>
              <a:rPr lang="en-US" i="1" dirty="0" err="1">
                <a:solidFill>
                  <a:srgbClr val="FF0000"/>
                </a:solidFill>
              </a:rPr>
              <a:t>x</a:t>
            </a:r>
            <a:r>
              <a:rPr lang="en-US" i="1" baseline="-25000" dirty="0" err="1">
                <a:solidFill>
                  <a:srgbClr val="FF0000"/>
                </a:solidFill>
              </a:rPr>
              <a:t>ij</a:t>
            </a:r>
            <a:r>
              <a:rPr lang="en-US" dirty="0"/>
              <a:t> in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i="1" baseline="-25000" dirty="0">
                <a:solidFill>
                  <a:srgbClr val="FF0000"/>
                </a:solidFill>
              </a:rPr>
              <a:t>s</a:t>
            </a:r>
            <a:r>
              <a:rPr lang="en-US" i="1" dirty="0"/>
              <a:t> </a:t>
            </a:r>
            <a:r>
              <a:rPr lang="en-US" dirty="0"/>
              <a:t>with random elements from </a:t>
            </a:r>
            <a:r>
              <a:rPr lang="en-US" dirty="0">
                <a:solidFill>
                  <a:srgbClr val="FF0000"/>
                </a:solidFill>
              </a:rPr>
              <a:t>{1,…,</a:t>
            </a:r>
            <a:r>
              <a:rPr lang="en-US" i="1" dirty="0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} </a:t>
            </a:r>
            <a:r>
              <a:rPr lang="en-US" dirty="0">
                <a:solidFill>
                  <a:schemeClr val="tx1"/>
                </a:solidFill>
              </a:rPr>
              <a:t>(where </a:t>
            </a:r>
            <a:r>
              <a:rPr lang="en-US" i="1" dirty="0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 ~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/>
              <a:t> suffices here) and </a:t>
            </a:r>
            <a:r>
              <a:rPr lang="en-US" dirty="0" err="1"/>
              <a:t>w.h.p</a:t>
            </a:r>
            <a:r>
              <a:rPr lang="en-US" dirty="0"/>
              <a:t>. the rank does not decrease.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/>
              <a:t>By paying a price of randomness, we remain with the problem of computing the rank </a:t>
            </a:r>
            <a:r>
              <a:rPr lang="en-US"/>
              <a:t>of </a:t>
            </a:r>
            <a:r>
              <a:rPr lang="en-US" smtClean="0"/>
              <a:t>a </a:t>
            </a:r>
            <a:r>
              <a:rPr lang="en-US" dirty="0"/>
              <a:t>matrix with </a:t>
            </a:r>
            <a:r>
              <a:rPr lang="en-US" b="1" dirty="0"/>
              <a:t>small integer </a:t>
            </a:r>
            <a:r>
              <a:rPr lang="en-US" dirty="0"/>
              <a:t>coefficients.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BD58BB-C053-4F66-99FF-DB5A3D1A1B94}" type="slidenum">
              <a:rPr lang="he-IL" smtClean="0"/>
              <a:pPr/>
              <a:t>28</a:t>
            </a:fld>
            <a:endParaRPr lang="en-US" smtClean="0"/>
          </a:p>
        </p:txBody>
      </p:sp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1828800" y="1562100"/>
            <a:ext cx="5905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 sz="4400" dirty="0"/>
              <a:t>Thanks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3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19100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Elimination, rank and determinants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609600" y="1164134"/>
            <a:ext cx="7910513" cy="48320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-174625" algn="l">
              <a:buFont typeface="Arial" pitchFamily="34" charset="0"/>
              <a:buChar char="•"/>
            </a:pPr>
            <a:r>
              <a:rPr lang="en-US" dirty="0" smtClean="0"/>
              <a:t>Can we do better if the matrix is </a:t>
            </a:r>
            <a:r>
              <a:rPr lang="en-US" b="1" dirty="0" smtClean="0">
                <a:solidFill>
                  <a:srgbClr val="C00000"/>
                </a:solidFill>
              </a:rPr>
              <a:t>sparse</a:t>
            </a:r>
            <a:r>
              <a:rPr lang="en-US" b="1" dirty="0" smtClean="0"/>
              <a:t> </a:t>
            </a:r>
            <a:r>
              <a:rPr lang="en-US" dirty="0" smtClean="0"/>
              <a:t>having </a:t>
            </a:r>
            <a:br>
              <a:rPr lang="en-US" dirty="0" smtClean="0"/>
            </a:b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 &lt;&lt;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non-zero entries? </a:t>
            </a:r>
          </a:p>
          <a:p>
            <a:pPr marL="631825" lvl="1" indent="-174625" algn="l"/>
            <a:r>
              <a:rPr lang="en-US" dirty="0" smtClean="0">
                <a:solidFill>
                  <a:srgbClr val="D60093"/>
                </a:solidFill>
              </a:rPr>
              <a:t>[</a:t>
            </a:r>
            <a:r>
              <a:rPr lang="en-US" dirty="0" err="1" smtClean="0">
                <a:solidFill>
                  <a:srgbClr val="D60093"/>
                </a:solidFill>
              </a:rPr>
              <a:t>Yannakakis</a:t>
            </a:r>
            <a:r>
              <a:rPr lang="en-US" dirty="0" smtClean="0">
                <a:solidFill>
                  <a:srgbClr val="D60093"/>
                </a:solidFill>
              </a:rPr>
              <a:t> -1981]</a:t>
            </a:r>
            <a:r>
              <a:rPr lang="en-US" dirty="0" smtClean="0">
                <a:solidFill>
                  <a:schemeClr val="tx1"/>
                </a:solidFill>
              </a:rPr>
              <a:t>: G.E. is not likely to help.</a:t>
            </a:r>
            <a:r>
              <a:rPr lang="en-US" dirty="0" smtClean="0"/>
              <a:t> </a:t>
            </a:r>
          </a:p>
          <a:p>
            <a:pPr marL="174625" indent="-174625" algn="l">
              <a:buFont typeface="Arial" pitchFamily="34" charset="0"/>
              <a:buChar char="•"/>
            </a:pPr>
            <a:r>
              <a:rPr lang="en-US" dirty="0" smtClean="0"/>
              <a:t>If we allow </a:t>
            </a:r>
            <a:r>
              <a:rPr lang="en-US" b="1" dirty="0" smtClean="0">
                <a:solidFill>
                  <a:srgbClr val="C00000"/>
                </a:solidFill>
              </a:rPr>
              <a:t>randomness</a:t>
            </a:r>
            <a:r>
              <a:rPr lang="en-US" dirty="0" smtClean="0"/>
              <a:t> there are faster methods for computing the rank of sparse matrices 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D60093"/>
                </a:solidFill>
              </a:rPr>
              <a:t>[</a:t>
            </a:r>
            <a:r>
              <a:rPr lang="en-US" dirty="0" err="1" smtClean="0">
                <a:solidFill>
                  <a:srgbClr val="D60093"/>
                </a:solidFill>
              </a:rPr>
              <a:t>Wiedemann</a:t>
            </a:r>
            <a:r>
              <a:rPr lang="en-US" dirty="0" smtClean="0">
                <a:solidFill>
                  <a:srgbClr val="D60093"/>
                </a:solidFill>
              </a:rPr>
              <a:t> -1986]</a:t>
            </a:r>
            <a:r>
              <a:rPr lang="en-US" dirty="0" smtClean="0"/>
              <a:t> An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+</a:t>
            </a:r>
            <a:r>
              <a:rPr lang="en-US" i="1" dirty="0" smtClean="0">
                <a:solidFill>
                  <a:srgbClr val="FF0000"/>
                </a:solidFill>
              </a:rPr>
              <a:t>nm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Monte Carlo algorithm for a matrix over an arbitrary field.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D60093"/>
                </a:solidFill>
              </a:rPr>
              <a:t>[</a:t>
            </a:r>
            <a:r>
              <a:rPr lang="en-US" dirty="0" err="1" smtClean="0">
                <a:solidFill>
                  <a:srgbClr val="D60093"/>
                </a:solidFill>
              </a:rPr>
              <a:t>Eberly</a:t>
            </a:r>
            <a:r>
              <a:rPr lang="en-US" dirty="0" smtClean="0">
                <a:solidFill>
                  <a:srgbClr val="D60093"/>
                </a:solidFill>
              </a:rPr>
              <a:t> et al - 2007] </a:t>
            </a:r>
            <a:r>
              <a:rPr lang="en-US" dirty="0" smtClean="0"/>
              <a:t>An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3-1/(</a:t>
            </a:r>
            <a:r>
              <a:rPr lang="el-GR" i="1" baseline="30000" dirty="0" smtClean="0">
                <a:solidFill>
                  <a:srgbClr val="FF0000"/>
                </a:solidFill>
              </a:rPr>
              <a:t>ω</a:t>
            </a:r>
            <a:r>
              <a:rPr lang="en-US" baseline="30000" dirty="0" smtClean="0">
                <a:solidFill>
                  <a:srgbClr val="FF0000"/>
                </a:solidFill>
              </a:rPr>
              <a:t>-1)</a:t>
            </a:r>
            <a:r>
              <a:rPr lang="en-US" dirty="0" smtClean="0">
                <a:solidFill>
                  <a:srgbClr val="FF0000"/>
                </a:solidFill>
              </a:rPr>
              <a:t>) &lt;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2.28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Las Vegas algorithm when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l-GR" dirty="0" smtClean="0">
                <a:solidFill>
                  <a:srgbClr val="FF0000"/>
                </a:solidFill>
                <a:sym typeface="Symbol"/>
              </a:rPr>
              <a:t>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4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19100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Structured matrices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609600" y="1164134"/>
            <a:ext cx="7910513" cy="35394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-174625" algn="l">
              <a:buFont typeface="Arial" pitchFamily="34" charset="0"/>
              <a:buChar char="•"/>
            </a:pPr>
            <a:r>
              <a:rPr lang="en-US" dirty="0" smtClean="0"/>
              <a:t>In some important cases that arise in various applications, the matrix possesses structural properties in addition to being sparse. </a:t>
            </a:r>
          </a:p>
          <a:p>
            <a:pPr marL="174625" indent="-174625" algn="l">
              <a:buFont typeface="Arial" pitchFamily="34" charset="0"/>
              <a:buChar char="•"/>
            </a:pPr>
            <a:r>
              <a:rPr lang="en-US" dirty="0" smtClean="0"/>
              <a:t>Let 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be an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×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i="1" dirty="0" smtClean="0"/>
              <a:t> </a:t>
            </a:r>
            <a:r>
              <a:rPr lang="en-US" dirty="0" smtClean="0"/>
              <a:t>matrix. The </a:t>
            </a:r>
            <a:r>
              <a:rPr lang="en-US" b="1" i="1" dirty="0" smtClean="0">
                <a:solidFill>
                  <a:srgbClr val="C00000"/>
                </a:solidFill>
              </a:rPr>
              <a:t>representing graph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denoted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i="1" baseline="-25000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  has vertices </a:t>
            </a:r>
            <a:r>
              <a:rPr lang="en-US" dirty="0" smtClean="0">
                <a:solidFill>
                  <a:srgbClr val="FF0000"/>
                </a:solidFill>
              </a:rPr>
              <a:t>{1,…,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r>
              <a:rPr lang="en-US" dirty="0" smtClean="0"/>
              <a:t> where: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i="1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≠ </a:t>
            </a:r>
            <a:r>
              <a:rPr lang="en-US" i="1" dirty="0" smtClean="0">
                <a:solidFill>
                  <a:srgbClr val="FF0000"/>
                </a:solidFill>
              </a:rPr>
              <a:t>j</a:t>
            </a:r>
            <a:r>
              <a:rPr lang="en-US" dirty="0" smtClean="0"/>
              <a:t> we have an edge </a:t>
            </a:r>
            <a:r>
              <a:rPr lang="en-US" i="1" dirty="0" err="1" smtClean="0">
                <a:solidFill>
                  <a:srgbClr val="FF0000"/>
                </a:solidFill>
              </a:rPr>
              <a:t>ij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a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err="1" smtClean="0">
                <a:solidFill>
                  <a:srgbClr val="FF0000"/>
                </a:solidFill>
              </a:rPr>
              <a:t>,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j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≠ 0 </a:t>
            </a:r>
            <a:r>
              <a:rPr lang="en-US" dirty="0" smtClean="0"/>
              <a:t>or </a:t>
            </a:r>
            <a:r>
              <a:rPr lang="en-US" i="1" dirty="0" err="1" smtClean="0">
                <a:solidFill>
                  <a:srgbClr val="FF0000"/>
                </a:solidFill>
              </a:rPr>
              <a:t>a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j</a:t>
            </a:r>
            <a:r>
              <a:rPr lang="en-US" baseline="-25000" dirty="0" err="1" smtClean="0">
                <a:solidFill>
                  <a:srgbClr val="FF0000"/>
                </a:solidFill>
              </a:rPr>
              <a:t>,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≠ 0</a:t>
            </a:r>
            <a:r>
              <a:rPr lang="en-US" dirty="0" smtClean="0"/>
              <a:t>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i="1" baseline="-25000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is always an undirected simple graph.</a:t>
            </a:r>
          </a:p>
        </p:txBody>
      </p:sp>
      <p:pic>
        <p:nvPicPr>
          <p:cNvPr id="8" name="Picture 7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>
            <a:lum/>
          </a:blip>
          <a:stretch>
            <a:fillRect/>
          </a:stretch>
        </p:blipFill>
        <p:spPr>
          <a:xfrm>
            <a:off x="2286362" y="5050788"/>
            <a:ext cx="1284369" cy="832813"/>
          </a:xfrm>
          <a:prstGeom prst="rect">
            <a:avLst/>
          </a:prstGeom>
        </p:spPr>
      </p:pic>
      <p:sp>
        <p:nvSpPr>
          <p:cNvPr id="9" name="Isosceles Triangle 8"/>
          <p:cNvSpPr/>
          <p:nvPr/>
        </p:nvSpPr>
        <p:spPr bwMode="auto">
          <a:xfrm>
            <a:off x="5486400" y="5029200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4114800" y="521970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5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19100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Nested dissection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609600" y="1066800"/>
            <a:ext cx="7910513" cy="54168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D60093"/>
                </a:solidFill>
              </a:rPr>
              <a:t>[Lipton, Rose, and </a:t>
            </a:r>
            <a:r>
              <a:rPr lang="en-US" dirty="0" err="1" smtClean="0">
                <a:solidFill>
                  <a:srgbClr val="D60093"/>
                </a:solidFill>
              </a:rPr>
              <a:t>Tarjan</a:t>
            </a:r>
            <a:r>
              <a:rPr lang="en-US" dirty="0" smtClean="0">
                <a:solidFill>
                  <a:srgbClr val="D60093"/>
                </a:solidFill>
              </a:rPr>
              <a:t> – 1979] </a:t>
            </a:r>
            <a:r>
              <a:rPr lang="en-US" dirty="0" smtClean="0"/>
              <a:t>Their  seminal nested dissection method asserts that if 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is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b="1" dirty="0" smtClean="0">
                <a:solidFill>
                  <a:srgbClr val="C00000"/>
                </a:solidFill>
              </a:rPr>
              <a:t>real  symmetric  positive definite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                               </a:t>
            </a:r>
            <a:r>
              <a:rPr lang="en-US" b="1" dirty="0" smtClean="0"/>
              <a:t>and</a:t>
            </a:r>
            <a:br>
              <a:rPr lang="en-US" b="1" dirty="0" smtClean="0"/>
            </a:br>
            <a:r>
              <a:rPr lang="en-US" b="1" dirty="0" smtClean="0"/>
              <a:t>-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i="1" baseline="-25000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is represented by a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-</a:t>
            </a:r>
            <a:r>
              <a:rPr lang="en-US" b="1" dirty="0" smtClean="0">
                <a:solidFill>
                  <a:srgbClr val="C00000"/>
                </a:solidFill>
              </a:rPr>
              <a:t>separator tree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dirty="0" smtClean="0"/>
              <a:t>then G.E. on 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can be performed in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l-GR" i="1" baseline="30000" dirty="0" smtClean="0">
                <a:solidFill>
                  <a:srgbClr val="FF0000"/>
                </a:solidFill>
              </a:rPr>
              <a:t>ω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</a:t>
            </a:r>
            <a:r>
              <a:rPr lang="el-GR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time.</a:t>
            </a:r>
          </a:p>
          <a:p>
            <a:pPr marL="174625" indent="-174625" algn="l">
              <a:buFont typeface="Arial" pitchFamily="34" charset="0"/>
              <a:buChar char="•"/>
            </a:pP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 &lt; 1 </a:t>
            </a:r>
            <a:r>
              <a:rPr lang="en-US" dirty="0" smtClean="0"/>
              <a:t>better than general G.E.</a:t>
            </a:r>
          </a:p>
          <a:p>
            <a:pPr marL="174625" indent="-174625" algn="l">
              <a:buFont typeface="Arial" pitchFamily="34" charset="0"/>
              <a:buChar char="•"/>
            </a:pPr>
            <a:r>
              <a:rPr lang="en-US" dirty="0" smtClean="0"/>
              <a:t>Planar graphs and bounded genus graphs: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 = ½ </a:t>
            </a:r>
            <a:br>
              <a:rPr lang="en-US" dirty="0" smtClean="0">
                <a:solidFill>
                  <a:srgbClr val="FF0000"/>
                </a:solidFill>
                <a:sym typeface="Symbol"/>
              </a:rPr>
            </a:br>
            <a:r>
              <a:rPr lang="en-US" dirty="0" smtClean="0"/>
              <a:t>[</a:t>
            </a:r>
            <a:r>
              <a:rPr lang="en-US" sz="2400" dirty="0" smtClean="0"/>
              <a:t>the separator tree constructed in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 log 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time</a:t>
            </a:r>
            <a:r>
              <a:rPr lang="en-US" dirty="0" smtClean="0"/>
              <a:t>].</a:t>
            </a:r>
          </a:p>
          <a:p>
            <a:pPr marL="174625" indent="-174625" algn="l">
              <a:buFont typeface="Arial" pitchFamily="34" charset="0"/>
              <a:buChar char="•"/>
            </a:pPr>
            <a:r>
              <a:rPr lang="en-US" dirty="0" smtClean="0"/>
              <a:t>For graphs with an excluded fixed minor: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 = ½ </a:t>
            </a:r>
            <a:br>
              <a:rPr lang="en-US" dirty="0" smtClean="0">
                <a:solidFill>
                  <a:srgbClr val="FF0000"/>
                </a:solidFill>
                <a:sym typeface="Symbol"/>
              </a:rPr>
            </a:br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 </a:t>
            </a:r>
            <a:r>
              <a:rPr lang="en-US" sz="2400" dirty="0" smtClean="0"/>
              <a:t>the separator tree can only be constructed in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baseline="30000" dirty="0" smtClean="0">
                <a:solidFill>
                  <a:srgbClr val="FF0000"/>
                </a:solidFill>
              </a:rPr>
              <a:t>1.5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time].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6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19100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Nested dissection - limitations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609600" y="1066800"/>
            <a:ext cx="7910513" cy="54784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Matrix needs to be:</a:t>
            </a:r>
          </a:p>
          <a:p>
            <a:pPr marL="631825" lvl="1" indent="-17462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Symmetric</a:t>
            </a:r>
          </a:p>
          <a:p>
            <a:pPr marL="631825" lvl="1" indent="-17462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Real</a:t>
            </a:r>
          </a:p>
          <a:p>
            <a:pPr marL="631825" lvl="1" indent="-17462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positive (semi) definite</a:t>
            </a:r>
          </a:p>
          <a:p>
            <a:pPr marL="174625" indent="-17462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The method </a:t>
            </a:r>
            <a:r>
              <a:rPr lang="en-US" b="1" dirty="0" smtClean="0">
                <a:solidFill>
                  <a:srgbClr val="C00000"/>
                </a:solidFill>
              </a:rPr>
              <a:t>does not </a:t>
            </a:r>
            <a:r>
              <a:rPr lang="en-US" dirty="0" smtClean="0"/>
              <a:t>apply to matrices over finite fields (not even </a:t>
            </a:r>
            <a:r>
              <a:rPr lang="en-US" dirty="0" smtClean="0">
                <a:solidFill>
                  <a:srgbClr val="FF0000"/>
                </a:solidFill>
              </a:rPr>
              <a:t>GF(2)</a:t>
            </a:r>
            <a:r>
              <a:rPr lang="en-US" dirty="0" smtClean="0"/>
              <a:t>) nor to real non-symmetric matrices nor to symmetric non positive-</a:t>
            </a:r>
            <a:r>
              <a:rPr lang="en-US" dirty="0" err="1" smtClean="0"/>
              <a:t>semidefinite</a:t>
            </a:r>
            <a:r>
              <a:rPr lang="en-US" dirty="0" smtClean="0"/>
              <a:t> matrices. In other words: it is not general.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Our main result:  we can overcome </a:t>
            </a:r>
            <a:r>
              <a:rPr lang="en-US" b="1" dirty="0" smtClean="0">
                <a:solidFill>
                  <a:srgbClr val="C00000"/>
                </a:solidFill>
              </a:rPr>
              <a:t>all of these limitations </a:t>
            </a:r>
            <a:r>
              <a:rPr lang="en-US" dirty="0" smtClean="0"/>
              <a:t>if we wish to compute ranks or absolute determinants. Thus making nested dissection a </a:t>
            </a:r>
            <a:r>
              <a:rPr lang="en-US" b="1" dirty="0" smtClean="0">
                <a:solidFill>
                  <a:srgbClr val="C00000"/>
                </a:solidFill>
              </a:rPr>
              <a:t>general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method for these tasks.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7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19100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Matrix </a:t>
            </a:r>
            <a:r>
              <a:rPr lang="en-US" sz="4000" dirty="0" err="1" smtClean="0">
                <a:solidFill>
                  <a:schemeClr val="accent2"/>
                </a:solidFill>
              </a:rPr>
              <a:t>sparsification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609600" y="1066800"/>
            <a:ext cx="7910513" cy="63401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Important tool used in the main result: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endParaRPr lang="en-US" dirty="0" smtClean="0"/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endParaRPr lang="en-US" dirty="0" smtClean="0"/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endParaRPr lang="en-US" dirty="0" smtClean="0"/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endParaRPr lang="en-US" dirty="0" smtClean="0"/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endParaRPr lang="en-US" dirty="0" smtClean="0"/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endParaRPr lang="en-US" dirty="0" smtClean="0"/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endParaRPr lang="en-US" dirty="0" smtClean="0"/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endParaRPr lang="en-US" dirty="0" smtClean="0"/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62000" y="1866900"/>
            <a:ext cx="7543800" cy="418576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>
              <a:buClr>
                <a:schemeClr val="tx1"/>
              </a:buClr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Let 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be a square matrix of order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with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nonzero entries. Another square matrix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of order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+2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with </a:t>
            </a:r>
            <a:r>
              <a:rPr lang="en-US" i="1" dirty="0" smtClean="0">
                <a:solidFill>
                  <a:srgbClr val="FF0000"/>
                </a:solidFill>
              </a:rPr>
              <a:t>t 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is constructed in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time so that:</a:t>
            </a:r>
          </a:p>
          <a:p>
            <a:pPr lvl="1" indent="261938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FF0000"/>
                </a:solidFill>
              </a:rPr>
              <a:t>det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) = </a:t>
            </a:r>
            <a:r>
              <a:rPr lang="en-US" dirty="0" err="1" smtClean="0">
                <a:solidFill>
                  <a:srgbClr val="FF0000"/>
                </a:solidFill>
              </a:rPr>
              <a:t>det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,</a:t>
            </a:r>
          </a:p>
          <a:p>
            <a:pPr lvl="1" indent="261938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rank(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)=rank(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)+2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,</a:t>
            </a:r>
          </a:p>
          <a:p>
            <a:pPr marL="711200" lvl="1" indent="-261938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Each row and column of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have at most </a:t>
            </a:r>
            <a:r>
              <a:rPr lang="en-US" b="1" dirty="0" smtClean="0">
                <a:solidFill>
                  <a:srgbClr val="C00000"/>
                </a:solidFill>
              </a:rPr>
              <a:t>three</a:t>
            </a:r>
            <a:r>
              <a:rPr lang="en-US" dirty="0" smtClean="0"/>
              <a:t> non-zero entries.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05100" y="1638300"/>
            <a:ext cx="3467100" cy="5334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Sparsification</a:t>
            </a:r>
            <a:r>
              <a:rPr lang="en-US" dirty="0" smtClean="0"/>
              <a:t> lemma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8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19100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Why is </a:t>
            </a:r>
            <a:r>
              <a:rPr lang="en-US" sz="4000" dirty="0" err="1" smtClean="0">
                <a:solidFill>
                  <a:schemeClr val="accent2"/>
                </a:solidFill>
              </a:rPr>
              <a:t>sparsification</a:t>
            </a:r>
            <a:r>
              <a:rPr lang="en-US" sz="4000" dirty="0" smtClean="0">
                <a:solidFill>
                  <a:schemeClr val="accent2"/>
                </a:solidFill>
              </a:rPr>
              <a:t> useful?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609600" y="1066800"/>
            <a:ext cx="7910513" cy="54784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Usefulness of  </a:t>
            </a:r>
            <a:r>
              <a:rPr lang="en-US" dirty="0" err="1" smtClean="0"/>
              <a:t>sparsification</a:t>
            </a:r>
            <a:r>
              <a:rPr lang="en-US" dirty="0" smtClean="0"/>
              <a:t> stems from the fact that</a:t>
            </a:r>
          </a:p>
          <a:p>
            <a:pPr marL="631825" lvl="1" indent="-17462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   Constant powers of 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are also sparse.</a:t>
            </a:r>
          </a:p>
          <a:p>
            <a:pPr marL="631825" lvl="1" indent="-17462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   BDB</a:t>
            </a:r>
            <a:r>
              <a:rPr lang="en-US" i="1" baseline="30000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(where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 is a diagonal matrix) is sparse.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This is </a:t>
            </a:r>
            <a:r>
              <a:rPr lang="en-US" b="1" dirty="0" smtClean="0">
                <a:solidFill>
                  <a:srgbClr val="C00000"/>
                </a:solidFill>
              </a:rPr>
              <a:t>not true </a:t>
            </a:r>
            <a:r>
              <a:rPr lang="en-US" dirty="0" smtClean="0"/>
              <a:t>for the original matrix 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Over  the </a:t>
            </a:r>
            <a:r>
              <a:rPr lang="en-US" dirty="0" err="1" smtClean="0"/>
              <a:t>reals</a:t>
            </a:r>
            <a:r>
              <a:rPr lang="en-US" dirty="0" smtClean="0"/>
              <a:t> we know that </a:t>
            </a:r>
            <a:r>
              <a:rPr lang="en-US" dirty="0" smtClean="0">
                <a:solidFill>
                  <a:srgbClr val="FF0000"/>
                </a:solidFill>
              </a:rPr>
              <a:t>rank(</a:t>
            </a:r>
            <a:r>
              <a:rPr lang="en-US" i="1" dirty="0" smtClean="0">
                <a:solidFill>
                  <a:srgbClr val="FF0000"/>
                </a:solidFill>
              </a:rPr>
              <a:t>BB</a:t>
            </a:r>
            <a:r>
              <a:rPr lang="en-US" i="1" baseline="30000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) = rank(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) = rank(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)+2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and also that </a:t>
            </a:r>
            <a:r>
              <a:rPr lang="en-US" dirty="0" err="1" smtClean="0">
                <a:solidFill>
                  <a:srgbClr val="FF0000"/>
                </a:solidFill>
              </a:rPr>
              <a:t>det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BB</a:t>
            </a:r>
            <a:r>
              <a:rPr lang="en-US" i="1" baseline="30000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) = </a:t>
            </a:r>
            <a:r>
              <a:rPr lang="en-US" dirty="0" err="1" smtClean="0">
                <a:solidFill>
                  <a:srgbClr val="FF0000"/>
                </a:solidFill>
              </a:rPr>
              <a:t>det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Since </a:t>
            </a:r>
            <a:r>
              <a:rPr lang="en-US" i="1" dirty="0" smtClean="0">
                <a:solidFill>
                  <a:srgbClr val="FF0000"/>
                </a:solidFill>
              </a:rPr>
              <a:t>BB</a:t>
            </a:r>
            <a:r>
              <a:rPr lang="en-US" i="1" baseline="30000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is symmetric, and positive </a:t>
            </a:r>
            <a:r>
              <a:rPr lang="en-US" dirty="0" err="1" smtClean="0"/>
              <a:t>semidefinite</a:t>
            </a:r>
            <a:r>
              <a:rPr lang="en-US" dirty="0" smtClean="0"/>
              <a:t> (over the </a:t>
            </a:r>
            <a:r>
              <a:rPr lang="en-US" dirty="0" err="1" smtClean="0"/>
              <a:t>reals</a:t>
            </a:r>
            <a:r>
              <a:rPr lang="en-US" dirty="0" smtClean="0"/>
              <a:t>), then the nested dissection  method may apply if we can also guarantee that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i="1" baseline="-25000" dirty="0" smtClean="0">
                <a:solidFill>
                  <a:srgbClr val="FF0000"/>
                </a:solidFill>
              </a:rPr>
              <a:t>BB</a:t>
            </a:r>
            <a:r>
              <a:rPr lang="en-US" sz="1800" i="1" baseline="8000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has a good separator tree (guaranteeing this, in general, is not an easy task).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9</a:t>
            </a:fld>
            <a:endParaRPr lang="en-US" dirty="0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19100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Main result – for ranks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181101"/>
            <a:ext cx="7696200" cy="37548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>
              <a:buClr>
                <a:schemeClr val="tx1"/>
              </a:buClr>
            </a:pPr>
            <a:r>
              <a:rPr lang="en-US" dirty="0" smtClean="0"/>
              <a:t>Let  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 </a:t>
            </a:r>
            <a:r>
              <a:rPr lang="en-US" i="1" dirty="0" smtClean="0">
                <a:solidFill>
                  <a:srgbClr val="FF0000"/>
                </a:solidFill>
              </a:rPr>
              <a:t>F </a:t>
            </a:r>
            <a:r>
              <a:rPr lang="en-US" i="1" baseline="30000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 × </a:t>
            </a:r>
            <a:r>
              <a:rPr lang="en-US" i="1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.</a:t>
            </a:r>
          </a:p>
          <a:p>
            <a:pPr algn="l">
              <a:buClr>
                <a:schemeClr val="tx1"/>
              </a:buClr>
            </a:pPr>
            <a:r>
              <a:rPr lang="en-US" dirty="0" smtClean="0"/>
              <a:t>If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i="1" baseline="-25000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has bounded genus then </a:t>
            </a:r>
            <a:r>
              <a:rPr lang="en-US" dirty="0" smtClean="0">
                <a:solidFill>
                  <a:srgbClr val="FF0000"/>
                </a:solidFill>
              </a:rPr>
              <a:t>rank(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can be computed in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l-GR" i="1" baseline="30000" dirty="0" smtClean="0">
                <a:solidFill>
                  <a:srgbClr val="FF0000"/>
                </a:solidFill>
              </a:rPr>
              <a:t>ω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/2</a:t>
            </a:r>
            <a:r>
              <a:rPr lang="el-GR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&lt;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1.19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time. </a:t>
            </a:r>
          </a:p>
          <a:p>
            <a:pPr algn="l">
              <a:buClr>
                <a:schemeClr val="tx1"/>
              </a:buClr>
            </a:pPr>
            <a:r>
              <a:rPr lang="en-US" dirty="0" smtClean="0"/>
              <a:t>If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i="1" baseline="-25000" dirty="0" smtClean="0">
                <a:solidFill>
                  <a:srgbClr val="FF0000"/>
                </a:solidFill>
              </a:rPr>
              <a:t>A </a:t>
            </a:r>
            <a:r>
              <a:rPr lang="en-US" dirty="0" smtClean="0"/>
              <a:t> excludes a fixed minor then </a:t>
            </a:r>
            <a:r>
              <a:rPr lang="en-US" dirty="0" smtClean="0">
                <a:solidFill>
                  <a:srgbClr val="FF0000"/>
                </a:solidFill>
              </a:rPr>
              <a:t>rank(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can be computed in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i="1" baseline="30000" dirty="0" smtClean="0">
                <a:solidFill>
                  <a:srgbClr val="FF0000"/>
                </a:solidFill>
              </a:rPr>
              <a:t>3</a:t>
            </a:r>
            <a:r>
              <a:rPr lang="el-GR" i="1" baseline="30000" dirty="0" smtClean="0">
                <a:solidFill>
                  <a:srgbClr val="FF0000"/>
                </a:solidFill>
              </a:rPr>
              <a:t>ω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/(3+</a:t>
            </a:r>
            <a:r>
              <a:rPr lang="el-GR" i="1" baseline="30000" dirty="0" smtClean="0">
                <a:solidFill>
                  <a:srgbClr val="FF0000"/>
                </a:solidFill>
              </a:rPr>
              <a:t> ω</a:t>
            </a:r>
            <a:r>
              <a:rPr lang="en-US" baseline="30000" dirty="0" smtClean="0">
                <a:solidFill>
                  <a:srgbClr val="FF0000"/>
                </a:solidFill>
              </a:rPr>
              <a:t>)</a:t>
            </a:r>
            <a:r>
              <a:rPr lang="el-GR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&lt;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1.326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time.</a:t>
            </a:r>
          </a:p>
          <a:p>
            <a:pPr algn="l">
              <a:buClr>
                <a:schemeClr val="tx1"/>
              </a:buClr>
            </a:pPr>
            <a:r>
              <a:rPr lang="en-US" dirty="0" smtClean="0"/>
              <a:t>The algorithm is deterministic if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R</a:t>
            </a:r>
            <a:r>
              <a:rPr lang="en-US" dirty="0" smtClean="0">
                <a:solidFill>
                  <a:srgbClr val="FF0000"/>
                </a:solidFill>
                <a:latin typeface="Calligraphic" pitchFamily="2" charset="0"/>
              </a:rPr>
              <a:t> </a:t>
            </a:r>
            <a:br>
              <a:rPr lang="en-US" dirty="0" smtClean="0">
                <a:solidFill>
                  <a:srgbClr val="FF0000"/>
                </a:solidFill>
                <a:latin typeface="Calligraphic" pitchFamily="2" charset="0"/>
              </a:rPr>
            </a:br>
            <a:r>
              <a:rPr lang="en-US" dirty="0" smtClean="0"/>
              <a:t>and randomized if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is a finite field.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5181600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Similar result obtained for absolute determinants of real matrices.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c:\applications\ghostscript\gs8.54\bin\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2"/>
  <p:tag name="DEFAULTFONTSIZE" val="10"/>
  <p:tag name="DEFAULTWIDTH" val="354"/>
  <p:tag name="DEFAULTHEIGHT" val="35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$$&#10;B_t =&#10;\begin{array}{r}&#10;\\ \\ \\ _{v}\\ _{u}\\ _i&#10;\end{array}&#10;\left(&#10;\begin{array}{c|c}&#10; &amp; \\&#10;~~~ M_1 ~~~~ &amp; M_2 \\&#10; &amp; \\&#10;\hline&#10;M_3 &amp; \begin{array}{ccc} b_{v,v} &amp; b_{v,u} &amp; b_{v,i} \\ b_{u,v} &amp; b_{u,u} &amp; b_{u,i} \\&#10;b_{i,v} &amp; b_{i,u} &amp; b_{i,i} \end{array}&#10;\end{array}&#10;\right)&#10;$$&#10;\end{document}&#10;"/>
  <p:tag name="EXTERNALNAME" val="TP_tmp"/>
  <p:tag name="BLEND" val="False"/>
  <p:tag name="TRANSPARENT" val="False"/>
  <p:tag name="KEEPFILES" val="False"/>
  <p:tag name="DEBUGPAUSE" val="False"/>
  <p:tag name="RESOLUTION" val="1200"/>
  <p:tag name="TIMEOUT" val="(none)"/>
  <p:tag name="BOXWIDTH" val="354"/>
  <p:tag name="BOXHEIGHT" val="352"/>
  <p:tag name="BOXFONT" val="10"/>
  <p:tag name="BOXWRAP" val="False"/>
  <p:tag name="WORKAROUNDTRANSPARENCYBUG" val="False"/>
  <p:tag name="ALLOWFONTSUBSTITUTION" val="False"/>
  <p:tag name="BITMAPFORMAT" val="png256"/>
  <p:tag name="ORIGWIDTH" val="190.9804"/>
  <p:tag name="PICTUREFILESIZE" val="2699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$$&#10;B' =&#10;\begin{array}{r}&#10;\\ \\ \\ _{v}\\ _{u}\\ _i \\_{n+2t+1} \\ _{n+2t+2}&#10;\end{array}&#10;\left(&#10;\begin{array}{c|c|c}&#10; &amp; &amp; \\&#10;~~~ M_1 ~~~~ &amp; M_2 &amp; 0 \\&#10; &amp; &amp; \\&#10;\hline&#10;M_3 &amp; \begin{array}{rrr} b_{v,v} &amp; b_{v,u} &amp; b_{v,i} \\ b_{u,v} &amp; b_{u,u} &amp; b_{u,i} \\&#10;b_{i,v} &amp; b_{i,u} &amp; b_{i,i} \end{array} &amp; &#10;\begin{array}{rr} 0 &amp; ~~0 \\ 0 &amp; 0 \\&#10;~~0 &amp; 0 \end{array}&#10;\\&#10;\hline&#10;0 &amp;&#10;\begin{array}{rrr} 0 &amp; 0 &amp; 0  \\ 0 &amp; 0 &amp; 0 \end{array}&#10; &amp; \begin{array}{rr} 0 &amp; 1 \\ -1 &amp; ~~0 \end{array}&#10;\end{array}&#10;\right)&#10;$$&#10;\end{document}&#10;"/>
  <p:tag name="EXTERNALNAME" val="TP_tmp"/>
  <p:tag name="BLEND" val="False"/>
  <p:tag name="TRANSPARENT" val="False"/>
  <p:tag name="KEEPFILES" val="False"/>
  <p:tag name="DEBUGPAUSE" val="False"/>
  <p:tag name="RESOLUTION" val="1200"/>
  <p:tag name="TIMEOUT" val="(none)"/>
  <p:tag name="BOXWIDTH" val="354"/>
  <p:tag name="BOXHEIGHT" val="352"/>
  <p:tag name="BOXFONT" val="10"/>
  <p:tag name="BOXWRAP" val="False"/>
  <p:tag name="WORKAROUNDTRANSPARENCYBUG" val="False"/>
  <p:tag name="ALLOWFONTSUBSTITUTION" val="False"/>
  <p:tag name="BITMAPFORMAT" val="png256"/>
  <p:tag name="ORIGWIDTH" val="267.9605"/>
  <p:tag name="PICTUREFILESIZE" val="4799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$$&#10;B_{t+1} =&#10;\begin{array}{r}&#10;\\ \\ \\ _{v}\\ _{u}\\ _i \\_{n+2t+1} \\ _{n+2t+2}&#10;\end{array}&#10;\left(&#10;\begin{array}{c|c|c}&#10; &amp; &amp; \\&#10;~ M_1 ~~ &amp; M_2 &amp; 0 \\&#10; &amp; &amp; \\&#10;\hline&#10;M_3 &amp; \begin{array}{rrr} b_{v,v} &amp; b_{v,u} &amp; 0 \\ b_{u,v} &amp; b_{u,u} &amp; 0 \\&#10;0 &amp; 0 &amp; b_{i,i} \end{array} &amp; &#10;\begin{array}{rr} 0 &amp; ~~b_{v,i} \\ 0 &amp; b_{u,i} \\&#10;~~1 &amp; 0 \end{array}&#10;\\&#10;\hline&#10;0 &amp;&#10;\begin{array}{rrr} 0 &amp; 0 &amp; -1  \\ b_{i,v} &amp; b_{i,u} &amp; 0 \end{array}&#10; &amp; \begin{array}{rr} 0 &amp; 1 \\ -1 &amp; ~~0 \end{array}&#10;\end{array}&#10;\right)&#10;$$&#10;\end{document}&#10;"/>
  <p:tag name="EXTERNALNAME" val="TP_tmp"/>
  <p:tag name="BLEND" val="False"/>
  <p:tag name="TRANSPARENT" val="False"/>
  <p:tag name="KEEPFILES" val="False"/>
  <p:tag name="DEBUGPAUSE" val="False"/>
  <p:tag name="RESOLUTION" val="1200"/>
  <p:tag name="TIMEOUT" val="(none)"/>
  <p:tag name="BOXWIDTH" val="354"/>
  <p:tag name="BOXHEIGHT" val="352"/>
  <p:tag name="BOXFONT" val="10"/>
  <p:tag name="BOXWRAP" val="False"/>
  <p:tag name="WORKAROUNDTRANSPARENCYBUG" val="False"/>
  <p:tag name="ALLOWFONTSUBSTITUTION" val="False"/>
  <p:tag name="BITMAPFORMAT" val="png256"/>
  <p:tag name="ORIGWIDTH" val="270.9605"/>
  <p:tag name="PICTUREFILESIZE" val="5193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n^{1+\nu} + n^{\frac{2-\nu}{3}\omega}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emf"/>
  <p:tag name="ORIGWIDTH" val="51.75"/>
  <p:tag name="PICTUREFILESIZE" val="556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Choose $\nu= \frac{2\omega-3}{3+\omega}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emf"/>
  <p:tag name="ORIGWIDTH" val="63.625"/>
  <p:tag name="PICTUREFILESIZE" val="514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n^{\frac{3\omega}{3+\omega}}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emf"/>
  <p:tag name="ORIGWIDTH" val="18.75"/>
  <p:tag name="PICTUREFILESIZE" val="306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$$&#10;\left(&#10;\begin{array}{ccc}&#10;1 &amp; 1 &amp; 1 \\&#10;0 &amp; 1 &amp; 2 \\&#10;2 &amp; 1 &amp; 0&#10;\end{array}&#10;\right)&#10;*&#10;\left(&#10;\begin{array}{ccc}&#10;1 &amp; 0 &amp; 2 \\&#10;1 &amp; 1 &amp; 1 \\&#10;1 &amp; 2 &amp; 0&#10;\end{array}&#10;\right)&#10;=&#10;\left(&#10;\begin{array}{ccc}&#10;0 &amp; 0 &amp; 0 \\&#10;0 &amp; 2 &amp; 1 \\&#10;0 &amp; 1 &amp; 2&#10;\end{array}&#10;\right)&#10;$$&#10;\end{document}&#10;"/>
  <p:tag name="EXTERNALNAME" val="TP_tmp"/>
  <p:tag name="BLEND" val="False"/>
  <p:tag name="TRANSPARENT" val="False"/>
  <p:tag name="KEEPFILES" val="False"/>
  <p:tag name="DEBUGPAUSE" val="False"/>
  <p:tag name="RESOLUTION" val="1200"/>
  <p:tag name="TIMEOUT" val="(none)"/>
  <p:tag name="BOXWIDTH" val="354"/>
  <p:tag name="BOXHEIGHT" val="352"/>
  <p:tag name="BOXFONT" val="10"/>
  <p:tag name="BOXWRAP" val="False"/>
  <p:tag name="WORKAROUNDTRANSPARENCYBUG" val="False"/>
  <p:tag name="ALLOWFONTSUBSTITUTION" val="False"/>
  <p:tag name="BITMAPFORMAT" val="png256"/>
  <p:tag name="ORIGWIDTH" val="204.9604"/>
  <p:tag name="PICTUREFILESIZE" val="2215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$$&#10;\left(&#10;\begin{array}{cc}&#10;I &amp; I \\&#10;0 &amp; 0 &#10;\end{array}&#10;\right)&#10;*&#10;D&#10;*&#10;\left(&#10;\begin{array}{cc}&#10;I &amp; 0 \\&#10;I &amp; 0 &#10;\end{array}&#10;\right)&#10;=&#10;$$&#10;$$&#10;diag(x_1+x_{n/2+1},\cdots,x_{n/2}+x_n,0,\cdots,0)&#10;$$&#10;\end{document}&#10;"/>
  <p:tag name="EXTERNALNAME" val="TP_tmp"/>
  <p:tag name="BLEND" val="False"/>
  <p:tag name="TRANSPARENT" val="False"/>
  <p:tag name="KEEPFILES" val="False"/>
  <p:tag name="DEBUGPAUSE" val="False"/>
  <p:tag name="RESOLUTION" val="1200"/>
  <p:tag name="TIMEOUT" val="(none)"/>
  <p:tag name="BOXWIDTH" val="354"/>
  <p:tag name="BOXHEIGHT" val="352"/>
  <p:tag name="BOXFONT" val="10"/>
  <p:tag name="BOXWRAP" val="False"/>
  <p:tag name="WORKAROUNDTRANSPARENCYBUG" val="False"/>
  <p:tag name="ALLOWFONTSUBSTITUTION" val="False"/>
  <p:tag name="BITMAPFORMAT" val="png256"/>
  <p:tag name="ORIGWIDTH" val="178.9804"/>
  <p:tag name="PICTUREFILESIZE" val="2147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a_{ij}=\cases{ x_{ij} &amp; if $\{i,j\}\in E$ and $i&lt;j$,\cr&#10;-x_{ji} &amp; if $\{i,j\}\in E$ and $i&gt;j$,\cr&#10;0 &amp; otherwise\cr}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64"/>
  <p:tag name="PICTUREFILESIZE" val="1383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A^T=-A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43"/>
  <p:tag name="PICTUREFILESIZE" val="1078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\left(\begin{array}{cccccc}&#10;0 &amp; x_{12} &amp; x_{13} &amp; x_{14} &amp; x_{15} &amp; 0 \\&#10;-x_{12} &amp; 0 &amp; x_{23} &amp; x_{24} &amp; x_{25} &amp; 0 \\&#10;-x_{13} &amp; -x_{23} &amp; 0 &amp; 0 &amp; x_{35} &amp; x_{36} \\&#10;-x_{14} &amp; -x_{24} &amp; 0 &amp; 0 &amp; 0 &amp; x_{46} \\&#10;-x_{15} &amp; -x_{25} &amp; -x_{35} &amp; 0 &amp; 0 &amp; x_{56} \\&#10;0 &amp; 0 &amp; -x_{36} &amp; -x_{46} &amp; -x_{56} &amp; 0 \\&#10;\end{array}\right)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96"/>
  <p:tag name="PICTUREFILESIZE" val="2625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A\;=\;\left(\begin{array}{cccc}&#10;0 &amp; x_{12} &amp; 0 &amp; x_{14} \\&#10;-x_{12} &amp; 0 &amp; x_{23} &amp; 0 \\&#10;0 &amp; -x_{23} &amp; 0 &amp;  -x_{34} \\&#10;-x_{14} &amp;  0 &amp; -x_{34} &amp; 0 \\&#10;\end{array}\right)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69"/>
  <p:tag name="PICTUREFILESIZE" val="1275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\det A \;=\; x_{12}^2x_{34}^2+ x_{14}^2x_{23}^2 + 2x_{12}x_{23}x_{34}x_{41}\;\ne\;0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209"/>
  <p:tag name="PICTUREFILESIZE" val="910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$$\left(\begin{array}{ccc}&#10;3 &amp; 0 &amp; 5 \\&#10;7 &amp; 4 &amp; 8 \\&#10;0 &amp; 1 &amp; 9 \\&#10;\end{array}\right)$$&#10;\end{document}&#10;"/>
  <p:tag name="EXTERNALNAME" val="TP_tmp"/>
  <p:tag name="BLEND" val="False"/>
  <p:tag name="TRANSPARENT" val="False"/>
  <p:tag name="KEEPFILES" val="False"/>
  <p:tag name="DEBUGPAUSE" val="False"/>
  <p:tag name="RESOLUTION" val="1200"/>
  <p:tag name="TIMEOUT" val="(none)"/>
  <p:tag name="BOXWIDTH" val="354"/>
  <p:tag name="BOXHEIGHT" val="352"/>
  <p:tag name="BOXFONT" val="10"/>
  <p:tag name="BOXWRAP" val="False"/>
  <p:tag name="WORKAROUNDTRANSPARENCYBUG" val="False"/>
  <p:tag name="ALLOWFONTSUBSTITUTION" val="False"/>
  <p:tag name="BITMAPFORMAT" val="pngmono"/>
  <p:tag name="ORIGWIDTH" val="57.00008"/>
  <p:tag name="PICTUREFILESIZE" val="455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heme/theme1.xml><?xml version="1.0" encoding="utf-8"?>
<a:theme xmlns:a="http://schemas.openxmlformats.org/drawingml/2006/main" name="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עיצוב ברירת מחדל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41891</TotalTime>
  <Words>1111</Words>
  <Application>Microsoft PowerPoint</Application>
  <PresentationFormat>On-screen Show (4:3)</PresentationFormat>
  <Paragraphs>185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עיצוב ברירת מחדל</vt:lpstr>
      <vt:lpstr>Matrix sparsification  (for rank and determinant computations) </vt:lpstr>
      <vt:lpstr>Elimination, rank and determinants</vt:lpstr>
      <vt:lpstr>Elimination, rank and determinants</vt:lpstr>
      <vt:lpstr>Structured matrices</vt:lpstr>
      <vt:lpstr>Nested dissection</vt:lpstr>
      <vt:lpstr>Nested dissection - limitations</vt:lpstr>
      <vt:lpstr>Matrix sparsification</vt:lpstr>
      <vt:lpstr>Why is sparsification useful?</vt:lpstr>
      <vt:lpstr>Main result – for ranks</vt:lpstr>
      <vt:lpstr>Sparsification algorithm</vt:lpstr>
      <vt:lpstr>Sparsification algorithm – cont.</vt:lpstr>
      <vt:lpstr>Sparsification algorithm – cont.</vt:lpstr>
      <vt:lpstr>What happens in the representing graph?</vt:lpstr>
      <vt:lpstr>Separators</vt:lpstr>
      <vt:lpstr>Finding separators</vt:lpstr>
      <vt:lpstr>Obstacle 1: preserving separators</vt:lpstr>
      <vt:lpstr>Slide 17</vt:lpstr>
      <vt:lpstr>Main technical lemma</vt:lpstr>
      <vt:lpstr>Running time </vt:lpstr>
      <vt:lpstr>Obstacle 2: separators of BDBT</vt:lpstr>
      <vt:lpstr>Obstacle 3: rank preservation of BDBT</vt:lpstr>
      <vt:lpstr>Obstacle 3: cont.</vt:lpstr>
      <vt:lpstr>Applications</vt:lpstr>
      <vt:lpstr>Tutte’s matrix  (Skew-symmetric symbolic adjacency matrix)</vt:lpstr>
      <vt:lpstr>Tutte’s theorem</vt:lpstr>
      <vt:lpstr>Tutte’s theorem</vt:lpstr>
      <vt:lpstr>Slide 27</vt:lpstr>
      <vt:lpstr>Slide 28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Maximum matching in minor-closed families of graphs</dc:title>
  <dc:creator>Uri Zwick</dc:creator>
  <cp:lastModifiedBy>User</cp:lastModifiedBy>
  <cp:revision>951</cp:revision>
  <cp:lastPrinted>2000-08-13T22:29:51Z</cp:lastPrinted>
  <dcterms:created xsi:type="dcterms:W3CDTF">2000-08-08T08:53:06Z</dcterms:created>
  <dcterms:modified xsi:type="dcterms:W3CDTF">2009-03-13T14:12:14Z</dcterms:modified>
</cp:coreProperties>
</file>