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23" r:id="rId3"/>
    <p:sldId id="494" r:id="rId4"/>
    <p:sldId id="495" r:id="rId5"/>
    <p:sldId id="496" r:id="rId6"/>
    <p:sldId id="497" r:id="rId7"/>
    <p:sldId id="500" r:id="rId8"/>
    <p:sldId id="509" r:id="rId9"/>
    <p:sldId id="484" r:id="rId10"/>
    <p:sldId id="510" r:id="rId11"/>
    <p:sldId id="511" r:id="rId12"/>
    <p:sldId id="498" r:id="rId13"/>
    <p:sldId id="499" r:id="rId14"/>
    <p:sldId id="512" r:id="rId15"/>
    <p:sldId id="513" r:id="rId16"/>
    <p:sldId id="514" r:id="rId17"/>
    <p:sldId id="515" r:id="rId18"/>
    <p:sldId id="493" r:id="rId19"/>
  </p:sldIdLst>
  <p:sldSz cx="9144000" cy="6858000" type="screen4x3"/>
  <p:notesSz cx="7004050" cy="9290050"/>
  <p:custDataLst>
    <p:tags r:id="rId22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CC33"/>
    <a:srgbClr val="996633"/>
    <a:srgbClr val="CC3300"/>
    <a:srgbClr val="FF0000"/>
    <a:srgbClr val="CCFFCC"/>
    <a:srgbClr val="669900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4" autoAdjust="0"/>
    <p:restoredTop sz="99546" autoAdjust="0"/>
  </p:normalViewPr>
  <p:slideViewPr>
    <p:cSldViewPr>
      <p:cViewPr varScale="1">
        <p:scale>
          <a:sx n="110" d="100"/>
          <a:sy n="110" d="100"/>
        </p:scale>
        <p:origin x="-4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fld id="{1E32FD9E-1DBE-437A-8F6B-00D69D1D12AD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7B0B0DF-E926-466F-ADDD-636528B3F229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181A-594B-4645-9EC3-9C54FDAA726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3AB8-D24E-4F53-A65F-D4E292ECD63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6DED-2B0F-4DB4-94E0-28D353D4A18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D29F-6150-4A7B-AB73-B1B9355DBDB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B1F3F-0EF1-4B64-97CC-715199374C0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3308-CBE5-4176-9C51-0C567F4D5EB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190F-D7BA-4CEC-BBF8-8ECC070A8F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F8AD-6274-47A8-A924-4DA861B7F2E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9ABFC-DFCD-4DB7-83FD-70FF09228D5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C5988-491E-4FA2-869C-10B840C1F6A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5DA6-5597-451B-8E96-D16FE2BD1D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AE92A814-EB7A-4E69-A1EE-25BCBB780C47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1257300"/>
            <a:ext cx="8526462" cy="2265363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FF0000"/>
                </a:solidFill>
              </a:rPr>
              <a:t>Solving linear systems through nested dissection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22054" y="3544215"/>
            <a:ext cx="5338295" cy="2765160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</a:rPr>
              <a:t>Noga Alon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rgbClr val="33CC33"/>
                </a:solidFill>
              </a:rPr>
              <a:t>Tel Aviv University</a:t>
            </a:r>
            <a:endParaRPr lang="en-US" b="1" dirty="0" smtClean="0">
              <a:solidFill>
                <a:schemeClr val="accent2"/>
              </a:solidFill>
            </a:endParaRPr>
          </a:p>
          <a:p>
            <a:pPr rtl="0"/>
            <a:r>
              <a:rPr lang="en-US" b="1" dirty="0" smtClean="0">
                <a:solidFill>
                  <a:schemeClr val="accent2"/>
                </a:solidFill>
              </a:rPr>
              <a:t>Raphael </a:t>
            </a:r>
            <a:r>
              <a:rPr lang="en-US" b="1" dirty="0">
                <a:solidFill>
                  <a:schemeClr val="accent2"/>
                </a:solidFill>
              </a:rPr>
              <a:t>Yuster</a:t>
            </a:r>
            <a:br>
              <a:rPr lang="en-US" b="1" dirty="0">
                <a:solidFill>
                  <a:schemeClr val="accent2"/>
                </a:solidFill>
              </a:rPr>
            </a:br>
            <a:r>
              <a:rPr lang="en-US" b="1" dirty="0">
                <a:solidFill>
                  <a:srgbClr val="33CC33"/>
                </a:solidFill>
              </a:rPr>
              <a:t>University of Haifa</a:t>
            </a:r>
            <a:endParaRPr lang="zh-CN" altLang="en-US" b="1" dirty="0">
              <a:solidFill>
                <a:srgbClr val="33CC33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10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241385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More details (part I): Some linear algebra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855865"/>
            <a:ext cx="7994925" cy="489364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For a square matrix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C00000"/>
                </a:solidFill>
              </a:rPr>
              <a:t>minor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sz="2400" dirty="0" smtClean="0">
                <a:solidFill>
                  <a:srgbClr val="FF0000"/>
                </a:solidFill>
              </a:rPr>
              <a:t>(X)</a:t>
            </a:r>
            <a:r>
              <a:rPr lang="en-US" sz="2400" dirty="0" smtClean="0"/>
              <a:t> is the determinant after removing row </a:t>
            </a:r>
            <a:r>
              <a:rPr lang="en-US" sz="2400" i="1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column </a:t>
            </a:r>
            <a:r>
              <a:rPr lang="en-US" sz="2400" i="1" dirty="0" smtClean="0">
                <a:solidFill>
                  <a:srgbClr val="FF0000"/>
                </a:solidFill>
              </a:rPr>
              <a:t>j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Denote: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(X)=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ii</a:t>
            </a:r>
            <a:r>
              <a:rPr lang="en-US" sz="2400" dirty="0" smtClean="0">
                <a:solidFill>
                  <a:srgbClr val="FF0000"/>
                </a:solidFill>
              </a:rPr>
              <a:t>(X)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i="1" dirty="0" err="1" smtClean="0">
                <a:solidFill>
                  <a:srgbClr val="FF0000"/>
                </a:solidFill>
              </a:rPr>
              <a:t>c</a:t>
            </a:r>
            <a:r>
              <a:rPr lang="en-US" sz="2400" baseline="30000" dirty="0" err="1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= (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,…,</a:t>
            </a:r>
            <a:r>
              <a:rPr lang="en-US" sz="2400" i="1" dirty="0" err="1" smtClean="0">
                <a:solidFill>
                  <a:srgbClr val="FF0000"/>
                </a:solidFill>
              </a:rPr>
              <a:t>c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denote the solution to 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B=[</a:t>
            </a:r>
            <a:r>
              <a:rPr lang="en-US" sz="2400" dirty="0" err="1" smtClean="0">
                <a:solidFill>
                  <a:srgbClr val="FF0000"/>
                </a:solidFill>
              </a:rPr>
              <a:t>A|</a:t>
            </a:r>
            <a:r>
              <a:rPr lang="en-US" sz="2400" i="1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  <a:r>
              <a:rPr lang="en-US" sz="2400" dirty="0" smtClean="0">
                <a:solidFill>
                  <a:schemeClr val="tx1"/>
                </a:solidFill>
              </a:rPr>
              <a:t> and let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= B – {</a:t>
            </a:r>
            <a:r>
              <a:rPr lang="en-US" sz="2400" dirty="0" smtClean="0">
                <a:solidFill>
                  <a:schemeClr val="tx1"/>
                </a:solidFill>
              </a:rPr>
              <a:t>column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Cramer’s rule: </a:t>
            </a:r>
            <a:r>
              <a:rPr lang="en-US" sz="2400" i="1" dirty="0" err="1" smtClean="0">
                <a:solidFill>
                  <a:srgbClr val="FF0000"/>
                </a:solidFill>
              </a:rPr>
              <a:t>c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= 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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(B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(A)</a:t>
            </a:r>
            <a:r>
              <a:rPr lang="en-US" sz="2400" baseline="30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Q=B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then (easy)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(B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=M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(A)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=M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smtClean="0">
                <a:solidFill>
                  <a:srgbClr val="FF0000"/>
                </a:solidFill>
              </a:rPr>
              <a:t>+1</a:t>
            </a:r>
            <a:r>
              <a:rPr lang="en-US" sz="2400" dirty="0" smtClean="0">
                <a:solidFill>
                  <a:srgbClr val="FF0000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So, by computing the </a:t>
            </a:r>
            <a:r>
              <a:rPr lang="en-US" sz="2400" b="1" dirty="0" smtClean="0">
                <a:solidFill>
                  <a:srgbClr val="C00000"/>
                </a:solidFill>
              </a:rPr>
              <a:t>all</a:t>
            </a:r>
            <a:r>
              <a:rPr lang="en-US" sz="2400" dirty="0" smtClean="0">
                <a:solidFill>
                  <a:schemeClr val="tx1"/>
                </a:solidFill>
              </a:rPr>
              <a:t> minors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 we obtain the squares of solutions</a:t>
            </a:r>
            <a:r>
              <a:rPr lang="en-US" sz="2400" i="1" dirty="0" smtClean="0">
                <a:solidFill>
                  <a:srgbClr val="FF0000"/>
                </a:solidFill>
              </a:rPr>
              <a:t> c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,…,</a:t>
            </a:r>
            <a:r>
              <a:rPr lang="en-US" sz="2400" i="1" dirty="0" smtClean="0">
                <a:solidFill>
                  <a:srgbClr val="FF0000"/>
                </a:solidFill>
              </a:rPr>
              <a:t>c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Getting the solutions from their squares is easy.</a:t>
            </a:r>
            <a:endParaRPr lang="en-US" sz="2400" baseline="300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11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395005"/>
            <a:ext cx="7994925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Computing all minors quickly is the main difficulty.</a:t>
            </a:r>
            <a:endParaRPr lang="en-US" sz="2400" baseline="30000" dirty="0" smtClean="0">
              <a:solidFill>
                <a:schemeClr val="tx1"/>
              </a:solidFill>
            </a:endParaRP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o make life easier, let us assume that we can decompose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 as </a:t>
            </a:r>
            <a:r>
              <a:rPr lang="en-US" sz="2400" dirty="0" smtClean="0">
                <a:solidFill>
                  <a:srgbClr val="FF0000"/>
                </a:solidFill>
              </a:rPr>
              <a:t>Q=LKL</a:t>
            </a:r>
            <a:r>
              <a:rPr lang="en-US" sz="2400" baseline="30000" dirty="0" smtClean="0">
                <a:solidFill>
                  <a:srgbClr val="FF0000"/>
                </a:solidFill>
              </a:rPr>
              <a:t>T </a:t>
            </a:r>
            <a:r>
              <a:rPr lang="en-US" sz="2400" dirty="0" smtClean="0">
                <a:solidFill>
                  <a:schemeClr val="tx1"/>
                </a:solidFill>
              </a:rPr>
              <a:t>where </a:t>
            </a:r>
            <a:r>
              <a:rPr lang="en-US" sz="2400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>
                <a:solidFill>
                  <a:schemeClr val="tx1"/>
                </a:solidFill>
              </a:rPr>
              <a:t> is </a:t>
            </a:r>
            <a:r>
              <a:rPr lang="en-US" sz="2400" dirty="0" smtClean="0">
                <a:solidFill>
                  <a:srgbClr val="C00000"/>
                </a:solidFill>
              </a:rPr>
              <a:t>unit lower triangular</a:t>
            </a:r>
            <a:r>
              <a:rPr lang="en-US" sz="2400" dirty="0" smtClean="0">
                <a:solidFill>
                  <a:schemeClr val="tx1"/>
                </a:solidFill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chemeClr val="tx1"/>
                </a:solidFill>
              </a:rPr>
              <a:t> is diagonal.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Assuming such a decomposition we can prove:</a:t>
            </a: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577880" y="4811580"/>
            <a:ext cx="7994925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The point is that we apply the lemma to values of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that are very large (close to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 so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p-t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dirty="0" smtClean="0"/>
              <a:t> will be small.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i="1" dirty="0" err="1" smtClean="0">
                <a:solidFill>
                  <a:srgbClr val="FF000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will always be negligible.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endParaRPr lang="en-US" sz="2400" baseline="30000" dirty="0" smtClean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539474" y="2660900"/>
            <a:ext cx="8218671" cy="1991499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pPr algn="l">
              <a:buClr>
                <a:schemeClr val="tx1"/>
              </a:buClr>
            </a:pPr>
            <a:r>
              <a:rPr lang="en-US" sz="2400" dirty="0" smtClean="0"/>
              <a:t>Suppose </a:t>
            </a:r>
            <a:r>
              <a:rPr lang="en-US" sz="2400" dirty="0" smtClean="0">
                <a:solidFill>
                  <a:srgbClr val="FF0000"/>
                </a:solidFill>
              </a:rPr>
              <a:t>Q=LKL</a:t>
            </a:r>
            <a:r>
              <a:rPr lang="en-US" sz="2400" baseline="30000" dirty="0" smtClean="0">
                <a:solidFill>
                  <a:srgbClr val="FF0000"/>
                </a:solidFill>
              </a:rPr>
              <a:t>T </a:t>
            </a:r>
            <a:r>
              <a:rPr lang="en-US" sz="2400" dirty="0" smtClean="0"/>
              <a:t> is a matrix of dimension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&lt;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p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/>
              <a:t>all the minors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(Q),…, 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(Q)</a:t>
            </a:r>
            <a:r>
              <a:rPr lang="en-US" sz="2400" dirty="0" smtClean="0"/>
              <a:t> can be computed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L</a:t>
            </a:r>
            <a:r>
              <a:rPr lang="en-US" sz="2400" i="1" dirty="0" smtClean="0">
                <a:solidFill>
                  <a:srgbClr val="FF0000"/>
                </a:solidFill>
              </a:rPr>
              <a:t>+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p-t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time, where </a:t>
            </a:r>
            <a:r>
              <a:rPr lang="en-US" sz="2400" i="1" dirty="0" err="1" smtClean="0">
                <a:solidFill>
                  <a:srgbClr val="FF000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L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is the number of non-zeroes in </a:t>
            </a:r>
            <a:r>
              <a:rPr lang="en-US" sz="2400" i="1" dirty="0" smtClean="0">
                <a:solidFill>
                  <a:srgbClr val="FF0000"/>
                </a:solidFill>
              </a:rPr>
              <a:t>L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9475" y="2660900"/>
            <a:ext cx="8218670" cy="51077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Lemma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0" name="Oval Callout 9"/>
          <p:cNvSpPr/>
          <p:nvPr/>
        </p:nvSpPr>
        <p:spPr bwMode="auto">
          <a:xfrm>
            <a:off x="6645870" y="1854395"/>
            <a:ext cx="2150680" cy="1514773"/>
          </a:xfrm>
          <a:prstGeom prst="wedgeEllipseCallout">
            <a:avLst>
              <a:gd name="adj1" fmla="val -70717"/>
              <a:gd name="adj2" fmla="val 59174"/>
            </a:avLst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Recall: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our algorithm is recursive so 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is not always </a:t>
            </a:r>
            <a:r>
              <a:rPr kumimoji="0" lang="en-US" sz="16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</a:t>
            </a:r>
            <a:endParaRPr kumimoji="0" lang="en-US" sz="16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More details (part II): Matrix sparsification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1066801"/>
            <a:ext cx="790382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</a:pPr>
            <a:r>
              <a:rPr lang="en-US" sz="2400" dirty="0" smtClean="0"/>
              <a:t>Important tool used in the main result (</a:t>
            </a:r>
            <a:r>
              <a:rPr lang="en-US" sz="2400" dirty="0" smtClean="0">
                <a:solidFill>
                  <a:srgbClr val="D60093"/>
                </a:solidFill>
              </a:rPr>
              <a:t>Y. 2008</a:t>
            </a:r>
            <a:r>
              <a:rPr lang="en-US" sz="2400" dirty="0" smtClean="0"/>
              <a:t>):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01070" y="1700775"/>
            <a:ext cx="8218670" cy="4421803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pPr algn="l">
              <a:buClr>
                <a:schemeClr val="tx1"/>
              </a:buClr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be a square matrix of order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 with 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/>
              <a:t> nonzero entries. Another square matrix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of order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+2</a:t>
            </a:r>
            <a:r>
              <a:rPr lang="en-US" sz="2400" i="1" dirty="0" smtClean="0">
                <a:solidFill>
                  <a:srgbClr val="FF0000"/>
                </a:solidFill>
              </a:rPr>
              <a:t>t </a:t>
            </a:r>
            <a:r>
              <a:rPr lang="en-US" sz="2400" dirty="0" smtClean="0"/>
              <a:t>can be constructed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 such that:</a:t>
            </a:r>
          </a:p>
          <a:p>
            <a:pPr marL="176213" indent="-176213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(A)=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(S)</a:t>
            </a:r>
            <a:r>
              <a:rPr lang="en-US" sz="2400" dirty="0" smtClean="0"/>
              <a:t>. Moreover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sz="2400" dirty="0" smtClean="0">
                <a:solidFill>
                  <a:srgbClr val="FF0000"/>
                </a:solidFill>
              </a:rPr>
              <a:t>(A)=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sz="2400" dirty="0" smtClean="0">
                <a:solidFill>
                  <a:srgbClr val="FF0000"/>
                </a:solidFill>
              </a:rPr>
              <a:t>(S) </a:t>
            </a:r>
            <a:r>
              <a:rPr lang="en-US" sz="2400" dirty="0" smtClean="0">
                <a:solidFill>
                  <a:schemeClr val="tx1"/>
                </a:solidFill>
              </a:rPr>
              <a:t>for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i,j</a:t>
            </a:r>
            <a:r>
              <a:rPr lang="en-US" sz="2400" dirty="0" smtClean="0">
                <a:solidFill>
                  <a:srgbClr val="FF0000"/>
                </a:solidFill>
              </a:rPr>
              <a:t>=1,…,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marL="176213" indent="-176213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rank(S)=rank(A)+2t</a:t>
            </a:r>
            <a:r>
              <a:rPr lang="en-US" sz="2400" dirty="0" smtClean="0"/>
              <a:t>.</a:t>
            </a:r>
          </a:p>
          <a:p>
            <a:pPr marL="176213" indent="-176213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t=O(m)</a:t>
            </a:r>
            <a:r>
              <a:rPr lang="en-US" sz="2400" dirty="0" smtClean="0"/>
              <a:t>.</a:t>
            </a:r>
          </a:p>
          <a:p>
            <a:pPr marL="176213" indent="-176213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Each row and column of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has at most </a:t>
            </a:r>
            <a:r>
              <a:rPr lang="en-US" sz="2400" b="1" dirty="0" smtClean="0">
                <a:solidFill>
                  <a:srgbClr val="C00000"/>
                </a:solidFill>
              </a:rPr>
              <a:t>three</a:t>
            </a:r>
            <a:r>
              <a:rPr lang="en-US" sz="2400" dirty="0" smtClean="0"/>
              <a:t> nonzero entries.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501070" y="1700775"/>
            <a:ext cx="8218670" cy="51077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Lemma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2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– Sparsification Lemma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20298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2800" b="1" dirty="0" smtClean="0">
                <a:solidFill>
                  <a:schemeClr val="tx1"/>
                </a:solidFill>
              </a:rPr>
              <a:t>Why is sparsification useful?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54690" y="779055"/>
            <a:ext cx="7910513" cy="58169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Usefulness of  sparsification stems from the fact that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   Constant powers of 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are also sparse.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FF0000"/>
                </a:solidFill>
              </a:rPr>
              <a:t>   </a:t>
            </a:r>
            <a:r>
              <a:rPr lang="en-US" sz="2400" dirty="0" smtClean="0">
                <a:solidFill>
                  <a:srgbClr val="FF0000"/>
                </a:solidFill>
              </a:rPr>
              <a:t>SDS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(where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 is a diagonal matrix) is sparse.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This is </a:t>
            </a:r>
            <a:r>
              <a:rPr lang="en-US" sz="2400" b="1" dirty="0" smtClean="0">
                <a:solidFill>
                  <a:srgbClr val="C00000"/>
                </a:solidFill>
              </a:rPr>
              <a:t>not true </a:t>
            </a:r>
            <a:r>
              <a:rPr lang="en-US" sz="2400" dirty="0" smtClean="0"/>
              <a:t>for the original matrix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Over  the </a:t>
            </a:r>
            <a:r>
              <a:rPr lang="en-US" sz="2400" b="1" dirty="0" err="1" smtClean="0"/>
              <a:t>reals</a:t>
            </a:r>
            <a:r>
              <a:rPr lang="en-US" sz="2400" dirty="0" smtClean="0"/>
              <a:t> we know that </a:t>
            </a:r>
            <a:r>
              <a:rPr lang="en-US" sz="2400" dirty="0" smtClean="0">
                <a:solidFill>
                  <a:srgbClr val="FF0000"/>
                </a:solidFill>
              </a:rPr>
              <a:t>rank(SS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smtClean="0">
                <a:solidFill>
                  <a:srgbClr val="FF0000"/>
                </a:solidFill>
              </a:rPr>
              <a:t>rank(S) </a:t>
            </a:r>
            <a:r>
              <a:rPr lang="en-US" sz="2400" dirty="0" smtClean="0">
                <a:solidFill>
                  <a:srgbClr val="FF0000"/>
                </a:solidFill>
              </a:rPr>
              <a:t>= rank(A)+2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and also that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SS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dirty="0" err="1" smtClean="0">
                <a:solidFill>
                  <a:srgbClr val="FF0000"/>
                </a:solidFill>
              </a:rPr>
              <a:t>det</a:t>
            </a:r>
            <a:r>
              <a:rPr lang="en-US" sz="2400" dirty="0" smtClean="0">
                <a:solidFill>
                  <a:srgbClr val="FF0000"/>
                </a:solidFill>
              </a:rPr>
              <a:t>(A)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Since </a:t>
            </a:r>
            <a:r>
              <a:rPr lang="en-US" sz="2400" dirty="0" smtClean="0">
                <a:solidFill>
                  <a:srgbClr val="FF0000"/>
                </a:solidFill>
              </a:rPr>
              <a:t>SS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</a:t>
            </a:r>
            <a:r>
              <a:rPr lang="en-US" sz="2400" dirty="0" smtClean="0"/>
              <a:t>is symmetric, and positive </a:t>
            </a:r>
            <a:r>
              <a:rPr lang="en-US" sz="2400" dirty="0" err="1" smtClean="0"/>
              <a:t>semidefinite</a:t>
            </a:r>
            <a:r>
              <a:rPr lang="en-US" sz="2400" dirty="0" smtClean="0"/>
              <a:t> (over the </a:t>
            </a:r>
            <a:r>
              <a:rPr lang="en-US" sz="2400" b="1" dirty="0" err="1" smtClean="0"/>
              <a:t>reals</a:t>
            </a:r>
            <a:r>
              <a:rPr lang="en-US" sz="2400" dirty="0" smtClean="0"/>
              <a:t>), nested dissection may apply if we can guarantee that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S</a:t>
            </a:r>
            <a:r>
              <a:rPr lang="en-US" sz="2400" baseline="8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 </a:t>
            </a:r>
            <a:r>
              <a:rPr lang="en-US" sz="2400" dirty="0" smtClean="0"/>
              <a:t>has a good separator tree (guaranteeing this, in general, is not an easy task</a:t>
            </a:r>
            <a:r>
              <a:rPr lang="he-IL" sz="2400" dirty="0" smtClean="0"/>
              <a:t>(</a:t>
            </a:r>
            <a:r>
              <a:rPr lang="en-US" sz="2400" dirty="0" smtClean="0"/>
              <a:t>. </a:t>
            </a:r>
            <a:r>
              <a:rPr lang="en-US" sz="2400" i="1" dirty="0" smtClean="0"/>
              <a:t>But it is quite easy for planar graphs:</a:t>
            </a:r>
          </a:p>
          <a:p>
            <a:pPr marL="631825" lvl="1" indent="-174625" algn="l">
              <a:buClr>
                <a:schemeClr val="tx1"/>
              </a:buClr>
              <a:buFontTx/>
              <a:buChar char="-"/>
            </a:pPr>
            <a:r>
              <a:rPr lang="en-US" sz="2400" dirty="0" smtClean="0"/>
              <a:t>If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 planar we can guarantee that so is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marL="631825" lvl="1" indent="-174625" algn="l">
              <a:buClr>
                <a:schemeClr val="tx1"/>
              </a:buClr>
              <a:buFontTx/>
              <a:buChar char="-"/>
            </a:pPr>
            <a:r>
              <a:rPr lang="en-US" sz="2400" dirty="0" smtClean="0"/>
              <a:t>Since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 a bounded </a:t>
            </a:r>
            <a:r>
              <a:rPr lang="en-US" sz="2400" dirty="0" smtClean="0"/>
              <a:t>planar </a:t>
            </a:r>
            <a:r>
              <a:rPr lang="en-US" sz="2400" dirty="0" smtClean="0"/>
              <a:t>graph then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S</a:t>
            </a:r>
            <a:r>
              <a:rPr lang="en-US" sz="2400" baseline="-25000" dirty="0" smtClean="0">
                <a:solidFill>
                  <a:srgbClr val="FF0000"/>
                </a:solidFill>
              </a:rPr>
              <a:t>S</a:t>
            </a:r>
            <a:r>
              <a:rPr lang="en-US" sz="2400" baseline="8000" dirty="0" smtClean="0">
                <a:solidFill>
                  <a:srgbClr val="FF0000"/>
                </a:solidFill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also has a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separator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tree [</a:t>
            </a:r>
            <a:r>
              <a:rPr lang="en-US" sz="2400" dirty="0" err="1" smtClean="0">
                <a:solidFill>
                  <a:srgbClr val="D60093"/>
                </a:solidFill>
                <a:sym typeface="Wingdings" pitchFamily="2" charset="2"/>
              </a:rPr>
              <a:t>Mucha</a:t>
            </a:r>
            <a:r>
              <a:rPr lang="en-US" sz="2400" dirty="0" smtClean="0">
                <a:solidFill>
                  <a:srgbClr val="D60093"/>
                </a:solidFill>
                <a:sym typeface="Wingdings" pitchFamily="2" charset="2"/>
              </a:rPr>
              <a:t> &amp; </a:t>
            </a:r>
            <a:r>
              <a:rPr lang="en-US" sz="2400" dirty="0" err="1" smtClean="0">
                <a:solidFill>
                  <a:srgbClr val="D60093"/>
                </a:solidFill>
                <a:sym typeface="Wingdings" pitchFamily="2" charset="2"/>
              </a:rPr>
              <a:t>Sankowski</a:t>
            </a:r>
            <a:r>
              <a:rPr lang="en-US" sz="2400" dirty="0" smtClean="0">
                <a:solidFill>
                  <a:srgbClr val="D60093"/>
                </a:solidFill>
                <a:sym typeface="Wingdings" pitchFamily="2" charset="2"/>
              </a:rPr>
              <a:t> (2006)</a:t>
            </a:r>
            <a:r>
              <a:rPr lang="en-US" sz="2400" dirty="0" smtClean="0"/>
              <a:t>]. </a:t>
            </a:r>
            <a:endParaRPr lang="en-US" sz="2400" baseline="30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14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241385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More details (part III): Nested dissection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855866"/>
            <a:ext cx="79949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6350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We need the following minor generalization of the nested dissection algorithm of [</a:t>
            </a:r>
            <a:r>
              <a:rPr lang="en-US" sz="2400" dirty="0" smtClean="0">
                <a:solidFill>
                  <a:srgbClr val="D60093"/>
                </a:solidFill>
              </a:rPr>
              <a:t>Gilbert &amp; </a:t>
            </a:r>
            <a:r>
              <a:rPr lang="en-US" sz="2400" dirty="0" err="1" smtClean="0">
                <a:solidFill>
                  <a:srgbClr val="D60093"/>
                </a:solidFill>
              </a:rPr>
              <a:t>Tarjan</a:t>
            </a:r>
            <a:r>
              <a:rPr lang="en-US" sz="2400" dirty="0" smtClean="0">
                <a:solidFill>
                  <a:srgbClr val="D60093"/>
                </a:solidFill>
              </a:rPr>
              <a:t> (1987)</a:t>
            </a:r>
            <a:r>
              <a:rPr lang="en-US" sz="2400" dirty="0" smtClean="0">
                <a:solidFill>
                  <a:schemeClr val="tx1"/>
                </a:solidFill>
              </a:rPr>
              <a:t>].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501070" y="1700775"/>
            <a:ext cx="8218670" cy="4421803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buClr>
                <a:schemeClr val="tx1"/>
              </a:buClr>
            </a:pPr>
            <a:endParaRPr lang="en-US" dirty="0" smtClean="0"/>
          </a:p>
          <a:p>
            <a:pPr algn="l">
              <a:buClr>
                <a:schemeClr val="tx1"/>
              </a:buClr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be a symmetric positive definite matrix of order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 with a bounded number of nonzero entries in each row and column, and assume that a (weak)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separator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tree for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given (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 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½)</a:t>
            </a:r>
            <a:r>
              <a:rPr lang="en-US" sz="2400" dirty="0" smtClean="0"/>
              <a:t>.</a:t>
            </a:r>
          </a:p>
          <a:p>
            <a:pPr algn="l">
              <a:buClr>
                <a:schemeClr val="tx1"/>
              </a:buClr>
            </a:pPr>
            <a:r>
              <a:rPr lang="en-US" sz="2400" dirty="0" smtClean="0"/>
              <a:t>Let </a:t>
            </a:r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i="1" baseline="30000" dirty="0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+1</a:t>
            </a:r>
            <a:r>
              <a:rPr lang="en-US" sz="2400" dirty="0" smtClean="0"/>
              <a:t>. Let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/>
              <a:t> be obtained from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by adding </a:t>
            </a:r>
            <a:r>
              <a:rPr lang="en-US" sz="2400" i="1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as a last row and column.</a:t>
            </a:r>
          </a:p>
          <a:p>
            <a:pPr algn="l">
              <a:buClr>
                <a:schemeClr val="tx1"/>
              </a:buClr>
            </a:pPr>
            <a:r>
              <a:rPr lang="en-US" sz="2400" dirty="0" smtClean="0"/>
              <a:t>Then, a unit lower triangular matrix </a:t>
            </a:r>
            <a:r>
              <a:rPr lang="en-US" sz="2400" dirty="0" smtClean="0">
                <a:solidFill>
                  <a:srgbClr val="FF0000"/>
                </a:solidFill>
              </a:rPr>
              <a:t>L</a:t>
            </a:r>
            <a:r>
              <a:rPr lang="en-US" sz="2400" dirty="0" smtClean="0"/>
              <a:t> and a diagonal matrix </a:t>
            </a:r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 can be constructed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 so that </a:t>
            </a:r>
            <a:r>
              <a:rPr lang="en-US" sz="2400" dirty="0" smtClean="0">
                <a:solidFill>
                  <a:srgbClr val="FF0000"/>
                </a:solidFill>
              </a:rPr>
              <a:t>Q=LKL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/>
              <a:t>. 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01070" y="1700775"/>
            <a:ext cx="8218670" cy="51077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Lemma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15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241385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More details (part IV): Algorithm outline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855866"/>
            <a:ext cx="7994925" cy="54476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6350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We are given an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-dimensional system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where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is nonsingular and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is planar.</a:t>
            </a:r>
          </a:p>
          <a:p>
            <a:pPr marL="174625" indent="6350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Part I: Reduction via matrix sparsification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Use Lemma 2 (Sparsification Lemma) to obtain a matrix </a:t>
            </a:r>
            <a:r>
              <a:rPr lang="en-US" sz="2400" dirty="0" smtClean="0">
                <a:solidFill>
                  <a:srgbClr val="FF0000"/>
                </a:solidFill>
              </a:rPr>
              <a:t>S </a:t>
            </a: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 smtClean="0">
                <a:solidFill>
                  <a:schemeClr val="tx1"/>
                </a:solidFill>
              </a:rPr>
              <a:t>dimension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+2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Expand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to a vector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>
                <a:solidFill>
                  <a:schemeClr val="tx1"/>
                </a:solidFill>
              </a:rPr>
              <a:t> of length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+2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 as well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(adding </a:t>
            </a:r>
            <a:r>
              <a:rPr lang="en-US" sz="2400" dirty="0" smtClean="0">
                <a:solidFill>
                  <a:srgbClr val="FF0000"/>
                </a:solidFill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 zeroes).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Consider the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+2</a:t>
            </a:r>
            <a:r>
              <a:rPr lang="en-US" sz="2400" i="1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-dimensional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system </a:t>
            </a:r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i="1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It is not difficult to prove (using the matrix-minor preservation properties of sparsification and using Cramer’s rule) that the first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coordinates of the </a:t>
            </a:r>
            <a:r>
              <a:rPr lang="en-US" sz="2400" dirty="0" smtClean="0">
                <a:solidFill>
                  <a:schemeClr val="tx1"/>
                </a:solidFill>
              </a:rPr>
              <a:t>solution </a:t>
            </a:r>
            <a:r>
              <a:rPr lang="en-US" sz="2400" dirty="0" smtClean="0">
                <a:solidFill>
                  <a:schemeClr val="tx1"/>
                </a:solidFill>
              </a:rPr>
              <a:t>to </a:t>
            </a:r>
            <a:r>
              <a:rPr lang="en-US" sz="2400" dirty="0" err="1" smtClean="0">
                <a:solidFill>
                  <a:srgbClr val="FF0000"/>
                </a:solidFill>
              </a:rPr>
              <a:t>S</a:t>
            </a:r>
            <a:r>
              <a:rPr lang="en-US" sz="2400" i="1" dirty="0" err="1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’</a:t>
            </a:r>
            <a:r>
              <a:rPr lang="en-US" sz="2400" dirty="0" smtClean="0">
                <a:solidFill>
                  <a:schemeClr val="tx1"/>
                </a:solidFill>
              </a:rPr>
              <a:t> form the solution to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16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279790"/>
            <a:ext cx="8103455" cy="6370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6350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Part II: </a:t>
            </a:r>
            <a:r>
              <a:rPr lang="en-US" sz="2400" b="1" dirty="0" smtClean="0">
                <a:solidFill>
                  <a:schemeClr val="tx1"/>
                </a:solidFill>
              </a:rPr>
              <a:t>Recursive </a:t>
            </a:r>
            <a:r>
              <a:rPr lang="en-US" sz="2400" b="1" dirty="0" smtClean="0">
                <a:solidFill>
                  <a:schemeClr val="tx1"/>
                </a:solidFill>
              </a:rPr>
              <a:t>algorithm on </a:t>
            </a:r>
            <a:r>
              <a:rPr lang="en-US" sz="2400" b="1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sparsified system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 can now assume that for our system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we have that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 smtClean="0">
                <a:solidFill>
                  <a:schemeClr val="tx1"/>
                </a:solidFill>
              </a:rPr>
              <a:t>planar and has </a:t>
            </a:r>
            <a:r>
              <a:rPr lang="en-US" sz="2400" b="1" dirty="0" smtClean="0">
                <a:solidFill>
                  <a:srgbClr val="C00000"/>
                </a:solidFill>
              </a:rPr>
              <a:t>bounded degree 3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en-US" sz="2400" dirty="0" smtClean="0">
                <a:solidFill>
                  <a:schemeClr val="tx1"/>
                </a:solidFill>
              </a:rPr>
              <a:t> denote the vertices of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associated with the root separator in the separator tree of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N(Z)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denote the </a:t>
            </a:r>
            <a:r>
              <a:rPr lang="en-US" sz="2400" dirty="0" smtClean="0">
                <a:solidFill>
                  <a:schemeClr val="tx1"/>
                </a:solidFill>
              </a:rPr>
              <a:t>neighbors of </a:t>
            </a:r>
            <a:r>
              <a:rPr lang="en-US" sz="2400" dirty="0" smtClean="0">
                <a:solidFill>
                  <a:srgbClr val="FF0000"/>
                </a:solidFill>
              </a:rPr>
              <a:t>Z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ssume that </a:t>
            </a:r>
            <a:r>
              <a:rPr lang="en-US" sz="2400" dirty="0" smtClean="0">
                <a:solidFill>
                  <a:schemeClr val="tx1"/>
                </a:solidFill>
              </a:rPr>
              <a:t>the vertices of 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N(Z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are </a:t>
            </a:r>
            <a:r>
              <a:rPr lang="en-US" sz="2400" dirty="0" smtClean="0">
                <a:solidFill>
                  <a:schemeClr val="tx1"/>
                </a:solidFill>
              </a:rPr>
              <a:t>bottom </a:t>
            </a:r>
            <a:r>
              <a:rPr lang="en-US" sz="2400" dirty="0" smtClean="0">
                <a:solidFill>
                  <a:schemeClr val="tx1"/>
                </a:solidFill>
              </a:rPr>
              <a:t>indices of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. Observe: |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N(Z</a:t>
            </a:r>
            <a:r>
              <a:rPr lang="en-US" sz="2400" dirty="0" smtClean="0">
                <a:solidFill>
                  <a:srgbClr val="FF0000"/>
                </a:solidFill>
              </a:rPr>
              <a:t>)|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</a:t>
            </a:r>
            <a:r>
              <a:rPr lang="en-US" sz="2400" dirty="0" smtClean="0">
                <a:solidFill>
                  <a:srgbClr val="FF0000"/>
                </a:solidFill>
              </a:rPr>
              <a:t> 4|Z|</a:t>
            </a:r>
            <a:r>
              <a:rPr lang="en-US" sz="2400" dirty="0" smtClean="0">
                <a:solidFill>
                  <a:schemeClr val="tx1"/>
                </a:solidFill>
              </a:rPr>
              <a:t> and hence their size is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½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sz="2400" baseline="30000" dirty="0" smtClean="0">
              <a:solidFill>
                <a:schemeClr val="tx1"/>
              </a:solidFill>
            </a:endParaRP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C=A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. Very easy to compute </a:t>
            </a:r>
            <a:r>
              <a:rPr lang="en-US" sz="2400" dirty="0" smtClean="0">
                <a:solidFill>
                  <a:srgbClr val="FF0000"/>
                </a:solidFill>
              </a:rPr>
              <a:t>C </a:t>
            </a:r>
            <a:r>
              <a:rPr lang="en-US" sz="2400" dirty="0" smtClean="0">
                <a:solidFill>
                  <a:schemeClr val="tx1"/>
                </a:solidFill>
              </a:rPr>
              <a:t>naively. Also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C</a:t>
            </a:r>
            <a:r>
              <a:rPr lang="he-IL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is the </a:t>
            </a:r>
            <a:r>
              <a:rPr lang="en-US" sz="2400" b="1" dirty="0" smtClean="0">
                <a:solidFill>
                  <a:schemeClr val="tx1"/>
                </a:solidFill>
              </a:rPr>
              <a:t>graph-square</a:t>
            </a:r>
            <a:r>
              <a:rPr lang="en-US" sz="2400" dirty="0" smtClean="0">
                <a:solidFill>
                  <a:schemeClr val="tx1"/>
                </a:solidFill>
              </a:rPr>
              <a:t> of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(has </a:t>
            </a:r>
            <a:r>
              <a:rPr lang="en-US" sz="2400" dirty="0" smtClean="0">
                <a:solidFill>
                  <a:srgbClr val="FF0000"/>
                </a:solidFill>
              </a:rPr>
              <a:t>maximum degree 7</a:t>
            </a:r>
            <a:r>
              <a:rPr lang="en-US" sz="2400" dirty="0" smtClean="0">
                <a:solidFill>
                  <a:schemeClr val="tx1"/>
                </a:solidFill>
              </a:rPr>
              <a:t>). It has the same separator tree structure with neighborhood absorbed, and in particular, 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N(Z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is its root separator.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Q=B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</a:t>
            </a:r>
            <a:r>
              <a:rPr lang="en-US" sz="2400" dirty="0" smtClean="0"/>
              <a:t>where </a:t>
            </a:r>
            <a:r>
              <a:rPr lang="en-US" sz="2400" dirty="0" smtClean="0">
                <a:solidFill>
                  <a:srgbClr val="FF0000"/>
                </a:solidFill>
              </a:rPr>
              <a:t>B=[</a:t>
            </a:r>
            <a:r>
              <a:rPr lang="en-US" sz="2400" dirty="0" err="1" smtClean="0">
                <a:solidFill>
                  <a:srgbClr val="FF0000"/>
                </a:solidFill>
              </a:rPr>
              <a:t>A|</a:t>
            </a:r>
            <a:r>
              <a:rPr lang="en-US" sz="2400" i="1" dirty="0" err="1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  <a:r>
              <a:rPr lang="en-US" sz="2400" dirty="0" smtClean="0"/>
              <a:t>. The only difference between 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/>
              <a:t> is that </a:t>
            </a:r>
            <a:r>
              <a:rPr lang="en-US" sz="2400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/>
              <a:t> has an additional row and column.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17</a:t>
            </a:fld>
            <a:endParaRPr lang="en-US"/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279790"/>
            <a:ext cx="8103455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By Lemma 3: find a decomposition </a:t>
            </a:r>
            <a:r>
              <a:rPr lang="en-US" sz="2400" dirty="0" smtClean="0">
                <a:solidFill>
                  <a:srgbClr val="FF0000"/>
                </a:solidFill>
              </a:rPr>
              <a:t>Q=LKL</a:t>
            </a:r>
            <a:r>
              <a:rPr lang="en-US" sz="2400" baseline="30000" dirty="0" smtClean="0">
                <a:solidFill>
                  <a:srgbClr val="FF0000"/>
                </a:solidFill>
              </a:rPr>
              <a:t>T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/2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/>
              <a:t>time.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By Lemma 1: Compute </a:t>
            </a:r>
            <a:r>
              <a:rPr lang="en-US" sz="2400" dirty="0" smtClean="0">
                <a:solidFill>
                  <a:schemeClr val="tx1"/>
                </a:solidFill>
              </a:rPr>
              <a:t>all the minors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(Q)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i="1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N(Z)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</a:t>
            </a:r>
            <a:r>
              <a:rPr lang="en-US" sz="2400" dirty="0" smtClean="0">
                <a:solidFill>
                  <a:schemeClr val="tx1"/>
                </a:solidFill>
              </a:rPr>
              <a:t>ime </a:t>
            </a:r>
            <a:r>
              <a:rPr lang="en-US" sz="2400" dirty="0" smtClean="0">
                <a:solidFill>
                  <a:schemeClr val="tx1"/>
                </a:solidFill>
              </a:rPr>
              <a:t>required is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N(Z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</a:rPr>
              <a:t>|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) =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/2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Recall: from the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(Q) </a:t>
            </a:r>
            <a:r>
              <a:rPr lang="en-US" sz="2400" dirty="0" smtClean="0">
                <a:solidFill>
                  <a:schemeClr val="tx1"/>
                </a:solidFill>
              </a:rPr>
              <a:t>we can obtain the (squares of) solutions to variables corresponding 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</a:t>
            </a:r>
            <a:r>
              <a:rPr lang="en-US" sz="2400" dirty="0" smtClean="0">
                <a:solidFill>
                  <a:srgbClr val="FF0000"/>
                </a:solidFill>
              </a:rPr>
              <a:t> N(Z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. What about the other variables?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Recursion:</a:t>
            </a:r>
            <a:r>
              <a:rPr lang="en-US" sz="2400" dirty="0" smtClean="0">
                <a:solidFill>
                  <a:schemeClr val="tx1"/>
                </a:solidFill>
              </a:rPr>
              <a:t> Replace all variables corresponding to 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US" sz="2400" dirty="0" smtClean="0">
                <a:solidFill>
                  <a:srgbClr val="FF0000"/>
                </a:solidFill>
              </a:rPr>
              <a:t>N(Z)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their actual computed values. This causes some equations to become shorter (or be eliminated), and also separates the system into </a:t>
            </a:r>
            <a:r>
              <a:rPr lang="en-US" sz="2400" b="1" dirty="0" smtClean="0">
                <a:solidFill>
                  <a:schemeClr val="tx1"/>
                </a:solidFill>
              </a:rPr>
              <a:t>two subsystems</a:t>
            </a:r>
            <a:r>
              <a:rPr lang="en-US" sz="2400" dirty="0" smtClean="0">
                <a:solidFill>
                  <a:schemeClr val="tx1"/>
                </a:solidFill>
              </a:rPr>
              <a:t> corresponding to the two parts of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C</a:t>
            </a:r>
            <a:r>
              <a:rPr lang="he-IL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separated by </a:t>
            </a:r>
            <a:r>
              <a:rPr lang="en-US" sz="2400" dirty="0" smtClean="0">
                <a:solidFill>
                  <a:srgbClr val="FF0000"/>
                </a:solidFill>
              </a:rPr>
              <a:t>Z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 </a:t>
            </a:r>
            <a:r>
              <a:rPr lang="en-US" sz="2400" dirty="0" smtClean="0">
                <a:solidFill>
                  <a:srgbClr val="FF0000"/>
                </a:solidFill>
              </a:rPr>
              <a:t>N(Z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Solve each subsystem recursively (</a:t>
            </a:r>
            <a:r>
              <a:rPr lang="en-US" sz="2000" dirty="0" smtClean="0">
                <a:solidFill>
                  <a:schemeClr val="tx1"/>
                </a:solidFill>
              </a:rPr>
              <a:t>many small issues inevitably neglected in this talk...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D58BB-C053-4F66-99FF-DB5A3D1A1B9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806840" y="289133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400" dirty="0"/>
              <a:t>Thanks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Linear systems and elimination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Solving a linear system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 </a:t>
            </a:r>
            <a:r>
              <a:rPr lang="en-US" sz="2400" dirty="0" smtClean="0"/>
              <a:t>is a fundamental algebraic problem with numerous applications.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Considerable effort devoted to obtaining algorithms that solve systems faster than the naive </a:t>
            </a:r>
            <a:r>
              <a:rPr lang="en-US" sz="2400" b="1" dirty="0" smtClean="0"/>
              <a:t>cubic</a:t>
            </a:r>
            <a:r>
              <a:rPr lang="en-US" sz="2400" dirty="0" smtClean="0"/>
              <a:t> implementation of </a:t>
            </a:r>
            <a:r>
              <a:rPr lang="en-US" sz="2400" b="1" dirty="0" smtClean="0">
                <a:solidFill>
                  <a:srgbClr val="C00000"/>
                </a:solidFill>
              </a:rPr>
              <a:t>Gaussian elimination</a:t>
            </a:r>
            <a:r>
              <a:rPr lang="en-US" sz="2400" dirty="0" smtClean="0"/>
              <a:t>. </a:t>
            </a:r>
          </a:p>
          <a:p>
            <a:pPr marL="174625" indent="1588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>
                <a:solidFill>
                  <a:srgbClr val="D60093"/>
                </a:solidFill>
              </a:rPr>
              <a:t>Hopcroft</a:t>
            </a:r>
            <a:r>
              <a:rPr lang="en-US" sz="2400" dirty="0" smtClean="0">
                <a:solidFill>
                  <a:srgbClr val="D60093"/>
                </a:solidFill>
              </a:rPr>
              <a:t> &amp; Bunch (1974)</a:t>
            </a:r>
            <a:r>
              <a:rPr lang="en-US" sz="2400" dirty="0" smtClean="0">
                <a:solidFill>
                  <a:schemeClr val="tx1"/>
                </a:solidFill>
              </a:rPr>
              <a:t>]:</a:t>
            </a:r>
            <a:r>
              <a:rPr lang="en-US" sz="2400" dirty="0" smtClean="0">
                <a:solidFill>
                  <a:srgbClr val="D60093"/>
                </a:solidFill>
              </a:rPr>
              <a:t/>
            </a:r>
            <a:br>
              <a:rPr lang="en-US" sz="2400" dirty="0" smtClean="0">
                <a:solidFill>
                  <a:srgbClr val="D60093"/>
                </a:solidFill>
              </a:rPr>
            </a:br>
            <a:r>
              <a:rPr lang="en-US" sz="2400" dirty="0" smtClean="0"/>
              <a:t>G.E. of a matrix requires asymptotically the same number of operations as </a:t>
            </a:r>
            <a:r>
              <a:rPr lang="en-US" sz="2400" b="1" dirty="0" smtClean="0">
                <a:solidFill>
                  <a:srgbClr val="C00000"/>
                </a:solidFill>
              </a:rPr>
              <a:t>matrix multiplication</a:t>
            </a:r>
            <a:r>
              <a:rPr lang="en-US" sz="2400" dirty="0" smtClean="0"/>
              <a:t>.</a:t>
            </a:r>
          </a:p>
          <a:p>
            <a:pPr marL="174625" indent="1588" algn="l">
              <a:buClr>
                <a:schemeClr val="tx1"/>
              </a:buClr>
            </a:pPr>
            <a:r>
              <a:rPr lang="en-US" sz="2400" b="1" dirty="0" smtClean="0">
                <a:solidFill>
                  <a:srgbClr val="0070C0"/>
                </a:solidFill>
              </a:rPr>
              <a:t>	     </a:t>
            </a:r>
            <a:r>
              <a:rPr lang="en-US" sz="2400" dirty="0" smtClean="0"/>
              <a:t>Linear systems can be solved with algebraic complexity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where</a:t>
            </a:r>
            <a:r>
              <a:rPr lang="el-GR" sz="2400" i="1" dirty="0" smtClean="0">
                <a:solidFill>
                  <a:srgbClr val="FF0000"/>
                </a:solidFill>
              </a:rPr>
              <a:t> ω </a:t>
            </a:r>
            <a:r>
              <a:rPr lang="el-GR" sz="2400" dirty="0" smtClean="0">
                <a:solidFill>
                  <a:srgbClr val="FF0000"/>
                </a:solidFill>
              </a:rPr>
              <a:t>&lt; 2.38</a:t>
            </a:r>
            <a:r>
              <a:rPr lang="el-GR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CC0099"/>
                </a:solidFill>
              </a:rPr>
              <a:t/>
            </a:r>
            <a:br>
              <a:rPr lang="en-US" sz="2400" b="1" dirty="0" smtClean="0">
                <a:solidFill>
                  <a:srgbClr val="CC0099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[</a:t>
            </a:r>
            <a:r>
              <a:rPr lang="en-US" sz="2400" dirty="0" smtClean="0">
                <a:solidFill>
                  <a:srgbClr val="CC0099"/>
                </a:solidFill>
              </a:rPr>
              <a:t>Coppersmith &amp; </a:t>
            </a:r>
            <a:r>
              <a:rPr lang="en-US" sz="2400" dirty="0" err="1" smtClean="0">
                <a:solidFill>
                  <a:srgbClr val="CC0099"/>
                </a:solidFill>
              </a:rPr>
              <a:t>Winograd</a:t>
            </a:r>
            <a:r>
              <a:rPr lang="en-US" sz="2400" dirty="0" smtClean="0">
                <a:solidFill>
                  <a:srgbClr val="CC0099"/>
                </a:solidFill>
              </a:rPr>
              <a:t> (1990)</a:t>
            </a:r>
            <a:r>
              <a:rPr lang="en-US" sz="2400" dirty="0" smtClean="0">
                <a:solidFill>
                  <a:schemeClr val="tx1"/>
                </a:solidFill>
              </a:rPr>
              <a:t>].</a:t>
            </a:r>
            <a:endParaRPr lang="el-GR" sz="2400" i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>
            <a:off x="961930" y="4696365"/>
            <a:ext cx="921720" cy="36941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Sparse linear systems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1588" algn="l"/>
            <a:r>
              <a:rPr lang="en-US" sz="2400" dirty="0" smtClean="0"/>
              <a:t>Can we do better if the matrix is </a:t>
            </a:r>
            <a:r>
              <a:rPr lang="en-US" sz="2400" b="1" dirty="0" smtClean="0">
                <a:solidFill>
                  <a:srgbClr val="C00000"/>
                </a:solidFill>
              </a:rPr>
              <a:t>sparse</a:t>
            </a:r>
            <a:r>
              <a:rPr lang="en-US" sz="2400" b="1" dirty="0" smtClean="0"/>
              <a:t> </a:t>
            </a:r>
            <a:r>
              <a:rPr lang="en-US" sz="2400" dirty="0" smtClean="0"/>
              <a:t>having </a:t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&lt;&lt;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/>
              <a:t> non-zero entries? 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>
                <a:solidFill>
                  <a:srgbClr val="D60093"/>
                </a:solidFill>
              </a:rPr>
              <a:t>Wiedemann</a:t>
            </a:r>
            <a:r>
              <a:rPr lang="en-US" sz="2400" dirty="0" smtClean="0">
                <a:solidFill>
                  <a:srgbClr val="D60093"/>
                </a:solidFill>
              </a:rPr>
              <a:t> (1986)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en-US" sz="2400" dirty="0" smtClean="0"/>
              <a:t> An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nm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Monte Carlo algorithm for systems over finite fields.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err="1" smtClean="0">
                <a:solidFill>
                  <a:srgbClr val="D60093"/>
                </a:solidFill>
              </a:rPr>
              <a:t>Spielman</a:t>
            </a:r>
            <a:r>
              <a:rPr lang="en-US" sz="2400" dirty="0" smtClean="0">
                <a:solidFill>
                  <a:srgbClr val="D60093"/>
                </a:solidFill>
              </a:rPr>
              <a:t> &amp; </a:t>
            </a:r>
            <a:r>
              <a:rPr lang="en-US" sz="2400" dirty="0" err="1" smtClean="0">
                <a:solidFill>
                  <a:srgbClr val="D60093"/>
                </a:solidFill>
              </a:rPr>
              <a:t>Teng</a:t>
            </a:r>
            <a:r>
              <a:rPr lang="en-US" sz="2400" dirty="0" smtClean="0">
                <a:solidFill>
                  <a:srgbClr val="D60093"/>
                </a:solidFill>
              </a:rPr>
              <a:t> (2004)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en-US" sz="2400" dirty="0" smtClean="0">
                <a:solidFill>
                  <a:srgbClr val="D60093"/>
                </a:solidFill>
              </a:rPr>
              <a:t> </a:t>
            </a:r>
            <a:r>
              <a:rPr lang="en-US" sz="2400" dirty="0" smtClean="0"/>
              <a:t>Almost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algorithm for </a:t>
            </a:r>
            <a:r>
              <a:rPr lang="en-US" sz="2400" i="1" dirty="0" smtClean="0"/>
              <a:t>approximately</a:t>
            </a:r>
            <a:r>
              <a:rPr lang="en-US" sz="2400" dirty="0" smtClean="0"/>
              <a:t> solving sparse symmetric diagonally-dominant linear systems.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Some other sporadic </a:t>
            </a:r>
            <a:r>
              <a:rPr lang="en-US" sz="2400" dirty="0" smtClean="0"/>
              <a:t>results.</a:t>
            </a: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4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Structured matrices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164134"/>
            <a:ext cx="7910513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1588" algn="l"/>
            <a:r>
              <a:rPr lang="en-US" sz="2400" dirty="0" smtClean="0"/>
              <a:t>In some important cases that arise in various applications, the matrix possesses structural properties in addition to being sparse.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be an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×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i="1" dirty="0" smtClean="0"/>
              <a:t> </a:t>
            </a:r>
            <a:r>
              <a:rPr lang="en-US" sz="2400" dirty="0" smtClean="0"/>
              <a:t>matrix. The </a:t>
            </a:r>
            <a:r>
              <a:rPr lang="en-US" sz="2400" b="1" i="1" dirty="0" smtClean="0">
                <a:solidFill>
                  <a:srgbClr val="C00000"/>
                </a:solidFill>
              </a:rPr>
              <a:t>underlying graph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denoted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,  has vertices </a:t>
            </a:r>
            <a:r>
              <a:rPr lang="en-US" sz="2400" dirty="0" smtClean="0">
                <a:solidFill>
                  <a:srgbClr val="FF0000"/>
                </a:solidFill>
              </a:rPr>
              <a:t>{1,…,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/>
              <a:t> where:</a:t>
            </a:r>
            <a:br>
              <a:rPr lang="en-US" sz="2400" dirty="0" smtClean="0"/>
            </a:br>
            <a:r>
              <a:rPr lang="en-US" sz="2400" dirty="0" smtClean="0"/>
              <a:t>for </a:t>
            </a:r>
            <a:r>
              <a:rPr lang="en-US" sz="2400" i="1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≠ </a:t>
            </a:r>
            <a:r>
              <a:rPr lang="en-US" sz="2400" i="1" dirty="0" smtClean="0">
                <a:solidFill>
                  <a:srgbClr val="FF0000"/>
                </a:solidFill>
              </a:rPr>
              <a:t>j</a:t>
            </a:r>
            <a:r>
              <a:rPr lang="en-US" sz="2400" dirty="0" smtClean="0"/>
              <a:t> we have an edge </a:t>
            </a:r>
            <a:r>
              <a:rPr lang="en-US" sz="2400" i="1" dirty="0" err="1" smtClean="0">
                <a:solidFill>
                  <a:srgbClr val="FF0000"/>
                </a:solidFill>
              </a:rPr>
              <a:t>ij</a:t>
            </a:r>
            <a:r>
              <a:rPr lang="en-US" sz="2400" dirty="0" smtClean="0"/>
              <a:t>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,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≠ 0 </a:t>
            </a:r>
            <a:r>
              <a:rPr lang="en-US" sz="2400" dirty="0" smtClean="0"/>
              <a:t>or </a:t>
            </a:r>
            <a:r>
              <a:rPr lang="en-US" sz="2400" i="1" dirty="0" err="1" smtClean="0">
                <a:solidFill>
                  <a:srgbClr val="FF0000"/>
                </a:solidFill>
              </a:rPr>
              <a:t>a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j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,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≠ 0</a:t>
            </a:r>
            <a:r>
              <a:rPr lang="en-US" sz="2400" dirty="0" smtClean="0"/>
              <a:t>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 always an undirected simple graph.</a:t>
            </a:r>
          </a:p>
        </p:txBody>
      </p:sp>
      <p:pic>
        <p:nvPicPr>
          <p:cNvPr id="8" name="Picture 7" descr="TP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2286362" y="5050788"/>
            <a:ext cx="1284369" cy="832813"/>
          </a:xfrm>
          <a:prstGeom prst="rect">
            <a:avLst/>
          </a:prstGeom>
        </p:spPr>
      </p:pic>
      <p:sp>
        <p:nvSpPr>
          <p:cNvPr id="9" name="Isosceles Triangle 8"/>
          <p:cNvSpPr/>
          <p:nvPr/>
        </p:nvSpPr>
        <p:spPr bwMode="auto">
          <a:xfrm>
            <a:off x="5486400" y="5029200"/>
            <a:ext cx="1060704" cy="914400"/>
          </a:xfrm>
          <a:prstGeom prst="triangl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>
            <a:off x="4114800" y="5219700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5</a:t>
            </a:fld>
            <a:endParaRPr lang="en-US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27979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Nested dissection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16285" y="932675"/>
            <a:ext cx="7910513" cy="507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1588" algn="l">
              <a:buClr>
                <a:schemeClr val="tx1"/>
              </a:buClr>
            </a:pPr>
            <a:r>
              <a:rPr lang="en-US" sz="2400" dirty="0" smtClean="0">
                <a:solidFill>
                  <a:schemeClr val="tx1"/>
                </a:solidFill>
              </a:rPr>
              <a:t>[</a:t>
            </a:r>
            <a:r>
              <a:rPr lang="en-US" sz="2400" dirty="0" smtClean="0">
                <a:solidFill>
                  <a:srgbClr val="D60093"/>
                </a:solidFill>
              </a:rPr>
              <a:t>Lipton, Rose, </a:t>
            </a:r>
            <a:r>
              <a:rPr lang="en-US" sz="2400" dirty="0" err="1" smtClean="0">
                <a:solidFill>
                  <a:srgbClr val="D60093"/>
                </a:solidFill>
              </a:rPr>
              <a:t>Tarjan</a:t>
            </a:r>
            <a:r>
              <a:rPr lang="en-US" sz="2400" dirty="0" smtClean="0">
                <a:solidFill>
                  <a:srgbClr val="D60093"/>
                </a:solidFill>
              </a:rPr>
              <a:t> (1979)</a:t>
            </a:r>
            <a:r>
              <a:rPr lang="en-US" sz="2400" dirty="0" smtClean="0">
                <a:solidFill>
                  <a:schemeClr val="tx1"/>
                </a:solidFill>
              </a:rPr>
              <a:t>]</a:t>
            </a:r>
            <a:r>
              <a:rPr lang="en-US" sz="2400" dirty="0" smtClean="0">
                <a:solidFill>
                  <a:srgbClr val="D60093"/>
                </a:solidFill>
              </a:rPr>
              <a:t> </a:t>
            </a:r>
            <a:r>
              <a:rPr lang="en-US" sz="2400" dirty="0" smtClean="0"/>
              <a:t>Their  seminal nested dissection method asserts that if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b="1" dirty="0" smtClean="0">
                <a:solidFill>
                  <a:srgbClr val="C00000"/>
                </a:solidFill>
              </a:rPr>
              <a:t>real  symmetric positive definite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                               </a:t>
            </a:r>
            <a:r>
              <a:rPr lang="en-US" sz="2400" b="1" dirty="0" smtClean="0"/>
              <a:t>and</a:t>
            </a:r>
            <a:br>
              <a:rPr lang="en-US" sz="2400" b="1" dirty="0" smtClean="0"/>
            </a:br>
            <a:r>
              <a:rPr lang="en-US" sz="2400" b="1" dirty="0" smtClean="0"/>
              <a:t>-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 represented by a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-</a:t>
            </a:r>
            <a:r>
              <a:rPr lang="en-US" sz="2400" b="1" dirty="0" smtClean="0">
                <a:solidFill>
                  <a:srgbClr val="C00000"/>
                </a:solidFill>
              </a:rPr>
              <a:t>separator tree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then the system can be solved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 &lt; 1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this is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/>
              <a:t>better than general Gaussian Elimination.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Planar graphs and bounded genus graphs: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 = ½ </a:t>
            </a:r>
            <a:br>
              <a:rPr lang="en-US" sz="2400" dirty="0" smtClean="0">
                <a:solidFill>
                  <a:srgbClr val="FF0000"/>
                </a:solidFill>
                <a:sym typeface="Symbol"/>
              </a:rPr>
            </a:br>
            <a:r>
              <a:rPr lang="en-US" sz="2400" dirty="0" smtClean="0"/>
              <a:t>[separator tree constructed 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 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time].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US" sz="2400" dirty="0" smtClean="0"/>
              <a:t>For graphs with an excluded fixed minor: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 = ½ </a:t>
            </a:r>
            <a:br>
              <a:rPr lang="en-US" sz="2400" dirty="0" smtClean="0">
                <a:solidFill>
                  <a:srgbClr val="FF0000"/>
                </a:solidFill>
                <a:sym typeface="Symbol"/>
              </a:rPr>
            </a:br>
            <a:r>
              <a:rPr lang="en-US" sz="2400" dirty="0" smtClean="0"/>
              <a:t>[separator tree </a:t>
            </a:r>
            <a:r>
              <a:rPr lang="en-US" sz="2400" dirty="0" smtClean="0"/>
              <a:t>constructed </a:t>
            </a:r>
            <a:r>
              <a:rPr lang="en-US" sz="2400" dirty="0" smtClean="0"/>
              <a:t>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+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ε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time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D60093"/>
                </a:solidFill>
                <a:sym typeface="Wingdings" pitchFamily="2" charset="2"/>
              </a:rPr>
              <a:t>Kawarabayashi</a:t>
            </a:r>
            <a:r>
              <a:rPr lang="en-US" sz="2400" dirty="0" smtClean="0">
                <a:solidFill>
                  <a:srgbClr val="D60093"/>
                </a:solidFill>
                <a:sym typeface="Wingdings" pitchFamily="2" charset="2"/>
              </a:rPr>
              <a:t> &amp; Reed (this conference)</a:t>
            </a:r>
            <a:r>
              <a:rPr lang="en-US" sz="2400" dirty="0" smtClean="0"/>
              <a:t>].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6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Nested dissection - limitations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Matrix needs to be: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Symmetric (or Hermitian</a:t>
            </a:r>
            <a:r>
              <a:rPr lang="en-US" sz="2400" dirty="0" smtClean="0"/>
              <a:t>),</a:t>
            </a:r>
            <a:endParaRPr lang="en-US" sz="2400" dirty="0" smtClean="0"/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Real (or Complex</a:t>
            </a:r>
            <a:r>
              <a:rPr lang="en-US" sz="2400" dirty="0" smtClean="0"/>
              <a:t>),</a:t>
            </a:r>
            <a:endParaRPr lang="en-US" sz="2400" dirty="0" smtClean="0"/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positive </a:t>
            </a:r>
            <a:r>
              <a:rPr lang="en-US" sz="2400" dirty="0" smtClean="0"/>
              <a:t>definite.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174625" indent="-174625" algn="l">
              <a:spcBef>
                <a:spcPts val="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The method </a:t>
            </a:r>
            <a:r>
              <a:rPr lang="en-US" sz="2400" b="1" dirty="0" smtClean="0">
                <a:solidFill>
                  <a:srgbClr val="C00000"/>
                </a:solidFill>
              </a:rPr>
              <a:t>does not </a:t>
            </a:r>
            <a:r>
              <a:rPr lang="en-US" sz="2400" dirty="0" smtClean="0"/>
              <a:t>apply to matrices over finite fields, nor to real non-symmetric matrices nor to symmetric non positive definite matrices. In other words: it is </a:t>
            </a:r>
            <a:r>
              <a:rPr lang="en-US" sz="2400" b="1" dirty="0" smtClean="0">
                <a:solidFill>
                  <a:srgbClr val="C00000"/>
                </a:solidFill>
              </a:rPr>
              <a:t>not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algebraically general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Our main result:  we overcome </a:t>
            </a:r>
            <a:r>
              <a:rPr lang="en-US" sz="2400" b="1" dirty="0" smtClean="0">
                <a:solidFill>
                  <a:srgbClr val="C00000"/>
                </a:solidFill>
              </a:rPr>
              <a:t>all of these limitations </a:t>
            </a:r>
            <a:r>
              <a:rPr lang="en-US" sz="2400" dirty="0" smtClean="0"/>
              <a:t>if we wish to compute solutions to non-singular linear systems.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7</a:t>
            </a:fld>
            <a:endParaRPr lang="en-US" dirty="0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Main result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6" name="Text Box 74"/>
          <p:cNvSpPr txBox="1">
            <a:spLocks noChangeArrowheads="1"/>
          </p:cNvSpPr>
          <p:nvPr/>
        </p:nvSpPr>
        <p:spPr bwMode="auto">
          <a:xfrm>
            <a:off x="616285" y="3697835"/>
            <a:ext cx="7910513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/>
              <a:t>One needs to assume that a separator tree can be computed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l-GR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time.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 = ½ </a:t>
            </a:r>
            <a:r>
              <a:rPr lang="en-US" sz="2400" dirty="0" smtClean="0">
                <a:sym typeface="Symbol"/>
              </a:rPr>
              <a:t>for planar graphs, bounded-genus graphs, fixed minor-free graphs.</a:t>
            </a:r>
          </a:p>
          <a:p>
            <a:pPr marL="174625" indent="-174625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Algorithm is randomized (Las Vegas) for fields with positive characteristic. Deterministic for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Q,R,C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616285" y="1047890"/>
            <a:ext cx="7911430" cy="2599075"/>
          </a:xfrm>
          <a:prstGeom prst="roundRect">
            <a:avLst>
              <a:gd name="adj" fmla="val 15549"/>
            </a:avLst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endParaRPr lang="en-US" dirty="0" smtClean="0"/>
          </a:p>
          <a:p>
            <a:pPr algn="l"/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rgbClr val="FF0000"/>
                </a:solidFill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be a nonsingular linear system of dimension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/>
              <a:t> over</a:t>
            </a:r>
            <a:br>
              <a:rPr lang="en-US" sz="2400" dirty="0" smtClean="0"/>
            </a:br>
            <a:r>
              <a:rPr lang="en-US" sz="2400" dirty="0" smtClean="0"/>
              <a:t>a field </a:t>
            </a:r>
            <a:r>
              <a:rPr lang="en-US" sz="2400" i="1" dirty="0" smtClean="0">
                <a:solidFill>
                  <a:srgbClr val="FF0000"/>
                </a:solidFill>
              </a:rPr>
              <a:t>F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smtClean="0"/>
              <a:t>If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has a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separator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tree then the unique solution of the system can be computed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i="1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l-GR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time. 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616285" y="1047890"/>
            <a:ext cx="7911430" cy="51077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Theorem 1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8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4000" dirty="0" smtClean="0">
                <a:solidFill>
                  <a:schemeClr val="accent2"/>
                </a:solidFill>
              </a:rPr>
              <a:t>Proof outline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70762" name="Text Box 74"/>
          <p:cNvSpPr txBox="1">
            <a:spLocks noChangeArrowheads="1"/>
          </p:cNvSpPr>
          <p:nvPr/>
        </p:nvSpPr>
        <p:spPr bwMode="auto">
          <a:xfrm>
            <a:off x="609600" y="1066800"/>
            <a:ext cx="7910513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74625" indent="1588" algn="l">
              <a:buClr>
                <a:schemeClr val="tx1"/>
              </a:buClr>
            </a:pPr>
            <a:r>
              <a:rPr lang="en-US" sz="2400" dirty="0" smtClean="0"/>
              <a:t>We sketch for the case of the field </a:t>
            </a:r>
            <a:r>
              <a:rPr lang="en-US" sz="2400" dirty="0" smtClean="0">
                <a:solidFill>
                  <a:srgbClr val="FF0000"/>
                </a:solidFill>
              </a:rPr>
              <a:t>R </a:t>
            </a:r>
            <a:r>
              <a:rPr lang="en-US" sz="2400" dirty="0" smtClean="0">
                <a:solidFill>
                  <a:schemeClr val="tx1"/>
                </a:solidFill>
              </a:rPr>
              <a:t>and for the case that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is (say) planar.</a:t>
            </a:r>
            <a:br>
              <a:rPr lang="en-US" sz="2400" dirty="0" smtClean="0"/>
            </a:br>
            <a:endParaRPr lang="en-US" sz="2400" dirty="0" smtClean="0"/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/>
              <a:t>Some additional effort needed for general fields.</a:t>
            </a:r>
          </a:p>
          <a:p>
            <a:pPr marL="631825" lvl="1" indent="-174625" algn="l"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en-US" sz="2400" dirty="0" smtClean="0"/>
              <a:t>Some additional effort needed for general families of graphs having 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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-</a:t>
            </a:r>
            <a:r>
              <a:rPr lang="en-US" sz="2400" dirty="0" smtClean="0">
                <a:solidFill>
                  <a:schemeClr val="tx1"/>
                </a:solidFill>
              </a:rPr>
              <a:t>separator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trees.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928C-E4F5-443E-94C9-6556DA1FD474}" type="slidenum">
              <a:rPr lang="he-IL"/>
              <a:pPr/>
              <a:t>9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9045" y="165100"/>
            <a:ext cx="8511105" cy="671513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</a:rPr>
              <a:t>Rough idea: solve through the separator tree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304800" y="876300"/>
            <a:ext cx="8343900" cy="56323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80975" indent="-180975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At the top level: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We have a partition </a:t>
            </a:r>
            <a:r>
              <a:rPr lang="en-US" sz="2400" dirty="0" smtClean="0">
                <a:solidFill>
                  <a:srgbClr val="FF0000"/>
                </a:solidFill>
              </a:rPr>
              <a:t>X,Y,Z </a:t>
            </a:r>
            <a:r>
              <a:rPr lang="en-US" sz="2400" dirty="0">
                <a:solidFill>
                  <a:schemeClr val="tx1"/>
                </a:solidFill>
              </a:rPr>
              <a:t>of the vertices of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 so that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|Z| =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½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1" dirty="0" smtClean="0">
                <a:solidFill>
                  <a:srgbClr val="FF0000"/>
                </a:solidFill>
                <a:sym typeface="Symbol"/>
              </a:rPr>
              <a:t>              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sym typeface="Symbol"/>
              </a:rPr>
              <a:t>|X|, |Y| &lt; ⅔</a:t>
            </a:r>
            <a:r>
              <a:rPr lang="en-US" sz="24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+mn-lt"/>
              </a:rPr>
            </a:b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No edges connect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i="1" dirty="0" smtClean="0">
                <a:solidFill>
                  <a:schemeClr val="tx1"/>
                </a:solidFill>
                <a:sym typeface="Symbol"/>
              </a:rPr>
              <a:t>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algn="l"/>
            <a:endParaRPr lang="en-US" sz="2400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algn="l"/>
            <a:endParaRPr lang="en-US" sz="2400" i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(Weak) separator tree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r>
              <a:rPr lang="en-US" sz="24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obtained via recursion on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X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and on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For the original system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 smtClean="0">
                <a:sym typeface="Symbol"/>
              </a:rPr>
              <a:t> start by finding solutions corresponding to the variables of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Z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(the root separator).</a:t>
            </a:r>
          </a:p>
          <a:p>
            <a:pPr marL="180975" indent="-180975" algn="l">
              <a:buFont typeface="Arial" pitchFamily="34" charset="0"/>
              <a:buChar char="•"/>
            </a:pPr>
            <a:r>
              <a:rPr lang="en-US" sz="2400" dirty="0" smtClean="0">
                <a:sym typeface="Symbol"/>
              </a:rPr>
              <a:t>Construct systems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A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A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=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 corresponding to the subgraphs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 smtClean="0">
                <a:sym typeface="Symbol"/>
              </a:rPr>
              <a:t> that are </a:t>
            </a:r>
            <a:r>
              <a:rPr lang="en-US" sz="2400" b="1" dirty="0" smtClean="0">
                <a:solidFill>
                  <a:srgbClr val="C00000"/>
                </a:solidFill>
                <a:sym typeface="Symbol"/>
              </a:rPr>
              <a:t>consistent </a:t>
            </a:r>
            <a:r>
              <a:rPr lang="en-US" sz="2400" dirty="0" smtClean="0">
                <a:sym typeface="Symbol"/>
              </a:rPr>
              <a:t>with the original system.</a:t>
            </a:r>
          </a:p>
          <a:p>
            <a:pPr marL="176213" indent="-176213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Solve recursively.</a:t>
            </a:r>
            <a:endParaRPr lang="en-US" sz="2400" dirty="0" smtClean="0">
              <a:solidFill>
                <a:srgbClr val="FF0000"/>
              </a:solidFill>
              <a:sym typeface="Symbol"/>
            </a:endParaRPr>
          </a:p>
        </p:txBody>
      </p:sp>
      <p:grpSp>
        <p:nvGrpSpPr>
          <p:cNvPr id="437278" name="Group 30"/>
          <p:cNvGrpSpPr>
            <a:grpSpLocks/>
          </p:cNvGrpSpPr>
          <p:nvPr/>
        </p:nvGrpSpPr>
        <p:grpSpPr bwMode="auto">
          <a:xfrm>
            <a:off x="1307575" y="2468876"/>
            <a:ext cx="6029585" cy="998530"/>
            <a:chOff x="897" y="1265"/>
            <a:chExt cx="3846" cy="1233"/>
          </a:xfrm>
        </p:grpSpPr>
        <p:sp>
          <p:nvSpPr>
            <p:cNvPr id="437252" name="Oval 4"/>
            <p:cNvSpPr>
              <a:spLocks noChangeArrowheads="1"/>
            </p:cNvSpPr>
            <p:nvPr/>
          </p:nvSpPr>
          <p:spPr bwMode="auto">
            <a:xfrm>
              <a:off x="897" y="1603"/>
              <a:ext cx="1403" cy="895"/>
            </a:xfrm>
            <a:prstGeom prst="ellipse">
              <a:avLst/>
            </a:prstGeom>
            <a:solidFill>
              <a:srgbClr val="99FF99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3" name="Oval 5"/>
            <p:cNvSpPr>
              <a:spLocks noChangeArrowheads="1"/>
            </p:cNvSpPr>
            <p:nvPr/>
          </p:nvSpPr>
          <p:spPr bwMode="auto">
            <a:xfrm>
              <a:off x="3340" y="1603"/>
              <a:ext cx="1403" cy="895"/>
            </a:xfrm>
            <a:prstGeom prst="ellipse">
              <a:avLst/>
            </a:prstGeom>
            <a:solidFill>
              <a:srgbClr val="99FF99">
                <a:alpha val="50000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4" name="Oval 6"/>
            <p:cNvSpPr>
              <a:spLocks noChangeArrowheads="1"/>
            </p:cNvSpPr>
            <p:nvPr/>
          </p:nvSpPr>
          <p:spPr bwMode="auto">
            <a:xfrm>
              <a:off x="2542" y="1820"/>
              <a:ext cx="556" cy="46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37255" name="Text Box 7"/>
            <p:cNvSpPr txBox="1">
              <a:spLocks noChangeArrowheads="1"/>
            </p:cNvSpPr>
            <p:nvPr/>
          </p:nvSpPr>
          <p:spPr bwMode="auto">
            <a:xfrm>
              <a:off x="1404" y="1265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X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7256" name="Text Box 8"/>
            <p:cNvSpPr txBox="1">
              <a:spLocks noChangeArrowheads="1"/>
            </p:cNvSpPr>
            <p:nvPr/>
          </p:nvSpPr>
          <p:spPr bwMode="auto">
            <a:xfrm>
              <a:off x="2636" y="1265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Z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7257" name="Text Box 9"/>
            <p:cNvSpPr txBox="1">
              <a:spLocks noChangeArrowheads="1"/>
            </p:cNvSpPr>
            <p:nvPr/>
          </p:nvSpPr>
          <p:spPr bwMode="auto">
            <a:xfrm>
              <a:off x="3896" y="1265"/>
              <a:ext cx="363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Y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7258" name="Line 10"/>
            <p:cNvSpPr>
              <a:spLocks noChangeShapeType="1"/>
            </p:cNvSpPr>
            <p:nvPr/>
          </p:nvSpPr>
          <p:spPr bwMode="auto">
            <a:xfrm>
              <a:off x="1985" y="1797"/>
              <a:ext cx="70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59" name="Line 11"/>
            <p:cNvSpPr>
              <a:spLocks noChangeShapeType="1"/>
            </p:cNvSpPr>
            <p:nvPr/>
          </p:nvSpPr>
          <p:spPr bwMode="auto">
            <a:xfrm>
              <a:off x="1985" y="2015"/>
              <a:ext cx="677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1" name="Line 13"/>
            <p:cNvSpPr>
              <a:spLocks noChangeShapeType="1"/>
            </p:cNvSpPr>
            <p:nvPr/>
          </p:nvSpPr>
          <p:spPr bwMode="auto">
            <a:xfrm flipV="1">
              <a:off x="1985" y="2208"/>
              <a:ext cx="726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2" name="Line 14"/>
            <p:cNvSpPr>
              <a:spLocks noChangeShapeType="1"/>
            </p:cNvSpPr>
            <p:nvPr/>
          </p:nvSpPr>
          <p:spPr bwMode="auto">
            <a:xfrm flipH="1">
              <a:off x="2953" y="1797"/>
              <a:ext cx="70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3" name="Line 15"/>
            <p:cNvSpPr>
              <a:spLocks noChangeShapeType="1"/>
            </p:cNvSpPr>
            <p:nvPr/>
          </p:nvSpPr>
          <p:spPr bwMode="auto">
            <a:xfrm flipH="1">
              <a:off x="2953" y="2015"/>
              <a:ext cx="677" cy="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437264" name="Line 16"/>
            <p:cNvSpPr>
              <a:spLocks noChangeShapeType="1"/>
            </p:cNvSpPr>
            <p:nvPr/>
          </p:nvSpPr>
          <p:spPr bwMode="auto">
            <a:xfrm flipH="1" flipV="1">
              <a:off x="2953" y="2208"/>
              <a:ext cx="726" cy="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applications\ghostscript\gs8.54\bin\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article}\pagestyle{empty}&#10;\begin{document}&#10;$$\left(\begin{array}{ccc}&#10;3 &amp; 0 &amp; 5 \\&#10;7 &amp; 4 &amp; 8 \\&#10;0 &amp; 1 &amp; 9 \\&#10;\end{array}\right)$$&#10;\end{document}&#10;"/>
  <p:tag name="EXTERNALNAME" val="TP_tmp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mono"/>
  <p:tag name="ORIGWIDTH" val="57.00008"/>
  <p:tag name="PICTUREFILESIZE" val="455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41791</TotalTime>
  <Words>825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עיצוב ברירת מחדל</vt:lpstr>
      <vt:lpstr>Solving linear systems through nested dissection</vt:lpstr>
      <vt:lpstr>Linear systems and elimination</vt:lpstr>
      <vt:lpstr>Sparse linear systems</vt:lpstr>
      <vt:lpstr>Structured matrices</vt:lpstr>
      <vt:lpstr>Nested dissection</vt:lpstr>
      <vt:lpstr>Nested dissection - limitations</vt:lpstr>
      <vt:lpstr>Main result</vt:lpstr>
      <vt:lpstr>Proof outline</vt:lpstr>
      <vt:lpstr>Rough idea: solve through the separator tree</vt:lpstr>
      <vt:lpstr>More details (part I): Some linear algebra</vt:lpstr>
      <vt:lpstr>Slide 11</vt:lpstr>
      <vt:lpstr>More details (part II): Matrix sparsification</vt:lpstr>
      <vt:lpstr>Why is sparsification useful?</vt:lpstr>
      <vt:lpstr>More details (part III): Nested dissection</vt:lpstr>
      <vt:lpstr>More details (part IV): Algorithm outline</vt:lpstr>
      <vt:lpstr>Slide 16</vt:lpstr>
      <vt:lpstr>Slide 17</vt:lpstr>
      <vt:lpstr>Slide 18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User</cp:lastModifiedBy>
  <cp:revision>965</cp:revision>
  <cp:lastPrinted>2000-08-13T22:29:51Z</cp:lastPrinted>
  <dcterms:created xsi:type="dcterms:W3CDTF">2000-08-08T08:53:06Z</dcterms:created>
  <dcterms:modified xsi:type="dcterms:W3CDTF">2010-09-12T10:45:34Z</dcterms:modified>
</cp:coreProperties>
</file>