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3" r:id="rId3"/>
    <p:sldId id="494" r:id="rId4"/>
    <p:sldId id="495" r:id="rId5"/>
    <p:sldId id="496" r:id="rId6"/>
    <p:sldId id="497" r:id="rId7"/>
    <p:sldId id="510" r:id="rId8"/>
    <p:sldId id="498" r:id="rId9"/>
    <p:sldId id="499" r:id="rId10"/>
    <p:sldId id="500" r:id="rId11"/>
    <p:sldId id="502" r:id="rId12"/>
    <p:sldId id="501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493" r:id="rId21"/>
  </p:sldIdLst>
  <p:sldSz cx="9144000" cy="6858000" type="screen4x3"/>
  <p:notesSz cx="7004050" cy="9290050"/>
  <p:custDataLst>
    <p:tags r:id="rId24"/>
  </p:custData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9900"/>
    <a:srgbClr val="996633"/>
    <a:srgbClr val="FF0000"/>
    <a:srgbClr val="FCCA92"/>
    <a:srgbClr val="D60093"/>
    <a:srgbClr val="33CC33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94" autoAdjust="0"/>
    <p:restoredTop sz="99546" autoAdjust="0"/>
  </p:normalViewPr>
  <p:slideViewPr>
    <p:cSldViewPr>
      <p:cViewPr>
        <p:scale>
          <a:sx n="82" d="100"/>
          <a:sy n="82" d="100"/>
        </p:scale>
        <p:origin x="35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6D8431CC-2038-4454-AAAE-FC406B3312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261F94-1CEF-4815-A454-9DA3EAC167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72F83-BB78-4D4E-92B5-F969647D1E50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A975F-9567-4151-B806-67FD3A2740B3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8BF2-7625-4A7F-82ED-41040F294C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EEA2-FF1D-46CA-B723-23E0308BCF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49AB-B092-40D6-90B9-9548E5C3EE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C7FE-C880-4D03-8D6E-EF0665CFB5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3289-A42C-4D12-BD0C-039B480247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17E5D-26CD-41DA-A53E-05BD3FED36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E005F-D89F-4BD4-B97C-0226ABF9C0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4A5C-1A84-4AEC-B390-54F2517154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BDCA-1EF1-432F-9DC4-CDCB602659E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FEC5-2C50-41EA-9DC3-5D62163A6F9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116CC-4D80-4A03-B07B-5D442D93500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F84366-79D7-4DAA-9C04-E370FA4C91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257300"/>
            <a:ext cx="8526463" cy="2265363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  Generating a </a:t>
            </a:r>
            <a:r>
              <a:rPr lang="en-US" sz="4800" i="1" dirty="0" smtClean="0">
                <a:solidFill>
                  <a:srgbClr val="7030A0"/>
                </a:solidFill>
              </a:rPr>
              <a:t>d</a:t>
            </a:r>
            <a:r>
              <a:rPr lang="en-US" sz="4800" dirty="0" smtClean="0">
                <a:solidFill>
                  <a:srgbClr val="FF0000"/>
                </a:solidFill>
              </a:rPr>
              <a:t>-dimensional linear subspace efficiently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48100"/>
            <a:ext cx="6210300" cy="13716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2"/>
                </a:solidFill>
              </a:rPr>
              <a:t>Raphael Yuster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6871" y="6057900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SODA’10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1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733246"/>
            <a:ext cx="8801100" cy="5047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Proof of Lemma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Partition the rows of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into </a:t>
            </a:r>
            <a:r>
              <a:rPr lang="en-US" i="1" dirty="0" smtClean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rectangular matrices,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,…,A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each with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rows.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denote the number of non-zero columns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174625" indent="-1588" eaLnBrk="0" hangingPunct="0">
              <a:spcBef>
                <a:spcPct val="5000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Compact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by discarding zero columns (but remember their locations) thereby obtaining an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matrix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Apply </a:t>
            </a:r>
            <a:r>
              <a:rPr lang="en-US" b="1" dirty="0" smtClean="0">
                <a:solidFill>
                  <a:schemeClr val="tx1"/>
                </a:solidFill>
              </a:rPr>
              <a:t>Lemma 1</a:t>
            </a:r>
            <a:r>
              <a:rPr lang="en-US" dirty="0" smtClean="0">
                <a:solidFill>
                  <a:schemeClr val="tx1"/>
                </a:solidFill>
              </a:rPr>
              <a:t> to each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to obtain reduced equivalent matrices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columns and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)=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rows.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2971800"/>
          <a:ext cx="1752600" cy="719138"/>
        </p:xfrm>
        <a:graphic>
          <a:graphicData uri="http://schemas.openxmlformats.org/presentationml/2006/ole">
            <p:oleObj spid="_x0000_s1026" name="Equation" r:id="rId5" imgW="711000" imgH="29196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1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1066800"/>
            <a:ext cx="8801100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The time required to construct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i="1" dirty="0" err="1" smtClean="0">
                <a:solidFill>
                  <a:srgbClr val="FF0000"/>
                </a:solidFill>
              </a:rPr>
              <a:t>s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So, to construct all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,…,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takes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ms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be the matrix obtained from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by taking the first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rows of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 Expand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by reinserting the zero columns.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&lt;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then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row-equivalent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Otherwise,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spanning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-dim.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1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733246"/>
            <a:ext cx="88011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marL="174625" indent="-1588" eaLnBrk="0" hangingPunct="0">
              <a:spcBef>
                <a:spcPct val="500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23901" y="1104900"/>
          <a:ext cx="4419603" cy="3337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1067"/>
                <a:gridCol w="491067"/>
                <a:gridCol w="491067"/>
                <a:gridCol w="491067"/>
                <a:gridCol w="491067"/>
                <a:gridCol w="491067"/>
                <a:gridCol w="478792"/>
                <a:gridCol w="503342"/>
                <a:gridCol w="491067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723900" y="1104900"/>
            <a:ext cx="4419600" cy="3314700"/>
            <a:chOff x="723900" y="1104900"/>
            <a:chExt cx="4419600" cy="3314700"/>
          </a:xfrm>
        </p:grpSpPr>
        <p:sp>
          <p:nvSpPr>
            <p:cNvPr id="8" name="Rectangle 7"/>
            <p:cNvSpPr/>
            <p:nvPr/>
          </p:nvSpPr>
          <p:spPr bwMode="auto">
            <a:xfrm>
              <a:off x="723900" y="1104900"/>
              <a:ext cx="4419600" cy="11049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23900" y="2209800"/>
              <a:ext cx="4419600" cy="11049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23900" y="3314700"/>
              <a:ext cx="4419600" cy="11049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3900" y="1104900"/>
            <a:ext cx="4419600" cy="3314700"/>
            <a:chOff x="723900" y="1104900"/>
            <a:chExt cx="4419600" cy="33147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219200" y="11049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71700" y="11049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00400" y="11049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23900" y="22098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705100" y="22098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648200" y="22098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200400" y="22098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33147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91000" y="3314700"/>
              <a:ext cx="495300" cy="1104900"/>
            </a:xfrm>
            <a:prstGeom prst="rect">
              <a:avLst/>
            </a:prstGeom>
            <a:solidFill>
              <a:schemeClr val="accent1">
                <a:alpha val="6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791200" y="1600200"/>
          <a:ext cx="27813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3550"/>
                <a:gridCol w="463550"/>
                <a:gridCol w="463550"/>
                <a:gridCol w="463550"/>
                <a:gridCol w="463550"/>
                <a:gridCol w="463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791200" y="3429000"/>
          <a:ext cx="278130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3550"/>
                <a:gridCol w="463550"/>
                <a:gridCol w="482600"/>
                <a:gridCol w="444500"/>
                <a:gridCol w="463550"/>
                <a:gridCol w="463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-11/4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23900" y="5219700"/>
          <a:ext cx="4419599" cy="767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1067"/>
                <a:gridCol w="491067"/>
                <a:gridCol w="491067"/>
                <a:gridCol w="511247"/>
                <a:gridCol w="511247"/>
                <a:gridCol w="470885"/>
                <a:gridCol w="470885"/>
                <a:gridCol w="491067"/>
                <a:gridCol w="491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-11/4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95300" y="990600"/>
            <a:ext cx="4838700" cy="1181100"/>
            <a:chOff x="495300" y="990600"/>
            <a:chExt cx="4838700" cy="1181100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533400" y="990600"/>
              <a:ext cx="4800600" cy="11811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495300" y="990600"/>
              <a:ext cx="4800600" cy="11811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Freeform 27"/>
          <p:cNvSpPr/>
          <p:nvPr/>
        </p:nvSpPr>
        <p:spPr bwMode="auto">
          <a:xfrm>
            <a:off x="190500" y="1608881"/>
            <a:ext cx="571500" cy="4220419"/>
          </a:xfrm>
          <a:custGeom>
            <a:avLst/>
            <a:gdLst>
              <a:gd name="connsiteX0" fmla="*/ 715700 w 785148"/>
              <a:gd name="connsiteY0" fmla="*/ 0 h 4014486"/>
              <a:gd name="connsiteX1" fmla="*/ 9645 w 785148"/>
              <a:gd name="connsiteY1" fmla="*/ 1076446 h 4014486"/>
              <a:gd name="connsiteX2" fmla="*/ 657827 w 785148"/>
              <a:gd name="connsiteY2" fmla="*/ 3553428 h 4014486"/>
              <a:gd name="connsiteX3" fmla="*/ 773574 w 785148"/>
              <a:gd name="connsiteY3" fmla="*/ 3842795 h 401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148" h="4014486">
                <a:moveTo>
                  <a:pt x="715700" y="0"/>
                </a:moveTo>
                <a:cubicBezTo>
                  <a:pt x="367495" y="242104"/>
                  <a:pt x="19290" y="484208"/>
                  <a:pt x="9645" y="1076446"/>
                </a:cubicBezTo>
                <a:cubicBezTo>
                  <a:pt x="0" y="1668684"/>
                  <a:pt x="530506" y="3092370"/>
                  <a:pt x="657827" y="3553428"/>
                </a:cubicBezTo>
                <a:cubicBezTo>
                  <a:pt x="785148" y="4014486"/>
                  <a:pt x="779361" y="3928640"/>
                  <a:pt x="773574" y="384279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2400" y="1371600"/>
            <a:ext cx="602678" cy="2771120"/>
            <a:chOff x="152400" y="1371600"/>
            <a:chExt cx="602678" cy="2771120"/>
          </a:xfrm>
        </p:grpSpPr>
        <p:sp>
          <p:nvSpPr>
            <p:cNvPr id="29" name="TextBox 28"/>
            <p:cNvSpPr txBox="1"/>
            <p:nvPr/>
          </p:nvSpPr>
          <p:spPr>
            <a:xfrm>
              <a:off x="190500" y="1371600"/>
              <a:ext cx="5645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400" y="2590800"/>
              <a:ext cx="5645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2400" y="3619500"/>
              <a:ext cx="5645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590800" y="46482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781800" y="28575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6781800" y="10668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1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800100"/>
            <a:ext cx="88011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be the union of the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has at most </a:t>
            </a:r>
            <a:r>
              <a:rPr lang="en-US" i="1" dirty="0" err="1" smtClean="0">
                <a:solidFill>
                  <a:srgbClr val="FF0000"/>
                </a:solidFill>
              </a:rPr>
              <a:t>dt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err="1" smtClean="0">
                <a:solidFill>
                  <a:srgbClr val="FF0000"/>
                </a:solidFill>
              </a:rPr>
              <a:t>dn</a:t>
            </a:r>
            <a:r>
              <a:rPr lang="en-US" dirty="0" smtClean="0">
                <a:solidFill>
                  <a:srgbClr val="FF0000"/>
                </a:solidFill>
              </a:rPr>
              <a:t>/s</a:t>
            </a:r>
            <a:r>
              <a:rPr lang="en-US" dirty="0" smtClean="0">
                <a:solidFill>
                  <a:schemeClr val="tx1"/>
                </a:solidFill>
              </a:rPr>
              <a:t> rows.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&lt;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is equivalent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, as each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equivalent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then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is a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 with dimension at least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2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876300"/>
            <a:ext cx="8801100" cy="332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Dense Lemma</a:t>
            </a:r>
            <a:r>
              <a:rPr lang="en-US" dirty="0" smtClean="0">
                <a:solidFill>
                  <a:schemeClr val="tx1"/>
                </a:solidFill>
              </a:rPr>
              <a:t>: Let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be an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matrix and let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/2</a:t>
            </a:r>
            <a:r>
              <a:rPr lang="en-US" dirty="0" smtClean="0">
                <a:solidFill>
                  <a:schemeClr val="tx1"/>
                </a:solidFill>
              </a:rPr>
              <a:t>. We construct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>
                <a:solidFill>
                  <a:schemeClr val="tx1"/>
                </a:solidFill>
              </a:rPr>
              <a:t>with at most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 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chemeClr val="tx1"/>
                </a:solidFill>
              </a:rPr>
              <a:t> rows so that: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) &lt;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then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chemeClr val="tx1"/>
                </a:solidFill>
              </a:rPr>
              <a:t> is row-equivalent to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then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*) </a:t>
            </a:r>
            <a:r>
              <a:rPr lang="en-US" dirty="0" smtClean="0">
                <a:solidFill>
                  <a:schemeClr val="tx1"/>
                </a:solidFill>
              </a:rPr>
              <a:t>is a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with dimension at least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The running time is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i="1" dirty="0" err="1" smtClean="0">
                <a:solidFill>
                  <a:srgbClr val="FF0000"/>
                </a:solidFill>
              </a:rPr>
              <a:t>nd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2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876300"/>
            <a:ext cx="8801100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Proof of the main result – the algorithm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 are given an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 </a:t>
            </a:r>
            <a:r>
              <a:rPr lang="en-US" dirty="0" smtClean="0">
                <a:solidFill>
                  <a:schemeClr val="tx1"/>
                </a:solidFill>
              </a:rPr>
              <a:t>matrix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containing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nonzero entries, and a positive integer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apply the </a:t>
            </a:r>
            <a:r>
              <a:rPr lang="en-US" b="1" dirty="0" smtClean="0">
                <a:solidFill>
                  <a:schemeClr val="tx1"/>
                </a:solidFill>
              </a:rPr>
              <a:t>sparse lemma</a:t>
            </a:r>
            <a:r>
              <a:rPr lang="en-US" dirty="0" smtClean="0">
                <a:solidFill>
                  <a:schemeClr val="tx1"/>
                </a:solidFill>
              </a:rPr>
              <a:t> with a value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that will be chosen later after optimization.</a:t>
            </a:r>
          </a:p>
          <a:p>
            <a:pPr marL="631825" lvl="1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The result is a matrix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column and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rows satisfying the conditions of the lemma. </a:t>
            </a:r>
          </a:p>
          <a:p>
            <a:pPr marL="174625" indent="-1588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we just set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=A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In any case now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is a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 with dimension at least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(or else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is equivalent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2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876300"/>
            <a:ext cx="8801100" cy="42780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We check if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chemeClr val="tx1"/>
                </a:solidFill>
              </a:rPr>
              <a:t>. If so, we apply the </a:t>
            </a:r>
            <a:r>
              <a:rPr lang="en-US" b="1" dirty="0" smtClean="0">
                <a:solidFill>
                  <a:schemeClr val="tx1"/>
                </a:solidFill>
              </a:rPr>
              <a:t>dense lemma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and obtain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rgbClr val="FF0000"/>
                </a:solidFill>
              </a:rPr>
              <a:t>/2 </a:t>
            </a:r>
            <a:r>
              <a:rPr lang="en-US" dirty="0" smtClean="0">
                <a:solidFill>
                  <a:schemeClr val="tx1"/>
                </a:solidFill>
              </a:rPr>
              <a:t>rows.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We </a:t>
            </a:r>
            <a:r>
              <a:rPr lang="en-US" sz="3200" b="1" dirty="0" smtClean="0">
                <a:solidFill>
                  <a:schemeClr val="tx1"/>
                </a:solidFill>
              </a:rPr>
              <a:t>repeatedly</a:t>
            </a:r>
            <a:r>
              <a:rPr lang="en-US" b="1" dirty="0" smtClean="0">
                <a:solidFill>
                  <a:schemeClr val="tx1"/>
                </a:solidFill>
              </a:rPr>
              <a:t> apply the dense lemma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as long as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dirty="0" err="1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/2 </a:t>
            </a:r>
            <a:r>
              <a:rPr lang="en-US" dirty="0" smtClean="0">
                <a:solidFill>
                  <a:schemeClr val="tx1"/>
                </a:solidFill>
              </a:rPr>
              <a:t>and obtain the next matrix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i </a:t>
            </a:r>
            <a:r>
              <a:rPr lang="en-US" baseline="-25000" dirty="0" smtClean="0">
                <a:solidFill>
                  <a:srgbClr val="FF0000"/>
                </a:solidFill>
              </a:rPr>
              <a:t>+1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We halt when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&gt; </a:t>
            </a:r>
            <a:r>
              <a:rPr lang="en-US" dirty="0" err="1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After halting, we perform a </a:t>
            </a:r>
            <a:r>
              <a:rPr lang="en-US" b="1" dirty="0" smtClean="0">
                <a:solidFill>
                  <a:schemeClr val="tx1"/>
                </a:solidFill>
              </a:rPr>
              <a:t>final Gaussian elimination </a:t>
            </a:r>
            <a:r>
              <a:rPr lang="en-US" dirty="0" smtClean="0">
                <a:solidFill>
                  <a:schemeClr val="tx1"/>
                </a:solidFill>
              </a:rPr>
              <a:t>on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and obtain a reduced matrix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, which is  the </a:t>
            </a:r>
            <a:r>
              <a:rPr lang="en-US" b="1" dirty="0" smtClean="0">
                <a:solidFill>
                  <a:schemeClr val="tx1"/>
                </a:solidFill>
              </a:rPr>
              <a:t>output of our algorithm.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2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876300"/>
            <a:ext cx="8801100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Proof of the main result- correctness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At any stage of the algorithm, the rows of the current matrix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form a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, and hence also at the end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is a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Thus, if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has (at least)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rows then the final output is (at least)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-dimensional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&lt;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then each of the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, as well as the final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, is row-equivalent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2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876300"/>
            <a:ext cx="880110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Proof of the main result- running time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174625" indent="-1588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Consider first the case when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 In this case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n </a:t>
            </a:r>
            <a:r>
              <a:rPr lang="en-US" dirty="0" smtClean="0">
                <a:solidFill>
                  <a:schemeClr val="tx1"/>
                </a:solidFill>
              </a:rPr>
              <a:t>and the application of the dense lemma on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requires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(2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r>
              <a:rPr lang="en-US" i="1" baseline="30000" dirty="0" smtClean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After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(log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applications the final G.E. to obtain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takes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nd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 by Lemma 1.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The overall runtime is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as required.</a:t>
            </a:r>
          </a:p>
          <a:p>
            <a:pPr marL="174625" indent="-1588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Consider next the case when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The application of the sparse lemma requires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ms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2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876300"/>
            <a:ext cx="880110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As 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, the dense lemma on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requires: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(2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r>
              <a:rPr lang="en-US" i="1" baseline="30000" dirty="0" smtClean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time.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After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(log n)</a:t>
            </a:r>
            <a:r>
              <a:rPr lang="en-US" dirty="0" smtClean="0">
                <a:solidFill>
                  <a:schemeClr val="tx1"/>
                </a:solidFill>
              </a:rPr>
              <a:t> applications the final G.E. to obtain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takes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nd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 by Lemma 1.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Thus, the overall running time is</a:t>
            </a:r>
          </a:p>
          <a:p>
            <a:pPr marL="174625" indent="-1588" algn="ctr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ms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Choosing optimal value for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which is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= (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30000" dirty="0" smtClean="0">
                <a:solidFill>
                  <a:srgbClr val="FF0000"/>
                </a:solidFill>
              </a:rPr>
              <a:t>1/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we obtain a runtime of</a:t>
            </a:r>
          </a:p>
          <a:p>
            <a:pPr marL="174625" indent="-1588" algn="ctr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2-2/</a:t>
            </a:r>
            <a:r>
              <a:rPr lang="el-GR" baseline="30000" dirty="0" smtClean="0">
                <a:solidFill>
                  <a:srgbClr val="FF0000"/>
                </a:solidFill>
              </a:rPr>
              <a:t>ω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baseline="30000" dirty="0" smtClean="0">
                <a:solidFill>
                  <a:srgbClr val="FF0000"/>
                </a:solidFill>
              </a:rPr>
              <a:t>1/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-2+1/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Problem statement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952500"/>
            <a:ext cx="8648700" cy="54784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Computing the </a:t>
            </a:r>
            <a:r>
              <a:rPr lang="en-US" b="1" dirty="0" smtClean="0">
                <a:solidFill>
                  <a:srgbClr val="C00000"/>
                </a:solidFill>
              </a:rPr>
              <a:t>rank</a:t>
            </a:r>
            <a:r>
              <a:rPr lang="en-US" dirty="0" smtClean="0"/>
              <a:t> of a matrix, and, more generally, generating a </a:t>
            </a:r>
            <a:r>
              <a:rPr lang="en-US" b="1" dirty="0" smtClean="0">
                <a:solidFill>
                  <a:srgbClr val="C00000"/>
                </a:solidFill>
              </a:rPr>
              <a:t>row-reduced equivalent matrix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a fundamental computational algebraic problem.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Standard approach:  </a:t>
            </a:r>
            <a:r>
              <a:rPr lang="en-US" b="1" dirty="0" smtClean="0">
                <a:solidFill>
                  <a:srgbClr val="C00000"/>
                </a:solidFill>
              </a:rPr>
              <a:t>Gaussian elimination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This takes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) &lt;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2.38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 </a:t>
            </a:r>
            <a:r>
              <a:rPr lang="en-US" sz="2400" dirty="0" smtClean="0">
                <a:solidFill>
                  <a:schemeClr val="accent6"/>
                </a:solidFill>
              </a:rPr>
              <a:t>[H-B 74’, I-M-H 82’]</a:t>
            </a:r>
            <a:r>
              <a:rPr lang="en-US" sz="2400" dirty="0" smtClean="0"/>
              <a:t> 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No faster algorithm is known for computing the rank of general 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matrices.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If  matrix is sparse (only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&lt;&lt;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non-zero entries), can we compute a row reduced matrix faster?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en-US" dirty="0" smtClean="0"/>
              <a:t>Not known (and probably impossible via G.E.)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4182D-ABF9-46E3-8BE3-E9E353B21773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1562100" y="28194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C00000"/>
                </a:solidFill>
              </a:rPr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Problem statement and main result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152400" y="952500"/>
            <a:ext cx="880110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If we allow randomness, the </a:t>
            </a:r>
            <a:r>
              <a:rPr lang="en-US" b="1" dirty="0" smtClean="0">
                <a:solidFill>
                  <a:srgbClr val="C00000"/>
                </a:solidFill>
              </a:rPr>
              <a:t>rank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can be computed faster.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Monte Carlo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[</a:t>
            </a:r>
            <a:r>
              <a:rPr lang="en-US" sz="2400" dirty="0" err="1" smtClean="0">
                <a:solidFill>
                  <a:schemeClr val="accent6"/>
                </a:solidFill>
              </a:rPr>
              <a:t>Wiedemann</a:t>
            </a:r>
            <a:r>
              <a:rPr lang="en-US" sz="2400" dirty="0" smtClean="0">
                <a:solidFill>
                  <a:schemeClr val="accent6"/>
                </a:solidFill>
              </a:rPr>
              <a:t> 86’]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3-1/(</a:t>
            </a:r>
            <a:r>
              <a:rPr lang="el-GR" baseline="30000" dirty="0" smtClean="0">
                <a:solidFill>
                  <a:srgbClr val="FF0000"/>
                </a:solidFill>
              </a:rPr>
              <a:t>ω </a:t>
            </a:r>
            <a:r>
              <a:rPr lang="en-US" baseline="30000" dirty="0" smtClean="0">
                <a:solidFill>
                  <a:srgbClr val="FF0000"/>
                </a:solidFill>
              </a:rPr>
              <a:t>-1)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Las Vegas </a:t>
            </a:r>
            <a:r>
              <a:rPr lang="en-US" sz="2400" dirty="0" smtClean="0">
                <a:solidFill>
                  <a:schemeClr val="accent6"/>
                </a:solidFill>
              </a:rPr>
              <a:t>[</a:t>
            </a:r>
            <a:r>
              <a:rPr lang="en-US" sz="2400" dirty="0" err="1" smtClean="0">
                <a:solidFill>
                  <a:schemeClr val="accent6"/>
                </a:solidFill>
              </a:rPr>
              <a:t>Eberly</a:t>
            </a:r>
            <a:r>
              <a:rPr lang="en-US" sz="2400" dirty="0" smtClean="0">
                <a:solidFill>
                  <a:schemeClr val="accent6"/>
                </a:solidFill>
              </a:rPr>
              <a:t> et al. 07’]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Recall:  If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is a row-reduced matrix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then:</a:t>
            </a:r>
          </a:p>
          <a:p>
            <a:pPr marL="631825" lvl="1" indent="-174625" eaLnBrk="0" hangingPunct="0">
              <a:spcBef>
                <a:spcPts val="0"/>
              </a:spcBef>
              <a:buBlip>
                <a:blip r:embed="rId4"/>
              </a:buBlip>
            </a:pPr>
            <a:r>
              <a:rPr lang="en-US" i="1" smtClean="0">
                <a:solidFill>
                  <a:srgbClr val="FF0000"/>
                </a:solidFill>
              </a:rPr>
              <a:t>B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spans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endParaRPr lang="en-US" dirty="0" smtClean="0">
              <a:solidFill>
                <a:srgbClr val="FF0000"/>
              </a:solidFill>
            </a:endParaRPr>
          </a:p>
          <a:p>
            <a:pPr marL="631825" lvl="1" indent="-174625" eaLnBrk="0" hangingPunct="0">
              <a:spcBef>
                <a:spcPts val="0"/>
              </a:spcBef>
              <a:buBlip>
                <a:blip r:embed="rId4"/>
              </a:buBlip>
            </a:pPr>
            <a:r>
              <a:rPr lang="en-US" i="1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chemeClr val="tx1"/>
                </a:solidFill>
              </a:rPr>
              <a:t>has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 rows.</a:t>
            </a:r>
          </a:p>
          <a:p>
            <a:pPr marL="631825" lvl="1" indent="-174625" eaLnBrk="0" hangingPunct="0">
              <a:spcBef>
                <a:spcPts val="0"/>
              </a:spcBef>
              <a:buBlip>
                <a:blip r:embed="rId4"/>
              </a:buBlip>
            </a:pPr>
            <a:r>
              <a:rPr lang="en-US" dirty="0" smtClean="0">
                <a:solidFill>
                  <a:schemeClr val="tx1"/>
                </a:solidFill>
              </a:rPr>
              <a:t>Any </a:t>
            </a:r>
            <a:r>
              <a:rPr lang="en-US" i="1" dirty="0" smtClean="0">
                <a:solidFill>
                  <a:srgbClr val="FF0000"/>
                </a:solidFill>
              </a:rPr>
              <a:t>d </a:t>
            </a:r>
            <a:r>
              <a:rPr lang="en-US" dirty="0" smtClean="0">
                <a:solidFill>
                  <a:schemeClr val="tx1"/>
                </a:solidFill>
              </a:rPr>
              <a:t>rows of </a:t>
            </a:r>
            <a:r>
              <a:rPr lang="en-US" i="1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chemeClr val="tx1"/>
                </a:solidFill>
              </a:rPr>
              <a:t>span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-dim.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Our main result: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generating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-dimensional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 requires (in some cases significantly) less time than computing a row-reduced matrix.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Main result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1409700"/>
            <a:ext cx="8648700" cy="440120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Let A be an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over an arbitrary field, with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nonzero entries, and let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:</a:t>
            </a:r>
          </a:p>
          <a:p>
            <a:pPr marL="631825" lvl="1" indent="-174625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There is an algorithm that computes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matrix with full row rank which is a subspace 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/>
              <a:t>.</a:t>
            </a:r>
          </a:p>
          <a:p>
            <a:pPr marL="631825" lvl="1" indent="-174625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&lt;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the algorithm generates a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row-reduced matrix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The running time is:</a:t>
            </a:r>
          </a:p>
          <a:p>
            <a:pPr marL="174625" indent="-174625" algn="ctr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(min{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2-2/</a:t>
            </a:r>
            <a:r>
              <a:rPr lang="el-GR" baseline="30000" dirty="0" smtClean="0">
                <a:solidFill>
                  <a:srgbClr val="FF0000"/>
                </a:solidFill>
              </a:rPr>
              <a:t>ω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baseline="30000" dirty="0" smtClean="0">
                <a:solidFill>
                  <a:srgbClr val="FF0000"/>
                </a:solidFill>
              </a:rPr>
              <a:t>1/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-2+1/</a:t>
            </a:r>
            <a:r>
              <a:rPr lang="el-GR" baseline="30000" dirty="0" smtClean="0">
                <a:solidFill>
                  <a:srgbClr val="FF0000"/>
                </a:solidFill>
              </a:rPr>
              <a:t>ω </a:t>
            </a:r>
            <a:r>
              <a:rPr lang="en-US" dirty="0" smtClean="0">
                <a:solidFill>
                  <a:srgbClr val="FF0000"/>
                </a:solidFill>
              </a:rPr>
              <a:t>  , 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rgbClr val="FF0000"/>
                </a:solidFill>
              </a:rPr>
              <a:t> } )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 flipH="1">
            <a:off x="6400800" y="4457700"/>
            <a:ext cx="2247900" cy="578882"/>
          </a:xfrm>
          <a:prstGeom prst="wedgeRoundRectCallout">
            <a:avLst>
              <a:gd name="adj1" fmla="val 52208"/>
              <a:gd name="adj2" fmla="val 9849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Dense case</a:t>
            </a: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 flipH="1">
            <a:off x="3581400" y="4495800"/>
            <a:ext cx="2247900" cy="578882"/>
          </a:xfrm>
          <a:prstGeom prst="wedgeRoundRectCallout">
            <a:avLst>
              <a:gd name="adj1" fmla="val 3291"/>
              <a:gd name="adj2" fmla="val 9049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Spars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e case</a:t>
            </a: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Implications and comparison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152400" y="952500"/>
            <a:ext cx="8801100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Can be used to answer queries of the form “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&gt;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?”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A row-reduced matrix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and thus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/>
              <a:t>, computable in time which is a </a:t>
            </a:r>
            <a:r>
              <a:rPr lang="en-US" b="1" dirty="0" smtClean="0">
                <a:solidFill>
                  <a:srgbClr val="C00000"/>
                </a:solidFill>
              </a:rPr>
              <a:t>function of the rank</a:t>
            </a:r>
            <a:r>
              <a:rPr lang="en-US" dirty="0" smtClean="0"/>
              <a:t> (binary search).</a:t>
            </a:r>
          </a:p>
          <a:p>
            <a:pPr marL="174625" indent="-174625" algn="ctr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(min{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2-2/</a:t>
            </a:r>
            <a:r>
              <a:rPr lang="el-GR" baseline="30000" dirty="0" smtClean="0">
                <a:solidFill>
                  <a:srgbClr val="FF0000"/>
                </a:solidFill>
              </a:rPr>
              <a:t>ω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baseline="30000" dirty="0" smtClean="0">
                <a:solidFill>
                  <a:srgbClr val="FF0000"/>
                </a:solidFill>
              </a:rPr>
              <a:t>1/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-2+1/</a:t>
            </a:r>
            <a:r>
              <a:rPr lang="el-GR" baseline="30000" dirty="0" smtClean="0">
                <a:solidFill>
                  <a:srgbClr val="FF0000"/>
                </a:solidFill>
              </a:rPr>
              <a:t>ω </a:t>
            </a:r>
            <a:r>
              <a:rPr lang="en-US" dirty="0" smtClean="0">
                <a:solidFill>
                  <a:srgbClr val="FF0000"/>
                </a:solidFill>
              </a:rPr>
              <a:t>  , 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rgbClr val="FF0000"/>
                </a:solidFill>
              </a:rPr>
              <a:t> } )</a:t>
            </a: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the matrix is dense, the runtime is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&lt;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baseline="30000" dirty="0" smtClean="0">
                <a:solidFill>
                  <a:srgbClr val="FF0000"/>
                </a:solidFill>
              </a:rPr>
              <a:t>0.38</a:t>
            </a:r>
            <a:r>
              <a:rPr lang="pt-BR" dirty="0" smtClean="0">
                <a:solidFill>
                  <a:srgbClr val="FF0000"/>
                </a:solidFill>
              </a:rPr>
              <a:t>).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= o(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this is </a:t>
            </a:r>
            <a:r>
              <a:rPr lang="en-US" b="1" dirty="0" smtClean="0">
                <a:solidFill>
                  <a:srgbClr val="C00000"/>
                </a:solidFill>
              </a:rPr>
              <a:t>faster </a:t>
            </a:r>
            <a:r>
              <a:rPr lang="en-US" dirty="0" smtClean="0">
                <a:solidFill>
                  <a:schemeClr val="tx1"/>
                </a:solidFill>
              </a:rPr>
              <a:t>than doing G.E. from scratch.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 more efficiency if matrix is sparse:</a:t>
            </a:r>
            <a:endParaRPr lang="pt-BR" baseline="300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Implications and comparison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152400" y="952500"/>
            <a:ext cx="88011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2-</a:t>
            </a:r>
            <a:r>
              <a:rPr lang="el-GR" baseline="30000" dirty="0" smtClean="0">
                <a:solidFill>
                  <a:srgbClr val="FF0000"/>
                </a:solidFill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then for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suff</a:t>
            </a:r>
            <a:r>
              <a:rPr lang="en-US" dirty="0" smtClean="0">
                <a:solidFill>
                  <a:schemeClr val="tx1"/>
                </a:solidFill>
              </a:rPr>
              <a:t>. small we get </a:t>
            </a:r>
            <a:r>
              <a:rPr lang="en-US" b="1" dirty="0" smtClean="0">
                <a:solidFill>
                  <a:srgbClr val="C00000"/>
                </a:solidFill>
              </a:rPr>
              <a:t>better than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tx1"/>
                </a:solidFill>
              </a:rPr>
              <a:t>sometimes even </a:t>
            </a:r>
            <a:r>
              <a:rPr lang="en-US" b="1" dirty="0" smtClean="0">
                <a:solidFill>
                  <a:srgbClr val="C00000"/>
                </a:solidFill>
              </a:rPr>
              <a:t>better than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 &lt; (</a:t>
            </a:r>
            <a:r>
              <a:rPr lang="pt-BR" i="1" dirty="0" smtClean="0">
                <a:solidFill>
                  <a:srgbClr val="FF0000"/>
                </a:solidFill>
              </a:rPr>
              <a:t>n</a:t>
            </a:r>
            <a:r>
              <a:rPr lang="pt-BR" baseline="30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/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baseline="30000" dirty="0" smtClean="0">
                <a:solidFill>
                  <a:srgbClr val="FF0000"/>
                </a:solidFill>
              </a:rPr>
              <a:t>0.528</a:t>
            </a:r>
            <a:r>
              <a:rPr lang="pt-BR" dirty="0" smtClean="0">
                <a:solidFill>
                  <a:srgbClr val="FF0000"/>
                </a:solidFill>
              </a:rPr>
              <a:t> &lt; (</a:t>
            </a:r>
            <a:r>
              <a:rPr lang="pt-BR" i="1" dirty="0" smtClean="0">
                <a:solidFill>
                  <a:srgbClr val="FF0000"/>
                </a:solidFill>
              </a:rPr>
              <a:t>n</a:t>
            </a:r>
            <a:r>
              <a:rPr lang="pt-BR" baseline="30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/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el-GR" baseline="30000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1/(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-1)</a:t>
            </a:r>
            <a:r>
              <a:rPr lang="en-US" baseline="42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          sub-quadratic runtime.</a:t>
            </a:r>
            <a:endParaRPr lang="pt-BR" dirty="0" smtClean="0">
              <a:solidFill>
                <a:srgbClr val="FF0000"/>
              </a:solidFill>
            </a:endParaRPr>
          </a:p>
          <a:p>
            <a:pPr marL="174625" indent="-1588" eaLnBrk="0" hangingPunct="0">
              <a:spcBef>
                <a:spcPct val="5000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 &lt; (</a:t>
            </a:r>
            <a:r>
              <a:rPr lang="pt-BR" i="1" dirty="0" smtClean="0">
                <a:solidFill>
                  <a:srgbClr val="FF0000"/>
                </a:solidFill>
              </a:rPr>
              <a:t>n</a:t>
            </a:r>
            <a:r>
              <a:rPr lang="pt-BR" baseline="30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/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)           </a:t>
            </a:r>
            <a:r>
              <a:rPr lang="pt-BR" dirty="0" smtClean="0"/>
              <a:t>running time </a:t>
            </a:r>
            <a:r>
              <a:rPr lang="pt-BR" i="1" dirty="0" smtClean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n</a:t>
            </a:r>
            <a:r>
              <a:rPr lang="pt-BR" baseline="30000" dirty="0" smtClean="0">
                <a:solidFill>
                  <a:srgbClr val="FF0000"/>
                </a:solidFill>
              </a:rPr>
              <a:t>2</a:t>
            </a:r>
            <a:r>
              <a:rPr lang="pt-BR" i="1" dirty="0" smtClean="0">
                <a:solidFill>
                  <a:srgbClr val="FF0000"/>
                </a:solidFill>
              </a:rPr>
              <a:t>d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pt-BR" baseline="30000" dirty="0" smtClean="0">
                <a:solidFill>
                  <a:srgbClr val="FF0000"/>
                </a:solidFill>
              </a:rPr>
              <a:t>-2 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md</a:t>
            </a:r>
            <a:r>
              <a:rPr lang="pt-BR" dirty="0" smtClean="0">
                <a:solidFill>
                  <a:srgbClr val="FF0000"/>
                </a:solidFill>
              </a:rPr>
              <a:t>/</a:t>
            </a:r>
            <a:r>
              <a:rPr lang="pt-BR" i="1" dirty="0" smtClean="0">
                <a:solidFill>
                  <a:srgbClr val="FF0000"/>
                </a:solidFill>
              </a:rPr>
              <a:t>n</a:t>
            </a:r>
            <a:r>
              <a:rPr lang="pt-BR" baseline="30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baseline="30000" dirty="0" smtClean="0">
                <a:solidFill>
                  <a:srgbClr val="FF0000"/>
                </a:solidFill>
              </a:rPr>
              <a:t>1/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pt-BR" baseline="30000" dirty="0" smtClean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4686300" y="2057400"/>
            <a:ext cx="685800" cy="4191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981200" y="2743200"/>
            <a:ext cx="685800" cy="4191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943600" y="2514600"/>
            <a:ext cx="1485900" cy="838200"/>
          </a:xfrm>
          <a:prstGeom prst="ellipse">
            <a:avLst/>
          </a:prstGeom>
          <a:solidFill>
            <a:schemeClr val="accent1">
              <a:alpha val="3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286500" y="3695700"/>
            <a:ext cx="1257300" cy="578882"/>
          </a:xfrm>
          <a:prstGeom prst="wedgeRoundRectCallout">
            <a:avLst>
              <a:gd name="adj1" fmla="val -26357"/>
              <a:gd name="adj2" fmla="val -9654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(1)</a:t>
            </a: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  <p:bldP spid="5" grpId="1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An application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152400" y="952500"/>
            <a:ext cx="8801100" cy="41857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Given a graph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vertices what’s the cardinality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of the </a:t>
            </a:r>
            <a:r>
              <a:rPr lang="en-US" b="1" dirty="0" smtClean="0">
                <a:solidFill>
                  <a:srgbClr val="C00000"/>
                </a:solidFill>
              </a:rPr>
              <a:t>maximum matching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[</a:t>
            </a:r>
            <a:r>
              <a:rPr lang="en-US" sz="2400" dirty="0" err="1" smtClean="0">
                <a:solidFill>
                  <a:schemeClr val="accent6"/>
                </a:solidFill>
              </a:rPr>
              <a:t>Lovász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79’] </a:t>
            </a:r>
            <a:r>
              <a:rPr lang="en-US" dirty="0" smtClean="0">
                <a:solidFill>
                  <a:schemeClr val="tx1"/>
                </a:solidFill>
              </a:rPr>
              <a:t>proved that computing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(randomly) reduces to computing the rank of an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matrix over a small finite field.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Thus, his algorithm computes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Our algorithm computes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pt-BR" dirty="0" smtClean="0">
                <a:solidFill>
                  <a:schemeClr val="tx1"/>
                </a:solidFill>
              </a:rPr>
              <a:t>time, which is faster whenever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endParaRPr lang="pt-BR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- outline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152400" y="952500"/>
            <a:ext cx="8801100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Proof consists of two parts: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Reducing the computation of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-dim. subspace of a </a:t>
            </a:r>
            <a:r>
              <a:rPr lang="en-US" b="1" dirty="0" smtClean="0">
                <a:solidFill>
                  <a:srgbClr val="C00000"/>
                </a:solidFill>
              </a:rPr>
              <a:t>sparse matrix </a:t>
            </a:r>
            <a:r>
              <a:rPr lang="en-US" dirty="0" smtClean="0">
                <a:solidFill>
                  <a:schemeClr val="tx1"/>
                </a:solidFill>
              </a:rPr>
              <a:t>to the computation of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-dim. subspace of a </a:t>
            </a:r>
            <a:r>
              <a:rPr lang="en-US" b="1" dirty="0" smtClean="0">
                <a:solidFill>
                  <a:srgbClr val="C00000"/>
                </a:solidFill>
              </a:rPr>
              <a:t>dense, but smaller, rectangular matrix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Computing a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-dim. subspace of a (possibly dense, possibly rectangular) matrix by repeatedly </a:t>
            </a:r>
            <a:r>
              <a:rPr lang="en-US" b="1" dirty="0" smtClean="0">
                <a:solidFill>
                  <a:srgbClr val="C00000"/>
                </a:solidFill>
              </a:rPr>
              <a:t>filtering out non-essential rows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replacing other rows with a smaller equivalent set of rows</a:t>
            </a:r>
            <a:r>
              <a:rPr lang="en-US" dirty="0" smtClean="0">
                <a:solidFill>
                  <a:schemeClr val="tx1"/>
                </a:solidFill>
              </a:rPr>
              <a:t> spanning the same subspace.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of main result – part 1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342900" y="733246"/>
            <a:ext cx="8801100" cy="57092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We need a result of </a:t>
            </a:r>
            <a:r>
              <a:rPr lang="en-US" sz="2400" dirty="0" smtClean="0">
                <a:solidFill>
                  <a:schemeClr val="accent6"/>
                </a:solidFill>
              </a:rPr>
              <a:t>Ibarra, Moran and </a:t>
            </a:r>
            <a:r>
              <a:rPr lang="en-US" sz="2400" dirty="0" err="1" smtClean="0">
                <a:solidFill>
                  <a:schemeClr val="accent6"/>
                </a:solidFill>
              </a:rPr>
              <a:t>Hui</a:t>
            </a:r>
            <a:r>
              <a:rPr lang="en-US" sz="2400" dirty="0" smtClean="0">
                <a:solidFill>
                  <a:schemeClr val="accent6"/>
                </a:solidFill>
              </a:rPr>
              <a:t> 82’: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Lemma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Let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be an </a:t>
            </a:r>
            <a:r>
              <a:rPr lang="en-US" dirty="0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matrix. Then a row-reduced matrix can be computed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Mistral" pitchFamily="66" charset="0"/>
              </a:rPr>
              <a:t>l</a:t>
            </a:r>
            <a:r>
              <a:rPr lang="en-US" baseline="30000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time.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We prove:</a:t>
            </a:r>
          </a:p>
          <a:p>
            <a:pPr marL="174625" indent="-1588" eaLnBrk="0" hangingPunct="0">
              <a:spcBef>
                <a:spcPct val="50000"/>
              </a:spcBef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Sparse Lemma</a:t>
            </a:r>
            <a:r>
              <a:rPr lang="en-US" dirty="0" smtClean="0">
                <a:solidFill>
                  <a:schemeClr val="tx1"/>
                </a:solidFill>
              </a:rPr>
              <a:t>: Let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be an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matrix with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non-zeroes. Let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For any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there is a matrix </a:t>
            </a:r>
            <a:r>
              <a:rPr lang="en-US" i="1" dirty="0" smtClean="0">
                <a:solidFill>
                  <a:srgbClr val="FF0000"/>
                </a:solidFill>
              </a:rPr>
              <a:t>L </a:t>
            </a:r>
            <a:r>
              <a:rPr lang="en-US" dirty="0" smtClean="0">
                <a:solidFill>
                  <a:schemeClr val="tx1"/>
                </a:solidFill>
              </a:rPr>
              <a:t>with at most </a:t>
            </a:r>
            <a:r>
              <a:rPr lang="en-US" i="1" dirty="0" err="1" smtClean="0">
                <a:solidFill>
                  <a:srgbClr val="FF0000"/>
                </a:solidFill>
              </a:rPr>
              <a:t>d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dirty="0" smtClean="0">
                <a:solidFill>
                  <a:schemeClr val="tx1"/>
                </a:solidFill>
              </a:rPr>
              <a:t>rows so that:</a:t>
            </a:r>
          </a:p>
          <a:p>
            <a:pPr marL="174625" indent="18415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&lt;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is row-equivalent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58775" indent="-185738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(A)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then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 is a subspace of dimension at least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i="1" dirty="0" smtClean="0">
                <a:solidFill>
                  <a:srgbClr val="FF0000"/>
                </a:solidFill>
              </a:rPr>
              <a:t>Rows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58775" indent="-185738" eaLnBrk="0" hangingPunct="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L </a:t>
            </a:r>
            <a:r>
              <a:rPr lang="en-US" dirty="0" smtClean="0">
                <a:solidFill>
                  <a:schemeClr val="tx1"/>
                </a:solidFill>
              </a:rPr>
              <a:t>is constructed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l-GR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time.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&quot;C:\applications\TeX\MiKTeX\miktex\bin\latex&quot; $(base).tex; &quot;C:\applications\TeX\MiKTeX\miktex\bin\dvips&quot; -D $(res) -E -o $(base).ps $(base).dvi"/>
  <p:tag name="EXTERNALEDITCOMMAND" val="notepad %"/>
  <p:tag name="GHOSTSCRIPTCOMMAND" val="c:\applications\ghostscript\gs8.5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3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43923</TotalTime>
  <Words>1381</Words>
  <Application>Microsoft Office PowerPoint</Application>
  <PresentationFormat>On-screen Show (4:3)</PresentationFormat>
  <Paragraphs>283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עיצוב ברירת מחדל</vt:lpstr>
      <vt:lpstr>Equation</vt:lpstr>
      <vt:lpstr>  Generating a d-dimensional linear subspace efficiently </vt:lpstr>
      <vt:lpstr>Problem statement</vt:lpstr>
      <vt:lpstr>Problem statement and main result</vt:lpstr>
      <vt:lpstr>Main result</vt:lpstr>
      <vt:lpstr>Implications and comparison</vt:lpstr>
      <vt:lpstr>Implications and comparison</vt:lpstr>
      <vt:lpstr>An application</vt:lpstr>
      <vt:lpstr>Proof of main result - outline</vt:lpstr>
      <vt:lpstr>Proof of main result – part 1</vt:lpstr>
      <vt:lpstr>Proof of main result – part 1</vt:lpstr>
      <vt:lpstr>Proof of main result – part 1</vt:lpstr>
      <vt:lpstr>Proof of main result – part 1</vt:lpstr>
      <vt:lpstr>Proof of main result – part 1</vt:lpstr>
      <vt:lpstr>Proof of main result – part 2</vt:lpstr>
      <vt:lpstr>Proof of main result – part 2</vt:lpstr>
      <vt:lpstr>Proof of main result – part 2</vt:lpstr>
      <vt:lpstr>Proof of main result – part 2</vt:lpstr>
      <vt:lpstr>Proof of main result – part 2</vt:lpstr>
      <vt:lpstr>Proof of main result – part 2</vt:lpstr>
      <vt:lpstr>Slide 20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matching in minor-closed families of graphs</dc:title>
  <dc:creator>Uri Zwick</dc:creator>
  <cp:lastModifiedBy>Raphael</cp:lastModifiedBy>
  <cp:revision>1064</cp:revision>
  <cp:lastPrinted>2000-08-13T22:29:51Z</cp:lastPrinted>
  <dcterms:created xsi:type="dcterms:W3CDTF">2000-08-08T08:53:06Z</dcterms:created>
  <dcterms:modified xsi:type="dcterms:W3CDTF">2010-01-17T00:43:09Z</dcterms:modified>
</cp:coreProperties>
</file>