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423" r:id="rId3"/>
    <p:sldId id="495" r:id="rId4"/>
    <p:sldId id="505" r:id="rId5"/>
    <p:sldId id="506" r:id="rId6"/>
    <p:sldId id="507" r:id="rId7"/>
    <p:sldId id="508" r:id="rId8"/>
    <p:sldId id="509" r:id="rId9"/>
    <p:sldId id="510" r:id="rId10"/>
    <p:sldId id="514" r:id="rId11"/>
    <p:sldId id="511" r:id="rId12"/>
    <p:sldId id="512" r:id="rId13"/>
    <p:sldId id="513" r:id="rId14"/>
    <p:sldId id="493" r:id="rId15"/>
  </p:sldIdLst>
  <p:sldSz cx="9144000" cy="6858000" type="screen4x3"/>
  <p:notesSz cx="7004050" cy="9290050"/>
  <p:custDataLst>
    <p:tags r:id="rId18"/>
  </p:custDataLst>
  <p:defaultTextStyle>
    <a:defPPr>
      <a:defRPr lang="he-IL"/>
    </a:defPPr>
    <a:lvl1pPr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800" kern="1200">
        <a:solidFill>
          <a:schemeClr val="tx2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00000"/>
    <a:srgbClr val="CC3300"/>
    <a:srgbClr val="FFFF99"/>
    <a:srgbClr val="FF8F8F"/>
    <a:srgbClr val="FF9999"/>
    <a:srgbClr val="D60093"/>
    <a:srgbClr val="FF0000"/>
    <a:srgbClr val="00A279"/>
    <a:srgbClr val="33CC3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4" autoAdjust="0"/>
    <p:restoredTop sz="86444" autoAdjust="0"/>
  </p:normalViewPr>
  <p:slideViewPr>
    <p:cSldViewPr>
      <p:cViewPr varScale="1">
        <p:scale>
          <a:sx n="114" d="100"/>
          <a:sy n="114" d="100"/>
        </p:scale>
        <p:origin x="-420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20"/>
    </p:cViewPr>
  </p:sorter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0" y="0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396875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</a:defRPr>
            </a:lvl1pPr>
          </a:lstStyle>
          <a:p>
            <a:endParaRPr lang="en-US"/>
          </a:p>
        </p:txBody>
      </p:sp>
      <p:sp>
        <p:nvSpPr>
          <p:cNvPr id="890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0" y="8836025"/>
            <a:ext cx="3035300" cy="434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  <a:latin typeface="Symbol" pitchFamily="18" charset="2"/>
                <a:cs typeface="Arial" charset="0"/>
              </a:defRPr>
            </a:lvl1pPr>
          </a:lstStyle>
          <a:p>
            <a:fld id="{1E32FD9E-1DBE-437A-8F6B-00D69D1D12AD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909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68750" y="0"/>
            <a:ext cx="30353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77925" y="695325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3450" y="4413250"/>
            <a:ext cx="5137150" cy="418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68750" y="8824913"/>
            <a:ext cx="30353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A7B0B0DF-E926-466F-ADDD-636528B3F229}" type="slidenum">
              <a:rPr lang="he-IL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57707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r" rtl="1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505A37-337C-4206-8375-A79BE87097C2}" type="slidenum">
              <a:rPr lang="he-IL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91181A-594B-4645-9EC3-9C54FDAA726A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E93AB8-D24E-4F53-A65F-D4E292ECD63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ED6DED-2B0F-4DB4-94E0-28D353D4A18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3CD29F-6150-4A7B-AB73-B1B9355DBDBD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EB1F3F-0EF1-4B64-97CC-715199374C05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843308-CBE5-4176-9C51-0C567F4D5EB0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07190F-D7BA-4CEC-BBF8-8ECC070A8F4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1CF8AD-6274-47A8-A924-4DA861B7F2E1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A9ABFC-DFCD-4DB7-83FD-70FF09228D5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8C5988-491E-4FA2-869C-10B840C1F6A2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C85DA6-5597-451B-8E96-D16FE2BD1DF6}" type="slidenum">
              <a:rPr lang="he-IL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סגנון כותרת של תבנית בסיס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rtl="1">
              <a:spcBef>
                <a:spcPct val="0"/>
              </a:spcBef>
              <a:defRPr sz="1400">
                <a:solidFill>
                  <a:schemeClr val="tx1"/>
                </a:solidFill>
              </a:defRPr>
            </a:lvl1pPr>
          </a:lstStyle>
          <a:p>
            <a:fld id="{AE92A814-EB7A-4E69-A1EE-25BCBB780C47}" type="slidenum">
              <a:rPr lang="he-IL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1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r" rtl="1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rtl="1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r" rtl="1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r" rtl="1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r" rtl="1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tags" Target="../tags/tag6.xml"/><Relationship Id="rId7" Type="http://schemas.openxmlformats.org/officeDocument/2006/relationships/image" Target="../media/image2.png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6" Type="http://schemas.openxmlformats.org/officeDocument/2006/relationships/image" Target="../media/image1.png"/><Relationship Id="rId5" Type="http://schemas.openxmlformats.org/officeDocument/2006/relationships/notesSlide" Target="../notesSlides/notesSlide5.xml"/><Relationship Id="rId4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66700" y="663840"/>
            <a:ext cx="8526462" cy="3072400"/>
          </a:xfrm>
        </p:spPr>
        <p:txBody>
          <a:bodyPr/>
          <a:lstStyle/>
          <a:p>
            <a:pPr rtl="0"/>
            <a:r>
              <a:rPr lang="en-US" sz="4800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Distance sensitivity oracles in weighted directed graphs</a:t>
            </a:r>
            <a:endParaRPr lang="en-US" dirty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45245" y="3813050"/>
            <a:ext cx="5338295" cy="2496325"/>
          </a:xfrm>
        </p:spPr>
        <p:txBody>
          <a:bodyPr/>
          <a:lstStyle/>
          <a:p>
            <a:pPr rtl="0"/>
            <a:r>
              <a:rPr lang="en-US" b="1" dirty="0" smtClean="0">
                <a:solidFill>
                  <a:schemeClr val="accent2"/>
                </a:solidFill>
                <a:latin typeface="Arial Black" pitchFamily="34" charset="0"/>
              </a:rPr>
              <a:t>Raphael </a:t>
            </a:r>
            <a:r>
              <a:rPr lang="en-US" b="1" dirty="0">
                <a:solidFill>
                  <a:schemeClr val="accent2"/>
                </a:solidFill>
                <a:latin typeface="Arial Black" pitchFamily="34" charset="0"/>
              </a:rPr>
              <a:t>Yuster</a:t>
            </a:r>
            <a:br>
              <a:rPr lang="en-US" b="1" dirty="0">
                <a:solidFill>
                  <a:schemeClr val="accent2"/>
                </a:solidFill>
                <a:latin typeface="Arial Black" pitchFamily="34" charset="0"/>
              </a:rPr>
            </a:br>
            <a:r>
              <a:rPr lang="en-US" b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University </a:t>
            </a:r>
            <a:r>
              <a:rPr lang="en-US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of Haifa</a:t>
            </a:r>
            <a:br>
              <a:rPr lang="en-US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</a:br>
            <a:r>
              <a:rPr lang="en-US" sz="2400" dirty="0" smtClean="0">
                <a:solidFill>
                  <a:schemeClr val="bg2"/>
                </a:solidFill>
                <a:latin typeface="Andalus" pitchFamily="18" charset="-78"/>
                <a:cs typeface="Andalus" pitchFamily="18" charset="-78"/>
              </a:rPr>
              <a:t>Joint work with</a:t>
            </a:r>
          </a:p>
          <a:p>
            <a:pPr rtl="0"/>
            <a:r>
              <a:rPr lang="en-US" altLang="zh-CN" sz="2400" dirty="0" smtClean="0">
                <a:solidFill>
                  <a:schemeClr val="accent6"/>
                </a:solidFill>
                <a:latin typeface="Arial Black" pitchFamily="34" charset="0"/>
                <a:ea typeface="宋体" pitchFamily="2" charset="-122"/>
                <a:cs typeface="Andalus" pitchFamily="18" charset="-78"/>
              </a:rPr>
              <a:t>Oren Weimann </a:t>
            </a:r>
            <a:br>
              <a:rPr lang="en-US" altLang="zh-CN" sz="2400" dirty="0" smtClean="0">
                <a:solidFill>
                  <a:schemeClr val="accent6"/>
                </a:solidFill>
                <a:latin typeface="Arial Black" pitchFamily="34" charset="0"/>
                <a:ea typeface="宋体" pitchFamily="2" charset="-122"/>
                <a:cs typeface="Andalus" pitchFamily="18" charset="-78"/>
              </a:rPr>
            </a:br>
            <a:r>
              <a:rPr lang="en-US" altLang="zh-CN" b="1" dirty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Weizmann </a:t>
            </a:r>
            <a:r>
              <a:rPr lang="en-US" altLang="zh-CN" b="1" dirty="0" smtClean="0">
                <a:solidFill>
                  <a:srgbClr val="33CC33"/>
                </a:solidFill>
                <a:latin typeface="Arial" pitchFamily="34" charset="0"/>
                <a:cs typeface="Arial" pitchFamily="34" charset="0"/>
              </a:rPr>
              <a:t>inst.</a:t>
            </a:r>
            <a:endParaRPr lang="zh-CN" altLang="en-US" b="1" dirty="0">
              <a:solidFill>
                <a:srgbClr val="33CC33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10</a:t>
            </a:fld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85854" y="548625"/>
            <a:ext cx="83338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following is a corollary of a result of </a:t>
            </a:r>
            <a:r>
              <a:rPr lang="en-US" sz="2000" dirty="0" smtClean="0">
                <a:solidFill>
                  <a:srgbClr val="C00000"/>
                </a:solidFill>
              </a:rPr>
              <a:t>[Y. &amp; Zwick, FOCS’05]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195785"/>
              </p:ext>
            </p:extLst>
          </p:nvPr>
        </p:nvGraphicFramePr>
        <p:xfrm>
          <a:off x="539475" y="1278320"/>
          <a:ext cx="7834620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620"/>
              </a:tblGrid>
              <a:tr h="401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Lemma 4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579735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Let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a directed graph with integer edge weights, and let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be a subset of vertices of size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l-GR" sz="2400" baseline="300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).</a:t>
                      </a:r>
                    </a:p>
                    <a:p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A square matrix 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indexed by 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B</a:t>
                      </a:r>
                      <a:r>
                        <a:rPr lang="en-US" sz="2400" i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where 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D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[</a:t>
                      </a:r>
                      <a:r>
                        <a:rPr lang="en-US" sz="2400" i="1" baseline="0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400" baseline="0" dirty="0" err="1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sz="2400" i="1" baseline="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]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is the distance from 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 to 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400" i="0" baseline="0" dirty="0" smtClean="0">
                          <a:solidFill>
                            <a:schemeClr val="tx1"/>
                          </a:solidFill>
                        </a:rPr>
                        <a:t> whenever </a:t>
                      </a:r>
                      <a:r>
                        <a:rPr lang="en-US" sz="2400" i="0" baseline="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400" i="1" baseline="0" dirty="0" err="1" smtClean="0">
                          <a:solidFill>
                            <a:srgbClr val="FF0000"/>
                          </a:solidFill>
                        </a:rPr>
                        <a:t>x</a:t>
                      </a:r>
                      <a:r>
                        <a:rPr lang="en-US" sz="2400" i="0" baseline="0" dirty="0" err="1" smtClean="0">
                          <a:solidFill>
                            <a:srgbClr val="FF0000"/>
                          </a:solidFill>
                        </a:rPr>
                        <a:t>,</a:t>
                      </a:r>
                      <a:r>
                        <a:rPr lang="en-US" sz="2400" i="1" baseline="0" dirty="0" err="1" smtClean="0">
                          <a:solidFill>
                            <a:srgbClr val="FF0000"/>
                          </a:solidFill>
                        </a:rPr>
                        <a:t>y</a:t>
                      </a:r>
                      <a:r>
                        <a:rPr lang="en-US" sz="2400" i="0" baseline="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400" i="1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chemeClr val="tx1"/>
                          </a:solidFill>
                        </a:rPr>
                        <a:t>is a relevant pair can be computed in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matrix multiplication time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l-GR" sz="2400" baseline="30000" dirty="0" smtClean="0">
                          <a:solidFill>
                            <a:srgbClr val="FF0000"/>
                          </a:solidFill>
                        </a:rPr>
                        <a:t>ω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 &lt;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2400" i="0" baseline="30000" dirty="0" smtClean="0">
                          <a:solidFill>
                            <a:srgbClr val="FF0000"/>
                          </a:solidFill>
                        </a:rPr>
                        <a:t>2.38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 </a:t>
                      </a:r>
                      <a:r>
                        <a:rPr lang="en-US" sz="2400" baseline="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  <a:endParaRPr lang="en-US" sz="2400" i="1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815919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11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Summary of preprocessing stage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54469312"/>
              </p:ext>
            </p:extLst>
          </p:nvPr>
        </p:nvGraphicFramePr>
        <p:xfrm>
          <a:off x="529549" y="817460"/>
          <a:ext cx="78346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620"/>
              </a:tblGrid>
              <a:tr h="401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Corollary 5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579735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Distance matrices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D</a:t>
                      </a:r>
                      <a:r>
                        <a:rPr lang="en-US" sz="2400" b="0" i="1" u="none" strike="noStrike" kern="1200" baseline="-25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for all </a:t>
                      </a:r>
                      <a:r>
                        <a:rPr lang="en-US" sz="2400" b="0" i="1" u="none" strike="noStrike" kern="1200" baseline="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sz="2400" b="0" i="1" u="none" strike="noStrike" kern="1200" baseline="-25000" dirty="0" err="1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i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sym typeface="Symbol"/>
                        </a:rPr>
                        <a:t>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can be computed in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(|</a:t>
                      </a:r>
                      <a:r>
                        <a:rPr lang="en-US" sz="2400" i="1" dirty="0" err="1" smtClean="0">
                          <a:solidFill>
                            <a:srgbClr val="FF0000"/>
                          </a:solidFill>
                        </a:rPr>
                        <a:t>R</a:t>
                      </a:r>
                      <a:r>
                        <a:rPr lang="en-US" sz="2400" dirty="0" err="1" smtClean="0">
                          <a:solidFill>
                            <a:srgbClr val="FF0000"/>
                          </a:solidFill>
                        </a:rPr>
                        <a:t>|</a:t>
                      </a:r>
                      <a:r>
                        <a:rPr lang="en-US" sz="2400" i="1" dirty="0" err="1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l-GR" sz="2400" baseline="30000" dirty="0" smtClean="0">
                          <a:solidFill>
                            <a:srgbClr val="FF0000"/>
                          </a:solidFill>
                        </a:rPr>
                        <a:t>ω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)=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l-GR" sz="2400" baseline="30000" dirty="0" smtClean="0">
                          <a:solidFill>
                            <a:srgbClr val="FF0000"/>
                          </a:solidFill>
                        </a:rPr>
                        <a:t>ω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+1-</a:t>
                      </a:r>
                      <a:r>
                        <a:rPr lang="el-GR" sz="2400" baseline="300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). 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29353" y="2430470"/>
            <a:ext cx="8614647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i="1" dirty="0">
                <a:solidFill>
                  <a:srgbClr val="FF0000"/>
                </a:solidFill>
              </a:rPr>
              <a:t>O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l-GR" sz="2400" baseline="30000" dirty="0">
                <a:solidFill>
                  <a:srgbClr val="FF0000"/>
                </a:solidFill>
              </a:rPr>
              <a:t>ω</a:t>
            </a:r>
            <a:r>
              <a:rPr lang="en-US" sz="2400" baseline="30000" dirty="0">
                <a:solidFill>
                  <a:srgbClr val="FF0000"/>
                </a:solidFill>
              </a:rPr>
              <a:t>+1-</a:t>
            </a:r>
            <a:r>
              <a:rPr lang="el-GR" sz="2400" baseline="30000" dirty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dirty="0">
                <a:solidFill>
                  <a:schemeClr val="tx1"/>
                </a:solidFill>
              </a:rPr>
              <a:t>also the </a:t>
            </a:r>
            <a:r>
              <a:rPr lang="en-US" sz="2400" b="1" dirty="0">
                <a:solidFill>
                  <a:schemeClr val="tx1"/>
                </a:solidFill>
              </a:rPr>
              <a:t>time</a:t>
            </a:r>
            <a:r>
              <a:rPr lang="en-US" sz="2400" dirty="0">
                <a:solidFill>
                  <a:schemeClr val="tx1"/>
                </a:solidFill>
              </a:rPr>
              <a:t> of the </a:t>
            </a:r>
            <a:r>
              <a:rPr lang="en-US" sz="2400" dirty="0" smtClean="0">
                <a:solidFill>
                  <a:schemeClr val="tx1"/>
                </a:solidFill>
              </a:rPr>
              <a:t>preprocessing stage.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schemeClr val="tx1"/>
                </a:solidFill>
              </a:rPr>
              <a:t>Space:</a:t>
            </a:r>
            <a:r>
              <a:rPr lang="en-US" sz="2400" dirty="0">
                <a:solidFill>
                  <a:schemeClr val="tx1"/>
                </a:solidFill>
              </a:rPr>
              <a:t/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matrices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i="1" dirty="0" smtClean="0">
                <a:solidFill>
                  <a:schemeClr val="tx1"/>
                </a:solidFill>
              </a:rPr>
              <a:t> together </a:t>
            </a:r>
            <a:r>
              <a:rPr lang="en-US" sz="2400" dirty="0" smtClean="0">
                <a:solidFill>
                  <a:schemeClr val="tx1"/>
                </a:solidFill>
              </a:rPr>
              <a:t>require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|=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1+</a:t>
            </a:r>
            <a:r>
              <a:rPr lang="el-GR" sz="2400" baseline="300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space,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the </a:t>
            </a:r>
            <a:r>
              <a:rPr lang="en-US" sz="2400" dirty="0" smtClean="0">
                <a:solidFill>
                  <a:schemeClr val="tx1"/>
                </a:solidFill>
              </a:rPr>
              <a:t>random </a:t>
            </a:r>
            <a:r>
              <a:rPr lang="en-US" sz="2400" dirty="0" err="1" smtClean="0">
                <a:solidFill>
                  <a:schemeClr val="tx1"/>
                </a:solidFill>
              </a:rPr>
              <a:t>subgraphs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>
                <a:solidFill>
                  <a:schemeClr val="tx1"/>
                </a:solidFill>
              </a:rPr>
              <a:t>require </a:t>
            </a:r>
            <a:r>
              <a:rPr lang="en-US" sz="2400" dirty="0" smtClean="0">
                <a:solidFill>
                  <a:schemeClr val="tx1"/>
                </a:solidFill>
              </a:rPr>
              <a:t>(</a:t>
            </a:r>
            <a:r>
              <a:rPr lang="en-US" sz="2400" dirty="0" err="1" smtClean="0">
                <a:solidFill>
                  <a:schemeClr val="tx1"/>
                </a:solidFill>
              </a:rPr>
              <a:t>whp</a:t>
            </a:r>
            <a:r>
              <a:rPr lang="en-US" sz="2400" dirty="0" smtClean="0">
                <a:solidFill>
                  <a:schemeClr val="tx1"/>
                </a:solidFill>
              </a:rPr>
              <a:t>)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(|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1+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space (just store the edges that </a:t>
            </a:r>
            <a:r>
              <a:rPr lang="en-US" sz="2400" b="1" dirty="0" smtClean="0">
                <a:solidFill>
                  <a:schemeClr val="tx1"/>
                </a:solidFill>
              </a:rPr>
              <a:t>don’t appear</a:t>
            </a:r>
            <a:r>
              <a:rPr lang="en-US" sz="2400" dirty="0" smtClean="0">
                <a:solidFill>
                  <a:schemeClr val="tx1"/>
                </a:solidFill>
              </a:rPr>
              <a:t> in it).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Total</a:t>
            </a:r>
            <a:r>
              <a:rPr lang="en-US" sz="2400" dirty="0" smtClean="0">
                <a:solidFill>
                  <a:schemeClr val="tx1"/>
                </a:solidFill>
              </a:rPr>
              <a:t>: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space.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</a:rPr>
              <a:t>“reduced length function</a:t>
            </a:r>
            <a:r>
              <a:rPr lang="en-US" sz="2400" b="1" dirty="0" smtClean="0">
                <a:solidFill>
                  <a:schemeClr val="tx1"/>
                </a:solidFill>
              </a:rPr>
              <a:t>”</a:t>
            </a:r>
            <a:r>
              <a:rPr lang="en-US" sz="2400" dirty="0" smtClean="0">
                <a:solidFill>
                  <a:schemeClr val="tx1"/>
                </a:solidFill>
              </a:rPr>
              <a:t>: a trick to handle negative weights reducing to the nonnegative edge-weight case. Can also be done in matrix multiplication time.</a:t>
            </a:r>
            <a:endParaRPr lang="en-US" sz="2400" dirty="0"/>
          </a:p>
          <a:p>
            <a:pPr marL="457200" indent="-457200" algn="l">
              <a:buFont typeface="Arial" pitchFamily="34" charset="0"/>
              <a:buChar char="•"/>
            </a:pPr>
            <a:endParaRPr lang="en-US" sz="2400" i="1" baseline="300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289803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12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Query stage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72634" y="740650"/>
            <a:ext cx="861464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Upon query </a:t>
            </a:r>
            <a:r>
              <a:rPr lang="en-US" sz="2400" i="1" dirty="0" smtClean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rgbClr val="FF0000"/>
                </a:solidFill>
              </a:rPr>
              <a:t>=(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):</a:t>
            </a:r>
          </a:p>
          <a:p>
            <a:pPr marL="457200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Check each random </a:t>
            </a:r>
            <a:r>
              <a:rPr lang="en-US" sz="2400" dirty="0" err="1" smtClean="0">
                <a:solidFill>
                  <a:schemeClr val="tx1"/>
                </a:solidFill>
              </a:rPr>
              <a:t>subgraph</a:t>
            </a:r>
            <a:r>
              <a:rPr lang="en-US" sz="2400" dirty="0" smtClean="0">
                <a:solidFill>
                  <a:schemeClr val="tx1"/>
                </a:solidFill>
              </a:rPr>
              <a:t> whether belongs to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. This takes only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(log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time per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.</a:t>
            </a:r>
          </a:p>
          <a:p>
            <a:pPr marL="457200" indent="-457200" algn="l">
              <a:buClr>
                <a:schemeClr val="tx1"/>
              </a:buClr>
              <a:buFont typeface="Arial" pitchFamily="34" charset="0"/>
              <a:buChar char="•"/>
            </a:pPr>
            <a:r>
              <a:rPr lang="en-US" sz="2000" dirty="0" smtClean="0"/>
              <a:t>F</a:t>
            </a:r>
            <a:r>
              <a:rPr lang="en-US" sz="2400" dirty="0" smtClean="0">
                <a:solidFill>
                  <a:schemeClr val="dk1"/>
                </a:solidFill>
              </a:rPr>
              <a:t>or each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 </a:t>
            </a:r>
            <a:r>
              <a:rPr lang="en-US" sz="2400" dirty="0" smtClean="0"/>
              <a:t>, (and recall that 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| </a:t>
            </a:r>
            <a:r>
              <a:rPr lang="en-US" sz="2400" dirty="0" smtClean="0">
                <a:solidFill>
                  <a:srgbClr val="FF0000"/>
                </a:solidFill>
              </a:rPr>
              <a:t>&lt; 70 log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/>
              <a:t> </a:t>
            </a:r>
            <a:r>
              <a:rPr lang="en-US" sz="2400" dirty="0" err="1" smtClean="0"/>
              <a:t>whp</a:t>
            </a:r>
            <a:r>
              <a:rPr lang="en-US" sz="2400" dirty="0" smtClean="0"/>
              <a:t>)</a:t>
            </a:r>
            <a:br>
              <a:rPr lang="en-US" sz="2400" dirty="0" smtClean="0"/>
            </a:br>
            <a:r>
              <a:rPr lang="en-US" sz="2400" dirty="0" smtClean="0"/>
              <a:t>extend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 </a:t>
            </a:r>
            <a:r>
              <a:rPr lang="en-US" sz="2400" dirty="0" smtClean="0">
                <a:solidFill>
                  <a:schemeClr val="tx1"/>
                </a:solidFill>
              </a:rPr>
              <a:t>from a </a:t>
            </a: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}*{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tx1"/>
                </a:solidFill>
              </a:rPr>
              <a:t> distance matrix to a </a:t>
            </a: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  <a:latin typeface="cmsy10"/>
              </a:rPr>
              <a:t>[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i="1" dirty="0" smtClean="0">
                <a:solidFill>
                  <a:srgbClr val="FF0000"/>
                </a:solidFill>
              </a:rPr>
              <a:t>*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{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latin typeface="cmsy10"/>
              </a:rPr>
              <a:t>[ </a:t>
            </a:r>
            <a:r>
              <a:rPr lang="en-US" sz="2400" i="1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matrix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(just add one row and one column recording the shortest path from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chemeClr val="tx1"/>
                </a:solidFill>
              </a:rPr>
              <a:t> to vertices of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and from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to vertices of </a:t>
            </a:r>
            <a:r>
              <a:rPr lang="en-US" sz="2400" i="1" dirty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chemeClr val="tx1"/>
                </a:solidFill>
              </a:rPr>
              <a:t>). This can be done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n|B</a:t>
            </a:r>
            <a:r>
              <a:rPr lang="en-US" sz="2400" i="1" dirty="0" smtClean="0">
                <a:solidFill>
                  <a:srgbClr val="FF0000"/>
                </a:solidFill>
              </a:rPr>
              <a:t>|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=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1+</a:t>
            </a:r>
            <a:r>
              <a:rPr lang="el-GR" sz="2400" baseline="30000" dirty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 time.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sym typeface="Symbol"/>
              </a:rPr>
              <a:t>C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onstruct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a weighted </a:t>
            </a:r>
            <a:r>
              <a:rPr lang="en-US" sz="2400" b="1" dirty="0">
                <a:solidFill>
                  <a:schemeClr val="tx1"/>
                </a:solidFill>
                <a:sym typeface="Symbol"/>
              </a:rPr>
              <a:t>complete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graph 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G</a:t>
            </a:r>
            <a:r>
              <a:rPr lang="en-US" sz="2400" i="1" baseline="-25000" dirty="0">
                <a:solidFill>
                  <a:srgbClr val="FF0000"/>
                </a:solidFill>
                <a:sym typeface="Symbol"/>
              </a:rPr>
              <a:t>Q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: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sym typeface="Symbol"/>
              </a:rPr>
              <a:t>Its vertex set is 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{</a:t>
            </a:r>
            <a:r>
              <a:rPr lang="en-US" sz="2400" i="1" dirty="0" err="1">
                <a:solidFill>
                  <a:srgbClr val="FF0000"/>
                </a:solidFill>
                <a:sym typeface="Symbol"/>
              </a:rPr>
              <a:t>u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sym typeface="Symbol"/>
              </a:rPr>
              <a:t>v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}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sym typeface="Symbol"/>
              </a:rPr>
              <a:t>The weight of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400" i="1" dirty="0" err="1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err="1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i="1" dirty="0" err="1">
                <a:solidFill>
                  <a:srgbClr val="FF0000"/>
                </a:solidFill>
                <a:sym typeface="Symbol"/>
              </a:rPr>
              <a:t>y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is the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smallest of the entries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[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]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ranging over all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.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400" i="1" dirty="0">
                <a:solidFill>
                  <a:srgbClr val="FF0000"/>
                </a:solidFill>
                <a:sym typeface="Symbol"/>
              </a:rPr>
              <a:t>G</a:t>
            </a:r>
            <a:r>
              <a:rPr lang="en-US" sz="2400" i="1" baseline="-25000" dirty="0">
                <a:solidFill>
                  <a:srgbClr val="FF0000"/>
                </a:solidFill>
                <a:sym typeface="Symbol"/>
              </a:rPr>
              <a:t>Q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is constructed in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O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(|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|</a:t>
            </a:r>
            <a:r>
              <a:rPr lang="en-US" sz="2400" baseline="30000" dirty="0" smtClean="0">
                <a:solidFill>
                  <a:srgbClr val="FF0000"/>
                </a:solidFill>
                <a:sym typeface="Symbol"/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|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|)=</a:t>
            </a:r>
            <a:r>
              <a:rPr lang="en-US" sz="2400" i="1" dirty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time.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</a:t>
            </a:r>
            <a:endParaRPr lang="en-US" sz="2400" dirty="0">
              <a:solidFill>
                <a:schemeClr val="tx1"/>
              </a:solidFill>
              <a:sym typeface="Symbol"/>
            </a:endParaRPr>
          </a:p>
        </p:txBody>
      </p:sp>
    </p:spTree>
    <p:extLst>
      <p:ext uri="{BB962C8B-B14F-4D97-AF65-F5344CB8AC3E}">
        <p14:creationId xmlns:p14="http://schemas.microsoft.com/office/powerpoint/2010/main" val="2548005584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13</a:t>
            </a:fld>
            <a:endParaRPr lang="en-US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Finalizing the query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74773879"/>
              </p:ext>
            </p:extLst>
          </p:nvPr>
        </p:nvGraphicFramePr>
        <p:xfrm>
          <a:off x="529549" y="817460"/>
          <a:ext cx="783462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620"/>
              </a:tblGrid>
              <a:tr h="401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Lemma 6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579735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distance from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u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to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v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their distance in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G</a:t>
                      </a:r>
                      <a:r>
                        <a:rPr lang="en-US" sz="2400" b="0" i="1" u="none" strike="noStrike" kern="1200" baseline="-25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Q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 This distance is found in 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O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US" sz="2400" i="1" dirty="0" smtClean="0">
                          <a:solidFill>
                            <a:srgbClr val="FF0000"/>
                          </a:solidFill>
                        </a:rPr>
                        <a:t>n</a:t>
                      </a:r>
                      <a:r>
                        <a:rPr lang="en-US" sz="2400" baseline="30000" dirty="0" smtClean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l-GR" sz="2400" baseline="30000" dirty="0" smtClean="0">
                          <a:solidFill>
                            <a:srgbClr val="FF0000"/>
                          </a:solidFill>
                        </a:rPr>
                        <a:t>α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)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time by </a:t>
                      </a:r>
                      <a:r>
                        <a:rPr lang="en-US" sz="2400" b="0" i="0" u="none" strike="noStrik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Dijkstra’s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algorithm.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1070" y="2276850"/>
            <a:ext cx="68403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 smtClean="0"/>
              <a:t>Proof:</a:t>
            </a:r>
            <a:r>
              <a:rPr lang="en-US" sz="2400" dirty="0" smtClean="0"/>
              <a:t>   Consider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(a shortest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i="1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chemeClr val="tx1"/>
                </a:solidFill>
              </a:rPr>
              <a:t> path in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).</a:t>
            </a:r>
          </a:p>
        </p:txBody>
      </p:sp>
      <p:sp>
        <p:nvSpPr>
          <p:cNvPr id="4" name="Oval 3"/>
          <p:cNvSpPr/>
          <p:nvPr/>
        </p:nvSpPr>
        <p:spPr bwMode="auto">
          <a:xfrm>
            <a:off x="693095" y="3774644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Oval 8"/>
          <p:cNvSpPr/>
          <p:nvPr/>
        </p:nvSpPr>
        <p:spPr bwMode="auto">
          <a:xfrm>
            <a:off x="1301475" y="3774644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/>
          <p:nvPr/>
        </p:nvSpPr>
        <p:spPr bwMode="auto">
          <a:xfrm>
            <a:off x="1836705" y="3720643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/>
          <p:nvPr/>
        </p:nvSpPr>
        <p:spPr bwMode="auto">
          <a:xfrm>
            <a:off x="2421320" y="3774643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/>
          <p:nvPr/>
        </p:nvSpPr>
        <p:spPr bwMode="auto">
          <a:xfrm>
            <a:off x="3035800" y="3774644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3626260" y="3720643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/>
          <p:nvPr/>
        </p:nvSpPr>
        <p:spPr bwMode="auto">
          <a:xfrm>
            <a:off x="4187950" y="3774644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/>
          <p:nvPr/>
        </p:nvSpPr>
        <p:spPr bwMode="auto">
          <a:xfrm>
            <a:off x="4752435" y="3720643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/>
          <p:nvPr/>
        </p:nvSpPr>
        <p:spPr bwMode="auto">
          <a:xfrm>
            <a:off x="5316598" y="3774644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/>
          <p:nvPr/>
        </p:nvSpPr>
        <p:spPr bwMode="auto">
          <a:xfrm>
            <a:off x="5826840" y="3792491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/>
          <p:nvPr/>
        </p:nvSpPr>
        <p:spPr bwMode="auto">
          <a:xfrm>
            <a:off x="6338630" y="3792490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9" name="Oval 18"/>
          <p:cNvSpPr/>
          <p:nvPr/>
        </p:nvSpPr>
        <p:spPr bwMode="auto">
          <a:xfrm>
            <a:off x="6876300" y="3716752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Oval 19"/>
          <p:cNvSpPr/>
          <p:nvPr/>
        </p:nvSpPr>
        <p:spPr bwMode="auto">
          <a:xfrm>
            <a:off x="7341404" y="3792491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1" name="Oval 20"/>
          <p:cNvSpPr/>
          <p:nvPr/>
        </p:nvSpPr>
        <p:spPr bwMode="auto">
          <a:xfrm>
            <a:off x="7874830" y="3792491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" name="Oval 21"/>
          <p:cNvSpPr/>
          <p:nvPr/>
        </p:nvSpPr>
        <p:spPr bwMode="auto">
          <a:xfrm>
            <a:off x="8528607" y="3774644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23" name="Straight Connector 22"/>
          <p:cNvCxnSpPr>
            <a:stCxn id="4" idx="2"/>
            <a:endCxn id="22" idx="2"/>
          </p:cNvCxnSpPr>
          <p:nvPr/>
        </p:nvCxnSpPr>
        <p:spPr bwMode="auto">
          <a:xfrm>
            <a:off x="693095" y="3864644"/>
            <a:ext cx="7835512" cy="0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4" name="TextBox 23"/>
          <p:cNvSpPr txBox="1"/>
          <p:nvPr/>
        </p:nvSpPr>
        <p:spPr>
          <a:xfrm>
            <a:off x="583267" y="3330826"/>
            <a:ext cx="3385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458146" y="3330825"/>
            <a:ext cx="3209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v</a:t>
            </a:r>
            <a:endParaRPr lang="en-US" i="1" dirty="0">
              <a:solidFill>
                <a:srgbClr val="FF0000"/>
              </a:solidFill>
            </a:endParaRPr>
          </a:p>
        </p:txBody>
      </p:sp>
      <p:sp>
        <p:nvSpPr>
          <p:cNvPr id="26" name="Oval 25"/>
          <p:cNvSpPr/>
          <p:nvPr/>
        </p:nvSpPr>
        <p:spPr bwMode="auto">
          <a:xfrm>
            <a:off x="639095" y="2929735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996459" y="2842902"/>
            <a:ext cx="20393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= member of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endParaRPr lang="en-US" sz="2400" i="1" dirty="0">
              <a:solidFill>
                <a:srgbClr val="FF0000"/>
              </a:solidFill>
            </a:endParaRPr>
          </a:p>
        </p:txBody>
      </p:sp>
      <p:grpSp>
        <p:nvGrpSpPr>
          <p:cNvPr id="85" name="Group 84"/>
          <p:cNvGrpSpPr/>
          <p:nvPr/>
        </p:nvGrpSpPr>
        <p:grpSpPr>
          <a:xfrm>
            <a:off x="693095" y="4273910"/>
            <a:ext cx="7997246" cy="425277"/>
            <a:chOff x="693095" y="4273910"/>
            <a:chExt cx="7997246" cy="425277"/>
          </a:xfrm>
        </p:grpSpPr>
        <p:cxnSp>
          <p:nvCxnSpPr>
            <p:cNvPr id="29" name="Straight Arrow Connector 28"/>
            <p:cNvCxnSpPr/>
            <p:nvPr/>
          </p:nvCxnSpPr>
          <p:spPr bwMode="auto">
            <a:xfrm>
              <a:off x="693095" y="4289838"/>
              <a:ext cx="128761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32" name="Straight Arrow Connector 31"/>
            <p:cNvCxnSpPr/>
            <p:nvPr/>
          </p:nvCxnSpPr>
          <p:spPr bwMode="auto">
            <a:xfrm>
              <a:off x="1957515" y="4289838"/>
              <a:ext cx="1812745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34" name="Straight Arrow Connector 33"/>
            <p:cNvCxnSpPr/>
            <p:nvPr/>
          </p:nvCxnSpPr>
          <p:spPr bwMode="auto">
            <a:xfrm>
              <a:off x="3770260" y="4289838"/>
              <a:ext cx="118579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36" name="Straight Arrow Connector 35"/>
            <p:cNvCxnSpPr/>
            <p:nvPr/>
          </p:nvCxnSpPr>
          <p:spPr bwMode="auto">
            <a:xfrm>
              <a:off x="4925830" y="4289838"/>
              <a:ext cx="209447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cxnSp>
          <p:nvCxnSpPr>
            <p:cNvPr id="38" name="Straight Arrow Connector 37"/>
            <p:cNvCxnSpPr/>
            <p:nvPr/>
          </p:nvCxnSpPr>
          <p:spPr bwMode="auto">
            <a:xfrm>
              <a:off x="7007595" y="4273910"/>
              <a:ext cx="1682746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tx1"/>
              </a:solidFill>
              <a:prstDash val="solid"/>
              <a:round/>
              <a:headEnd type="arrow" w="lg" len="lg"/>
              <a:tailEnd type="arrow" w="lg" len="lg"/>
            </a:ln>
            <a:effectLst/>
          </p:spPr>
        </p:cxnSp>
        <p:sp>
          <p:nvSpPr>
            <p:cNvPr id="41" name="TextBox 40"/>
            <p:cNvSpPr txBox="1"/>
            <p:nvPr/>
          </p:nvSpPr>
          <p:spPr>
            <a:xfrm>
              <a:off x="818168" y="4289838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survives</a:t>
              </a:r>
              <a:endParaRPr lang="en-US" sz="2000" dirty="0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2345155" y="4289838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survives</a:t>
              </a:r>
              <a:endParaRPr lang="en-US" sz="2000" dirty="0"/>
            </a:p>
          </p:txBody>
        </p:sp>
        <p:sp>
          <p:nvSpPr>
            <p:cNvPr id="43" name="TextBox 42"/>
            <p:cNvSpPr txBox="1"/>
            <p:nvPr/>
          </p:nvSpPr>
          <p:spPr>
            <a:xfrm>
              <a:off x="3867907" y="4289838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survives</a:t>
              </a:r>
              <a:endParaRPr lang="en-US" sz="20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5496598" y="4289838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survives</a:t>
              </a:r>
              <a:endParaRPr lang="en-US" sz="2000" dirty="0"/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7309703" y="4299077"/>
              <a:ext cx="1037463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 smtClean="0"/>
                <a:t>survives</a:t>
              </a:r>
              <a:endParaRPr lang="en-US" sz="2000" dirty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970221" y="3482380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1528997" y="347633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2124705" y="347633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2707433" y="346064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3313354" y="3476338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3914260" y="346453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4454398" y="346453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5040435" y="3476019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513934" y="346453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6025724" y="3460073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6568262" y="3460311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7127924" y="346019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7561924" y="3460192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8145240" y="3464534"/>
            <a:ext cx="31290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767304" y="2976605"/>
            <a:ext cx="28151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(assume unit lengths)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406032" y="4820797"/>
            <a:ext cx="818525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dirty="0" smtClean="0"/>
              <a:t>Between any two consecutive vertices of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/>
              <a:t> on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u</a:t>
            </a:r>
            <a:r>
              <a:rPr lang="en-US" sz="2400" dirty="0" err="1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v</a:t>
            </a:r>
            <a:r>
              <a:rPr lang="en-US" sz="2400" dirty="0" err="1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there is </a:t>
            </a:r>
            <a:r>
              <a:rPr lang="en-US" sz="2400" b="1" dirty="0" smtClean="0">
                <a:solidFill>
                  <a:schemeClr val="tx1"/>
                </a:solidFill>
              </a:rPr>
              <a:t>at</a:t>
            </a:r>
            <a:br>
              <a:rPr lang="en-US" sz="2400" b="1" dirty="0" smtClean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most </a:t>
            </a:r>
            <a:r>
              <a:rPr lang="en-US" sz="2400" dirty="0" smtClean="0">
                <a:solidFill>
                  <a:schemeClr val="tx1"/>
                </a:solidFill>
              </a:rPr>
              <a:t>a short interval, so each interval survives in some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i="1" baseline="-25000" dirty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  <a:br>
              <a:rPr lang="en-US" sz="2400" dirty="0" smtClean="0">
                <a:solidFill>
                  <a:schemeClr val="tx1"/>
                </a:solidFill>
                <a:sym typeface="Symbol"/>
              </a:rPr>
            </a:br>
            <a:r>
              <a:rPr lang="en-US" sz="2400" dirty="0" smtClean="0">
                <a:solidFill>
                  <a:schemeClr val="tx1"/>
                </a:solidFill>
                <a:sym typeface="Symbol"/>
              </a:rPr>
              <a:t>Therefore, in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>
                <a:solidFill>
                  <a:srgbClr val="FF0000"/>
                </a:solidFill>
              </a:rPr>
              <a:t>Q</a:t>
            </a:r>
            <a:r>
              <a:rPr lang="en-US" sz="2400" dirty="0" smtClean="0">
                <a:solidFill>
                  <a:schemeClr val="tx1"/>
                </a:solidFill>
              </a:rPr>
              <a:t> we have </a:t>
            </a:r>
            <a:endParaRPr lang="en-US" sz="2400" i="1" dirty="0"/>
          </a:p>
        </p:txBody>
      </p:sp>
      <p:sp>
        <p:nvSpPr>
          <p:cNvPr id="69" name="Oval 68"/>
          <p:cNvSpPr/>
          <p:nvPr/>
        </p:nvSpPr>
        <p:spPr bwMode="auto">
          <a:xfrm>
            <a:off x="693095" y="3770183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0" name="Oval 69"/>
          <p:cNvSpPr/>
          <p:nvPr/>
        </p:nvSpPr>
        <p:spPr bwMode="auto">
          <a:xfrm>
            <a:off x="1845105" y="3729043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" name="Oval 70"/>
          <p:cNvSpPr/>
          <p:nvPr/>
        </p:nvSpPr>
        <p:spPr bwMode="auto">
          <a:xfrm>
            <a:off x="3626260" y="3729898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Oval 71"/>
          <p:cNvSpPr/>
          <p:nvPr/>
        </p:nvSpPr>
        <p:spPr bwMode="auto">
          <a:xfrm>
            <a:off x="4761370" y="3738491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3" name="Oval 72"/>
          <p:cNvSpPr/>
          <p:nvPr/>
        </p:nvSpPr>
        <p:spPr bwMode="auto">
          <a:xfrm>
            <a:off x="6873186" y="3735662"/>
            <a:ext cx="288000" cy="288000"/>
          </a:xfrm>
          <a:prstGeom prst="ellipse">
            <a:avLst/>
          </a:prstGeom>
          <a:solidFill>
            <a:schemeClr val="accent2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4" name="Oval 73"/>
          <p:cNvSpPr/>
          <p:nvPr/>
        </p:nvSpPr>
        <p:spPr bwMode="auto">
          <a:xfrm>
            <a:off x="8528607" y="3783898"/>
            <a:ext cx="180000" cy="180000"/>
          </a:xfrm>
          <a:prstGeom prst="ellipse">
            <a:avLst/>
          </a:prstGeom>
          <a:solidFill>
            <a:schemeClr val="accent4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86" name="Group 85"/>
          <p:cNvGrpSpPr/>
          <p:nvPr/>
        </p:nvGrpSpPr>
        <p:grpSpPr>
          <a:xfrm>
            <a:off x="2172766" y="6021597"/>
            <a:ext cx="4703534" cy="604566"/>
            <a:chOff x="2172766" y="6021597"/>
            <a:chExt cx="4703534" cy="604566"/>
          </a:xfrm>
        </p:grpSpPr>
        <p:cxnSp>
          <p:nvCxnSpPr>
            <p:cNvPr id="76" name="Straight Connector 75"/>
            <p:cNvCxnSpPr/>
            <p:nvPr/>
          </p:nvCxnSpPr>
          <p:spPr bwMode="auto">
            <a:xfrm>
              <a:off x="2601320" y="6309375"/>
              <a:ext cx="3827310" cy="0"/>
            </a:xfrm>
            <a:prstGeom prst="line">
              <a:avLst/>
            </a:prstGeom>
            <a:solidFill>
              <a:schemeClr val="accent1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78" name="TextBox 77"/>
            <p:cNvSpPr txBox="1"/>
            <p:nvPr/>
          </p:nvSpPr>
          <p:spPr>
            <a:xfrm>
              <a:off x="2172766" y="6021597"/>
              <a:ext cx="33855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 smtClean="0">
                  <a:solidFill>
                    <a:srgbClr val="FF0000"/>
                  </a:solidFill>
                </a:rPr>
                <a:t>u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6555378" y="6021597"/>
              <a:ext cx="320922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i="1" dirty="0">
                  <a:solidFill>
                    <a:srgbClr val="FF0000"/>
                  </a:solidFill>
                </a:rPr>
                <a:t>v</a:t>
              </a:r>
              <a:endParaRPr lang="en-US" i="1" dirty="0">
                <a:solidFill>
                  <a:srgbClr val="FF0000"/>
                </a:solidFill>
              </a:endParaRPr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2863886" y="6218866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3630379" y="6217088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4464179" y="6217088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2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176138" y="6226053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4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5869270" y="6226053"/>
              <a:ext cx="31290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3</a:t>
              </a:r>
              <a:endParaRPr lang="en-US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36193160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1.48148E-6 L 0.20434 0.36296 " pathEditMode="relative" rAng="0" ptsTypes="AA">
                                      <p:cBhvr>
                                        <p:cTn id="106" dur="2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208" y="18148"/>
                                    </p:animMotion>
                                  </p:childTnLst>
                                </p:cTn>
                              </p:par>
                              <p:par>
                                <p:cTn id="107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3.33333E-6 L 0.15226 0.35533 " pathEditMode="relative" rAng="0" ptsTypes="AA">
                                      <p:cBhvr>
                                        <p:cTn id="108" dur="2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7604" y="17755"/>
                                    </p:animMotion>
                                  </p:childTnLst>
                                </p:cTn>
                              </p:par>
                              <p:par>
                                <p:cTn id="109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6 -4.81481E-6 L 0.04982 0.34954 " pathEditMode="relative" rAng="0" ptsTypes="AA">
                                      <p:cBhvr>
                                        <p:cTn id="110" dur="2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483" y="17477"/>
                                    </p:animMotion>
                                  </p:childTnLst>
                                </p:cTn>
                              </p:par>
                              <p:par>
                                <p:cTn id="11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2.22222E-6 L 0.01389 0.35394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94" y="17685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6 -7.40741E-7 L -0.13715 0.34861 " pathEditMode="relative" rAng="0" ptsTypes="AA">
                                      <p:cBhvr>
                                        <p:cTn id="114" dur="20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858" y="17431"/>
                                    </p:animMotion>
                                  </p:childTnLst>
                                </p:cTn>
                              </p:par>
                              <p:par>
                                <p:cTn id="115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6 -4.81481E-6 L -0.24097 0.3551 " pathEditMode="relative" rAng="0" ptsTypes="AA">
                                      <p:cBhvr>
                                        <p:cTn id="116" dur="20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2049" y="177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4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4" grpId="0"/>
      <p:bldP spid="25" grpId="0"/>
      <p:bldP spid="26" grpId="0" animBg="1"/>
      <p:bldP spid="27" grpId="0"/>
      <p:bldP spid="46" grpId="0"/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6" grpId="0"/>
      <p:bldP spid="57" grpId="0"/>
      <p:bldP spid="58" grpId="0"/>
      <p:bldP spid="59" grpId="0"/>
      <p:bldP spid="60" grpId="0"/>
      <p:bldP spid="61" grpId="0"/>
      <p:bldP spid="69" grpId="0" animBg="1"/>
      <p:bldP spid="69" grpId="1" animBg="1"/>
      <p:bldP spid="70" grpId="0" animBg="1"/>
      <p:bldP spid="70" grpId="1" animBg="1"/>
      <p:bldP spid="71" grpId="0" animBg="1"/>
      <p:bldP spid="71" grpId="1" animBg="1"/>
      <p:bldP spid="72" grpId="0" animBg="1"/>
      <p:bldP spid="72" grpId="1" animBg="1"/>
      <p:bldP spid="73" grpId="0" animBg="1"/>
      <p:bldP spid="73" grpId="1" animBg="1"/>
      <p:bldP spid="74" grpId="0" animBg="1"/>
      <p:bldP spid="74" grpId="1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Slide Number Placeholder 1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BD58BB-C053-4F66-99FF-DB5A3D1A1B94}" type="slidenum">
              <a:rPr lang="he-IL" smtClean="0"/>
              <a:pPr/>
              <a:t>14</a:t>
            </a:fld>
            <a:endParaRPr lang="en-US" smtClean="0"/>
          </a:p>
        </p:txBody>
      </p:sp>
      <p:sp>
        <p:nvSpPr>
          <p:cNvPr id="28674" name="TextBox 2"/>
          <p:cNvSpPr txBox="1">
            <a:spLocks noChangeArrowheads="1"/>
          </p:cNvSpPr>
          <p:nvPr/>
        </p:nvSpPr>
        <p:spPr bwMode="auto">
          <a:xfrm>
            <a:off x="1614815" y="2891330"/>
            <a:ext cx="59055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rtl="0" eaLnBrk="0" hangingPunct="0">
              <a:spcBef>
                <a:spcPct val="50000"/>
              </a:spcBef>
            </a:pPr>
            <a:r>
              <a:rPr lang="en-US" sz="4400" dirty="0" smtClean="0">
                <a:solidFill>
                  <a:srgbClr val="D60093"/>
                </a:solidFill>
                <a:latin typeface="Stencil" pitchFamily="82" charset="0"/>
              </a:rPr>
              <a:t>Thanks!</a:t>
            </a:r>
            <a:endParaRPr lang="en-US" sz="4400" dirty="0">
              <a:solidFill>
                <a:srgbClr val="D60093"/>
              </a:solidFill>
              <a:latin typeface="Stencil" pitchFamily="8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2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19100" y="419100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Distance Sensitivity Oracles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18688" y="1239914"/>
            <a:ext cx="845467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b="1" dirty="0" smtClean="0"/>
              <a:t>data structure </a:t>
            </a:r>
            <a:r>
              <a:rPr lang="en-US" sz="2400" dirty="0" smtClean="0"/>
              <a:t>that reports </a:t>
            </a:r>
            <a:r>
              <a:rPr lang="en-US" sz="2400" dirty="0"/>
              <a:t>shortest paths when edges of </a:t>
            </a:r>
            <a:r>
              <a:rPr lang="en-US" sz="2400" dirty="0" smtClean="0"/>
              <a:t>a (possibly directed, possibly weighted)  graph </a:t>
            </a:r>
            <a:r>
              <a:rPr lang="en-US" sz="2400" i="1" dirty="0" smtClean="0">
                <a:solidFill>
                  <a:srgbClr val="FF0000"/>
                </a:solidFill>
              </a:rPr>
              <a:t>G </a:t>
            </a:r>
            <a:r>
              <a:rPr lang="en-US" sz="2400" dirty="0" smtClean="0">
                <a:solidFill>
                  <a:srgbClr val="FF0000"/>
                </a:solidFill>
              </a:rPr>
              <a:t>= (</a:t>
            </a:r>
            <a:r>
              <a:rPr lang="en-US" sz="2400" i="1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fail.</a:t>
            </a:r>
            <a:endParaRPr lang="en-US" sz="2400" dirty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A </a:t>
            </a:r>
            <a:r>
              <a:rPr lang="en-US" sz="2400" b="1" dirty="0" smtClean="0"/>
              <a:t>query</a:t>
            </a:r>
            <a:r>
              <a:rPr lang="en-US" sz="2400" dirty="0">
                <a:sym typeface="Symbol"/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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F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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 to </a:t>
            </a:r>
            <a:r>
              <a:rPr lang="en-US" sz="2400" dirty="0" smtClean="0"/>
              <a:t>the </a:t>
            </a:r>
            <a:r>
              <a:rPr lang="en-US" sz="2400" dirty="0"/>
              <a:t>oracle </a:t>
            </a:r>
            <a:r>
              <a:rPr lang="en-US" sz="2400" dirty="0" smtClean="0"/>
              <a:t>returns the </a:t>
            </a:r>
            <a:r>
              <a:rPr lang="en-US" sz="2400" dirty="0"/>
              <a:t>length of the shortest </a:t>
            </a:r>
            <a:r>
              <a:rPr lang="en-US" sz="2400" i="1" dirty="0">
                <a:solidFill>
                  <a:srgbClr val="FF0000"/>
                </a:solidFill>
              </a:rPr>
              <a:t>u</a:t>
            </a:r>
            <a:r>
              <a:rPr lang="en-US" sz="2400" dirty="0"/>
              <a:t>-to-</a:t>
            </a:r>
            <a:r>
              <a:rPr lang="en-US" sz="2400" i="1" dirty="0">
                <a:solidFill>
                  <a:srgbClr val="FF0000"/>
                </a:solidFill>
              </a:rPr>
              <a:t>v</a:t>
            </a:r>
            <a:r>
              <a:rPr lang="en-US" sz="2400" dirty="0"/>
              <a:t> path in the </a:t>
            </a:r>
            <a:r>
              <a:rPr lang="en-US" sz="2400" dirty="0" smtClean="0"/>
              <a:t>graph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’ = (</a:t>
            </a:r>
            <a:r>
              <a:rPr lang="en-US" sz="2400" i="1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rgbClr val="FF0000"/>
                </a:solidFill>
              </a:rPr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i="1" dirty="0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When measuring distance oracles we are mostly concerned with the tradeoff between:</a:t>
            </a:r>
          </a:p>
          <a:p>
            <a:pPr lvl="1" algn="l"/>
            <a:r>
              <a:rPr lang="en-US" sz="2400" dirty="0" smtClean="0"/>
              <a:t>	</a:t>
            </a:r>
            <a:r>
              <a:rPr lang="en-US" sz="2400" b="1" dirty="0" smtClean="0"/>
              <a:t>Construction time / </a:t>
            </a:r>
            <a:r>
              <a:rPr lang="en-US" sz="3200" b="1" dirty="0" smtClean="0"/>
              <a:t>space</a:t>
            </a:r>
            <a:r>
              <a:rPr lang="en-US" sz="2400" b="1" dirty="0" smtClean="0"/>
              <a:t> </a:t>
            </a:r>
            <a:r>
              <a:rPr lang="en-US" sz="2400" dirty="0" smtClean="0"/>
              <a:t>	vs.	</a:t>
            </a:r>
            <a:r>
              <a:rPr lang="en-US" sz="2400" b="1" dirty="0" smtClean="0"/>
              <a:t>Query time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sz="2400" dirty="0" smtClean="0"/>
              <a:t>Related variant: </a:t>
            </a:r>
            <a:r>
              <a:rPr lang="en-US" sz="2400" b="1" dirty="0" smtClean="0">
                <a:solidFill>
                  <a:schemeClr val="accent2"/>
                </a:solidFill>
              </a:rPr>
              <a:t>Replacement paths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  <a:br>
              <a:rPr lang="en-US" sz="2400" dirty="0" smtClean="0">
                <a:solidFill>
                  <a:schemeClr val="accent2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Here we are </a:t>
            </a:r>
            <a:r>
              <a:rPr lang="en-US" sz="2400" b="1" dirty="0" smtClean="0">
                <a:solidFill>
                  <a:schemeClr val="tx1"/>
                </a:solidFill>
              </a:rPr>
              <a:t>given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and a shortest path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 between them </a:t>
            </a:r>
            <a:r>
              <a:rPr lang="en-US" sz="2400" b="1" dirty="0" smtClean="0">
                <a:solidFill>
                  <a:schemeClr val="tx1"/>
                </a:solidFill>
              </a:rPr>
              <a:t>in advance</a:t>
            </a:r>
            <a:r>
              <a:rPr lang="en-US" sz="2400" dirty="0" smtClean="0">
                <a:solidFill>
                  <a:schemeClr val="tx1"/>
                </a:solidFill>
              </a:rPr>
              <a:t>, and need to compute all “replacement paths’’ resulting from single edge failures on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fld id="{9F87C812-0EA6-4E69-A5AD-3FCC06E7FB40}" type="slidenum">
              <a:rPr lang="he-IL"/>
              <a:pPr/>
              <a:t>3</a:t>
            </a:fld>
            <a:endParaRPr lang="en-US"/>
          </a:p>
        </p:txBody>
      </p:sp>
      <p:sp>
        <p:nvSpPr>
          <p:cNvPr id="370690" name="Rectangle 2"/>
          <p:cNvSpPr>
            <a:spLocks noGrp="1" noChangeArrowheads="1"/>
          </p:cNvSpPr>
          <p:nvPr>
            <p:ph type="title"/>
          </p:nvPr>
        </p:nvSpPr>
        <p:spPr>
          <a:xfrm>
            <a:off x="424260" y="87765"/>
            <a:ext cx="8242300" cy="671512"/>
          </a:xfrm>
          <a:noFill/>
          <a:ln/>
        </p:spPr>
        <p:txBody>
          <a:bodyPr/>
          <a:lstStyle/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Previous research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6657271"/>
              </p:ext>
            </p:extLst>
          </p:nvPr>
        </p:nvGraphicFramePr>
        <p:xfrm>
          <a:off x="462665" y="749793"/>
          <a:ext cx="7765246" cy="5943600"/>
        </p:xfrm>
        <a:graphic>
          <a:graphicData uri="http://schemas.openxmlformats.org/drawingml/2006/table">
            <a:tbl>
              <a:tblPr bandRow="1">
                <a:tableStyleId>{E8B1032C-EA38-4F05-BA0D-38AFFFC7BED3}</a:tableStyleId>
              </a:tblPr>
              <a:tblGrid>
                <a:gridCol w="2189084"/>
                <a:gridCol w="1420986"/>
                <a:gridCol w="1571699"/>
                <a:gridCol w="1347081"/>
                <a:gridCol w="1236396"/>
              </a:tblGrid>
              <a:tr h="314441"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Name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Variant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Construction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Query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</a:tr>
              <a:tr h="314441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time 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b="1" dirty="0" smtClean="0">
                          <a:solidFill>
                            <a:srgbClr val="C00000"/>
                          </a:solidFill>
                        </a:rPr>
                        <a:t>space</a:t>
                      </a:r>
                      <a:endParaRPr lang="en-US" sz="2800" b="1" dirty="0">
                        <a:solidFill>
                          <a:srgbClr val="C00000"/>
                        </a:solidFill>
                      </a:endParaRPr>
                    </a:p>
                  </a:txBody>
                  <a:tcPr anchor="ctr">
                    <a:solidFill>
                      <a:srgbClr val="FFFF00">
                        <a:alpha val="2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882">
                <a:tc>
                  <a:txBody>
                    <a:bodyPr/>
                    <a:lstStyle/>
                    <a:p>
                      <a:pPr algn="ctr"/>
                      <a:r>
                        <a:rPr lang="en-US" sz="2000" b="0" i="0" u="none" strike="noStrike" kern="1200" baseline="0" dirty="0" err="1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Demetrescu</a:t>
                      </a:r>
                      <a:r>
                        <a:rPr lang="en-US" sz="2000" b="0" i="0" u="none" strike="noStrike" kern="1200" baseline="0" dirty="0" smtClean="0">
                          <a:solidFill>
                            <a:srgbClr val="C00000"/>
                          </a:solidFill>
                          <a:latin typeface="+mn-lt"/>
                          <a:ea typeface="+mn-ea"/>
                          <a:cs typeface="+mn-cs"/>
                        </a:rPr>
                        <a:t> et al. [SICOMP – 2008]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|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|=1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O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i="0" baseline="30000" dirty="0" smtClean="0"/>
                        <a:t>4</a:t>
                      </a:r>
                      <a:r>
                        <a:rPr lang="en-US" sz="2400" dirty="0" smtClean="0"/>
                        <a:t>)</a:t>
                      </a:r>
                      <a:endParaRPr lang="en-US" sz="2400" i="1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log </a:t>
                      </a:r>
                      <a:r>
                        <a:rPr lang="en-US" sz="2400" i="1" dirty="0" smtClean="0"/>
                        <a:t>n</a:t>
                      </a:r>
                      <a:endParaRPr lang="en-US" sz="2400" i="1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O</a:t>
                      </a:r>
                      <a:r>
                        <a:rPr lang="en-US" sz="2400" i="0" dirty="0" smtClean="0"/>
                        <a:t>(1)</a:t>
                      </a:r>
                      <a:endParaRPr lang="en-US" sz="2400" i="0" dirty="0"/>
                    </a:p>
                  </a:txBody>
                  <a:tcPr anchor="ctr"/>
                </a:tc>
              </a:tr>
              <a:tr h="6288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Bernstein &amp;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Carger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[STOC – 2009]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|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|=1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i="1" dirty="0" smtClean="0"/>
                        <a:t>O</a:t>
                      </a:r>
                      <a:r>
                        <a:rPr lang="en-US" sz="2400" dirty="0" smtClean="0"/>
                        <a:t>(</a:t>
                      </a:r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)</a:t>
                      </a:r>
                      <a:endParaRPr lang="en-US" sz="2400" b="0" i="1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log </a:t>
                      </a:r>
                      <a:r>
                        <a:rPr lang="en-US" sz="2400" i="1" dirty="0" smtClean="0"/>
                        <a:t>n</a:t>
                      </a:r>
                      <a:endParaRPr lang="en-US" sz="2400" i="1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O</a:t>
                      </a:r>
                      <a:r>
                        <a:rPr lang="en-US" sz="2400" i="0" dirty="0" smtClean="0"/>
                        <a:t>(1)</a:t>
                      </a:r>
                    </a:p>
                  </a:txBody>
                  <a:tcPr anchor="ctr"/>
                </a:tc>
              </a:tr>
              <a:tr h="62888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Duan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&amp; </a:t>
                      </a:r>
                      <a:r>
                        <a:rPr lang="en-US" sz="2000" dirty="0" err="1" smtClean="0">
                          <a:solidFill>
                            <a:srgbClr val="C00000"/>
                          </a:solidFill>
                        </a:rPr>
                        <a:t>Pettie</a:t>
                      </a:r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 [SODA – 2009]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|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|=2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polynomial</a:t>
                      </a:r>
                      <a:endParaRPr lang="en-US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r>
                        <a:rPr lang="en-US" sz="2400" dirty="0" smtClean="0"/>
                        <a:t>log</a:t>
                      </a:r>
                      <a:r>
                        <a:rPr lang="en-US" sz="2400" baseline="30000" dirty="0" smtClean="0"/>
                        <a:t>3</a:t>
                      </a:r>
                      <a:r>
                        <a:rPr lang="en-US" sz="2400" dirty="0" smtClean="0"/>
                        <a:t> </a:t>
                      </a:r>
                      <a:r>
                        <a:rPr lang="en-US" sz="2400" i="1" dirty="0" smtClean="0"/>
                        <a:t>n</a:t>
                      </a:r>
                      <a:endParaRPr lang="en-US" sz="2400" i="1" baseline="300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log </a:t>
                      </a:r>
                      <a:r>
                        <a:rPr lang="en-US" sz="2400" i="1" dirty="0" smtClean="0"/>
                        <a:t>n</a:t>
                      </a:r>
                      <a:endParaRPr lang="en-US" sz="2400" i="1" dirty="0"/>
                    </a:p>
                  </a:txBody>
                  <a:tcPr anchor="ctr"/>
                </a:tc>
              </a:tr>
              <a:tr h="6288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Y.</a:t>
                      </a:r>
                      <a:r>
                        <a:rPr lang="en-US" sz="2000" baseline="0" dirty="0" smtClean="0">
                          <a:solidFill>
                            <a:srgbClr val="C00000"/>
                          </a:solidFill>
                        </a:rPr>
                        <a:t> &amp; Weimann [FOCS – 2010]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|</a:t>
                      </a:r>
                      <a:r>
                        <a:rPr lang="en-US" sz="2400" i="1" dirty="0" smtClean="0"/>
                        <a:t>F</a:t>
                      </a:r>
                      <a:r>
                        <a:rPr lang="en-US" sz="2400" dirty="0" smtClean="0"/>
                        <a:t>|</a:t>
                      </a:r>
                      <a:r>
                        <a:rPr lang="en-US" sz="2400" baseline="0" dirty="0" smtClean="0"/>
                        <a:t>=</a:t>
                      </a:r>
                      <a:r>
                        <a:rPr lang="en-US" sz="2400" i="1" baseline="0" dirty="0" smtClean="0"/>
                        <a:t>k</a:t>
                      </a:r>
                      <a:endParaRPr lang="en-US" sz="24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sub-cubic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n</a:t>
                      </a:r>
                      <a:r>
                        <a:rPr lang="en-US" sz="2400" baseline="30000" dirty="0" smtClean="0"/>
                        <a:t>2</a:t>
                      </a:r>
                      <a:endParaRPr lang="en-US" sz="1800" dirty="0" smtClean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smtClean="0"/>
                        <a:t>sub-quadratic</a:t>
                      </a:r>
                    </a:p>
                  </a:txBody>
                  <a:tcPr anchor="ctr"/>
                </a:tc>
              </a:tr>
              <a:tr h="628882"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0" i="0" u="none" strike="noStrike" kern="1200"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/>
                        </a:rPr>
                        <a:t>Roditty</a:t>
                      </a:r>
                      <a:r>
                        <a:rPr lang="en-US" sz="2000" b="0" i="0" u="none" strike="noStrike" kern="1200" baseline="0"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/>
                        </a:rPr>
                        <a:t> &amp; </a:t>
                      </a:r>
                      <a:r>
                        <a:rPr lang="en-US" sz="2000" b="0" i="0" u="none" strike="noStrike" kern="1200"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/>
                        </a:rPr>
                        <a:t>Zwick</a:t>
                      </a:r>
                      <a:r>
                        <a:rPr lang="en-US" sz="2000" b="0" i="0" u="none" strike="noStrike" kern="1200" baseline="0"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/>
                        </a:rPr>
                        <a:t/>
                      </a:r>
                      <a:br>
                        <a:rPr lang="en-US" sz="2000" b="0" i="0" u="none" strike="noStrike" kern="1200" baseline="0"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/>
                        </a:rPr>
                      </a:br>
                      <a:r>
                        <a:rPr lang="en-US" sz="2000" b="0" i="0" u="none" strike="noStrike" kern="1200" baseline="0">
                          <a:solidFill>
                            <a:srgbClr val="C00000"/>
                          </a:solidFill>
                          <a:effectLst/>
                          <a:latin typeface="Times New Roman"/>
                          <a:cs typeface="Times New Roman"/>
                        </a:rPr>
                        <a:t>[ICALP – 2005]</a:t>
                      </a:r>
                      <a:endParaRPr lang="en-US" sz="1800" b="0" i="0" u="none" strike="noStrike">
                        <a:effectLst/>
                        <a:latin typeface="Arial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replacement, </a:t>
                      </a:r>
                      <a:r>
                        <a:rPr lang="en-US" sz="1800" b="0" i="0" u="none" strike="noStrike" kern="1200" baseline="0" dirty="0" err="1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unweighted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algn="l" rtl="0" eaLnBrk="1" fontAlgn="ctr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0" i="1" u="none" strike="noStrike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   </a:t>
                      </a:r>
                      <a:r>
                        <a:rPr lang="en-US" sz="2400" b="0" i="1" u="none" strike="noStrike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lang="en-US" sz="2400" b="0" i="0" u="none" strike="noStrike" kern="1200" baseline="300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cs typeface="Times New Roman"/>
                        </a:rPr>
                        <a:t>2.5</a:t>
                      </a:r>
                      <a:endParaRPr lang="en-US" sz="1800" b="0" i="0" u="none" strike="noStrike" dirty="0">
                        <a:effectLst/>
                        <a:latin typeface="Arial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88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2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Y. &amp; Weimann [FOCS – 2010]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replacement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l"/>
                      <a:r>
                        <a:rPr lang="en-US" sz="2400" i="1" dirty="0" smtClean="0"/>
                        <a:t>   n</a:t>
                      </a:r>
                      <a:r>
                        <a:rPr lang="en-US" sz="2400" baseline="30000" dirty="0" smtClean="0"/>
                        <a:t>2.58</a:t>
                      </a:r>
                      <a:endParaRPr lang="en-US" sz="2400" baseline="30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28882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rgbClr val="C00000"/>
                          </a:solidFill>
                        </a:rPr>
                        <a:t>Vassilevska [SODA-2011]</a:t>
                      </a:r>
                      <a:endParaRPr lang="en-US" sz="2000" dirty="0">
                        <a:solidFill>
                          <a:srgbClr val="C0000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replacement</a:t>
                      </a:r>
                      <a:endParaRPr lang="en-US" dirty="0"/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i="1" dirty="0" smtClean="0"/>
                        <a:t>   n</a:t>
                      </a:r>
                      <a:r>
                        <a:rPr lang="en-US" sz="2400" baseline="30000" dirty="0" smtClean="0"/>
                        <a:t>2.38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75847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4</a:t>
            </a:fld>
            <a:endParaRPr lang="en-US"/>
          </a:p>
        </p:txBody>
      </p:sp>
      <p:sp>
        <p:nvSpPr>
          <p:cNvPr id="2" name="Rounded Rectangle 1"/>
          <p:cNvSpPr/>
          <p:nvPr/>
        </p:nvSpPr>
        <p:spPr bwMode="auto">
          <a:xfrm>
            <a:off x="440118" y="1239915"/>
            <a:ext cx="8063655" cy="1328023"/>
          </a:xfrm>
          <a:prstGeom prst="roundRect">
            <a:avLst/>
          </a:prstGeom>
          <a:solidFill>
            <a:srgbClr val="FFFF99"/>
          </a:solidFill>
          <a:ln w="635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/>
              <a:t>For any </a:t>
            </a:r>
            <a:r>
              <a:rPr lang="en-US" sz="2400" dirty="0" smtClean="0">
                <a:solidFill>
                  <a:srgbClr val="FF0000"/>
                </a:solidFill>
              </a:rPr>
              <a:t>0&lt;</a:t>
            </a:r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&lt;1</a:t>
            </a:r>
            <a:r>
              <a:rPr lang="en-US" sz="2400" dirty="0" smtClean="0"/>
              <a:t> , </a:t>
            </a:r>
            <a:r>
              <a:rPr lang="en-US" sz="2400" dirty="0" err="1" smtClean="0"/>
              <a:t>w.h.p</a:t>
            </a:r>
            <a:r>
              <a:rPr lang="en-US" sz="2400" dirty="0" smtClean="0"/>
              <a:t>. a distance sensitivity oracle for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/>
              <a:t> edge failures is constructed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space,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1+</a:t>
            </a:r>
            <a:r>
              <a:rPr lang="el-GR" sz="2400" baseline="30000" dirty="0" smtClean="0">
                <a:solidFill>
                  <a:srgbClr val="FF0000"/>
                </a:solidFill>
              </a:rPr>
              <a:t>ω</a:t>
            </a:r>
            <a:r>
              <a:rPr lang="en-US" sz="2400" baseline="30000" dirty="0" smtClean="0">
                <a:solidFill>
                  <a:srgbClr val="FF0000"/>
                </a:solidFill>
              </a:rPr>
              <a:t>-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) &lt;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3.38-</a:t>
            </a:r>
            <a:r>
              <a:rPr lang="el-GR" sz="2400" baseline="300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time, and a query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F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is answered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2-(1-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baseline="30000" dirty="0" smtClean="0">
                <a:solidFill>
                  <a:srgbClr val="FF0000"/>
                </a:solidFill>
              </a:rPr>
              <a:t>)/</a:t>
            </a:r>
            <a:r>
              <a:rPr lang="en-US" sz="2400" i="1" baseline="30000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time.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745964" y="2776115"/>
            <a:ext cx="775781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We assume that the edges have integer weights.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000" dirty="0" smtClean="0"/>
              <a:t>Here </a:t>
            </a:r>
            <a:r>
              <a:rPr lang="el-GR" sz="2400" dirty="0">
                <a:solidFill>
                  <a:srgbClr val="FF0000"/>
                </a:solidFill>
              </a:rPr>
              <a:t>ω </a:t>
            </a:r>
            <a:r>
              <a:rPr lang="en-US" sz="2400" dirty="0" smtClean="0">
                <a:solidFill>
                  <a:srgbClr val="FF0000"/>
                </a:solidFill>
              </a:rPr>
              <a:t>&lt; 2.38 </a:t>
            </a:r>
            <a:r>
              <a:rPr lang="en-US" sz="2400" dirty="0" smtClean="0"/>
              <a:t>is the “matrix multiplication exponent”</a:t>
            </a:r>
            <a:r>
              <a:rPr lang="en-US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For simplicity, we will outline the proof of the case </a:t>
            </a:r>
            <a:r>
              <a:rPr lang="en-US" sz="2400" i="1" dirty="0" smtClean="0">
                <a:solidFill>
                  <a:srgbClr val="FF0000"/>
                </a:solidFill>
              </a:rPr>
              <a:t>k</a:t>
            </a:r>
            <a:r>
              <a:rPr lang="en-US" sz="2400" dirty="0" smtClean="0">
                <a:solidFill>
                  <a:srgbClr val="FF0000"/>
                </a:solidFill>
              </a:rPr>
              <a:t>=1</a:t>
            </a:r>
            <a:r>
              <a:rPr lang="en-US" sz="2400" dirty="0" smtClean="0">
                <a:solidFill>
                  <a:schemeClr val="tx1"/>
                </a:solidFill>
              </a:rPr>
              <a:t>: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0118" y="279790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Main result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ounded Rectangle 8"/>
          <p:cNvSpPr/>
          <p:nvPr/>
        </p:nvSpPr>
        <p:spPr bwMode="auto">
          <a:xfrm>
            <a:off x="521341" y="4650332"/>
            <a:ext cx="7982433" cy="1328023"/>
          </a:xfrm>
          <a:prstGeom prst="roundRect">
            <a:avLst/>
          </a:prstGeom>
          <a:solidFill>
            <a:srgbClr val="FFFF99"/>
          </a:solidFill>
          <a:ln w="63500" cap="flat" cmpd="sng" algn="ctr">
            <a:solidFill>
              <a:schemeClr val="accent1">
                <a:lumMod val="5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algn="l"/>
            <a:r>
              <a:rPr lang="en-US" sz="2400" dirty="0" smtClean="0"/>
              <a:t>For any </a:t>
            </a:r>
            <a:r>
              <a:rPr lang="en-US" sz="2400" dirty="0" smtClean="0">
                <a:solidFill>
                  <a:srgbClr val="FF0000"/>
                </a:solidFill>
              </a:rPr>
              <a:t>0 &lt; </a:t>
            </a:r>
            <a:r>
              <a:rPr lang="el-GR" sz="24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 &lt; 1</a:t>
            </a:r>
            <a:r>
              <a:rPr lang="en-US" sz="2400" dirty="0" smtClean="0"/>
              <a:t> , </a:t>
            </a:r>
            <a:r>
              <a:rPr lang="en-US" sz="2400" dirty="0" err="1" smtClean="0"/>
              <a:t>w.h.p</a:t>
            </a:r>
            <a:r>
              <a:rPr lang="en-US" sz="2400" dirty="0" smtClean="0"/>
              <a:t>. a distance sensitivity oracle for avoiding </a:t>
            </a:r>
            <a:r>
              <a:rPr lang="en-US" sz="2400" dirty="0" smtClean="0">
                <a:solidFill>
                  <a:schemeClr val="tx1"/>
                </a:solidFill>
              </a:rPr>
              <a:t>a</a:t>
            </a:r>
            <a:r>
              <a:rPr lang="en-US" sz="2400" dirty="0" smtClean="0"/>
              <a:t> single edge failure is constructed in</a:t>
            </a:r>
            <a:r>
              <a:rPr lang="en-US" sz="2400" i="1" dirty="0">
                <a:solidFill>
                  <a:srgbClr val="FF0000"/>
                </a:solidFill>
              </a:rPr>
              <a:t> O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r>
              <a:rPr lang="en-US" sz="2400" dirty="0">
                <a:solidFill>
                  <a:schemeClr val="tx1"/>
                </a:solidFill>
              </a:rPr>
              <a:t>space,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3.38-</a:t>
            </a:r>
            <a:r>
              <a:rPr lang="el-GR" sz="2400" baseline="30000" dirty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time, and a query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is answered in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1+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/>
              <a:t>time.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65613666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5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61240" y="855865"/>
            <a:ext cx="800005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For each possible query 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, let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denote an (unknown) shortest path from </a:t>
            </a:r>
            <a:r>
              <a:rPr lang="en-US" sz="2400" i="1" dirty="0" smtClean="0">
                <a:solidFill>
                  <a:srgbClr val="FF0000"/>
                </a:solidFill>
              </a:rPr>
              <a:t>u</a:t>
            </a:r>
            <a:r>
              <a:rPr lang="en-US" sz="2400" dirty="0" smtClean="0"/>
              <a:t> to </a:t>
            </a:r>
            <a:r>
              <a:rPr lang="en-US" sz="2400" i="1" dirty="0" smtClean="0">
                <a:solidFill>
                  <a:srgbClr val="FF0000"/>
                </a:solidFill>
              </a:rPr>
              <a:t>v</a:t>
            </a:r>
            <a:r>
              <a:rPr lang="en-US" sz="2400" dirty="0" smtClean="0"/>
              <a:t> in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We construct a set of </a:t>
            </a:r>
            <a:r>
              <a:rPr lang="en-US" sz="2400" b="1" dirty="0" smtClean="0">
                <a:solidFill>
                  <a:schemeClr val="tx1"/>
                </a:solidFill>
              </a:rPr>
              <a:t>random </a:t>
            </a:r>
            <a:r>
              <a:rPr lang="en-US" sz="2400" b="1" dirty="0" err="1" smtClean="0">
                <a:solidFill>
                  <a:schemeClr val="tx1"/>
                </a:solidFill>
              </a:rPr>
              <a:t>subgraphs</a:t>
            </a:r>
            <a:r>
              <a:rPr lang="en-US" sz="2400" b="1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={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baseline="-25000" dirty="0" smtClean="0">
                <a:solidFill>
                  <a:srgbClr val="FF0000"/>
                </a:solidFill>
              </a:rPr>
              <a:t>1</a:t>
            </a:r>
            <a:r>
              <a:rPr lang="en-US" sz="2400" dirty="0" smtClean="0">
                <a:solidFill>
                  <a:srgbClr val="FF0000"/>
                </a:solidFill>
              </a:rPr>
              <a:t>,…,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 smtClean="0">
                <a:solidFill>
                  <a:schemeClr val="tx1"/>
                </a:solidFill>
              </a:rPr>
              <a:t> and prove that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chemeClr val="tx1"/>
                </a:solidFill>
              </a:rPr>
              <a:t> has the following properties: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For </a:t>
            </a:r>
            <a:r>
              <a:rPr lang="en-US" sz="2400" b="1" dirty="0" smtClean="0">
                <a:solidFill>
                  <a:schemeClr val="tx1"/>
                </a:solidFill>
              </a:rPr>
              <a:t>every</a:t>
            </a:r>
            <a:r>
              <a:rPr lang="en-US" sz="2400" dirty="0" smtClean="0">
                <a:solidFill>
                  <a:schemeClr val="tx1"/>
                </a:solidFill>
              </a:rPr>
              <a:t> edge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, the subset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baseline="-25000" dirty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 </a:t>
            </a:r>
            <a:r>
              <a:rPr lang="en-US" sz="2400" i="1" dirty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of </a:t>
            </a:r>
            <a:r>
              <a:rPr lang="en-US" sz="2400" dirty="0" err="1" smtClean="0">
                <a:solidFill>
                  <a:schemeClr val="tx1"/>
                </a:solidFill>
              </a:rPr>
              <a:t>subgraphs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missing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chemeClr val="tx1"/>
                </a:solidFill>
              </a:rPr>
              <a:t> is not too small and not too large.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Every </a:t>
            </a:r>
            <a:r>
              <a:rPr lang="en-US" sz="2400" b="1" dirty="0" smtClean="0">
                <a:solidFill>
                  <a:schemeClr val="tx1"/>
                </a:solidFill>
              </a:rPr>
              <a:t>small-enough interval</a:t>
            </a:r>
            <a:r>
              <a:rPr lang="en-US" sz="2400" dirty="0" smtClean="0">
                <a:solidFill>
                  <a:schemeClr val="tx1"/>
                </a:solidFill>
              </a:rPr>
              <a:t> of any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u</a:t>
            </a:r>
            <a:r>
              <a:rPr lang="en-US" sz="2400" dirty="0" err="1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v</a:t>
            </a:r>
            <a:r>
              <a:rPr lang="en-US" sz="2400" dirty="0" err="1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br>
              <a:rPr lang="en-US" sz="2400" dirty="0">
                <a:solidFill>
                  <a:schemeClr val="tx1"/>
                </a:solidFill>
              </a:rPr>
            </a:br>
            <a:r>
              <a:rPr lang="en-US" sz="2400" b="1" dirty="0" smtClean="0">
                <a:solidFill>
                  <a:schemeClr val="tx1"/>
                </a:solidFill>
              </a:rPr>
              <a:t>survives</a:t>
            </a:r>
            <a:r>
              <a:rPr lang="en-US" sz="2400" dirty="0" smtClean="0">
                <a:solidFill>
                  <a:schemeClr val="tx1"/>
                </a:solidFill>
              </a:rPr>
              <a:t> in at least one </a:t>
            </a:r>
            <a:r>
              <a:rPr lang="en-US" sz="2400" dirty="0" err="1" smtClean="0">
                <a:solidFill>
                  <a:schemeClr val="tx1"/>
                </a:solidFill>
              </a:rPr>
              <a:t>subgraph</a:t>
            </a:r>
            <a:r>
              <a:rPr lang="en-US" sz="2400" dirty="0" smtClean="0">
                <a:solidFill>
                  <a:schemeClr val="tx1"/>
                </a:solidFill>
              </a:rPr>
              <a:t> from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 </a:t>
            </a:r>
            <a:r>
              <a:rPr lang="en-US" sz="2400" dirty="0"/>
              <a:t>.</a:t>
            </a:r>
            <a:endParaRPr lang="en-US" sz="2400" dirty="0" smtClean="0">
              <a:solidFill>
                <a:schemeClr val="tx1"/>
              </a:solidFill>
            </a:endParaRP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C</a:t>
            </a:r>
            <a:r>
              <a:rPr lang="en-US" sz="2400" dirty="0" smtClean="0">
                <a:solidFill>
                  <a:schemeClr val="tx1"/>
                </a:solidFill>
              </a:rPr>
              <a:t>hoose at random a </a:t>
            </a:r>
            <a:r>
              <a:rPr lang="en-US" sz="2400" b="1" dirty="0" smtClean="0">
                <a:solidFill>
                  <a:schemeClr val="tx1"/>
                </a:solidFill>
              </a:rPr>
              <a:t>small-enough </a:t>
            </a:r>
            <a:r>
              <a:rPr lang="en-US" sz="2400" dirty="0" smtClean="0">
                <a:solidFill>
                  <a:schemeClr val="tx1"/>
                </a:solidFill>
              </a:rPr>
              <a:t>subset of vertices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Every </a:t>
            </a:r>
            <a:r>
              <a:rPr lang="en-US" sz="2400" dirty="0">
                <a:solidFill>
                  <a:schemeClr val="tx1"/>
                </a:solidFill>
              </a:rPr>
              <a:t>small-enough interval of </a:t>
            </a:r>
            <a:r>
              <a:rPr lang="en-US" sz="2400" dirty="0" smtClean="0">
                <a:solidFill>
                  <a:schemeClr val="tx1"/>
                </a:solidFill>
              </a:rPr>
              <a:t>any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is </a:t>
            </a:r>
            <a:r>
              <a:rPr lang="en-US" sz="2400" b="1" dirty="0" smtClean="0">
                <a:solidFill>
                  <a:schemeClr val="tx1"/>
                </a:solidFill>
              </a:rPr>
              <a:t>hit</a:t>
            </a:r>
            <a:r>
              <a:rPr lang="en-US" sz="2400" dirty="0" smtClean="0">
                <a:solidFill>
                  <a:schemeClr val="tx1"/>
                </a:solidFill>
              </a:rPr>
              <a:t> by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 compute the “all pairs”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*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distance matrix </a:t>
            </a:r>
            <a:r>
              <a:rPr lang="en-US" sz="2400" dirty="0" smtClean="0">
                <a:solidFill>
                  <a:schemeClr val="tx1"/>
                </a:solidFill>
              </a:rPr>
              <a:t>in every </a:t>
            </a:r>
            <a:r>
              <a:rPr lang="en-US" sz="2400" i="1" dirty="0" err="1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chemeClr val="tx1"/>
                </a:solidFill>
              </a:rPr>
              <a:t>. Call it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i="1" baseline="-25000" dirty="0" smtClean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0118" y="279790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Rough outline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32361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6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041" y="671691"/>
            <a:ext cx="8079674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</a:rPr>
              <a:t>The preprocessing consists of </a:t>
            </a: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FF0000"/>
                </a:solidFill>
              </a:rPr>
              <a:t>={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,…,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i="1" baseline="-25000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FF0000"/>
                </a:solidFill>
              </a:rPr>
              <a:t>}</a:t>
            </a:r>
            <a:r>
              <a:rPr lang="en-US" sz="2400" dirty="0">
                <a:solidFill>
                  <a:schemeClr val="tx1"/>
                </a:solidFill>
              </a:rPr>
              <a:t> and of </a:t>
            </a:r>
            <a:r>
              <a:rPr lang="en-US" sz="2400" dirty="0">
                <a:solidFill>
                  <a:srgbClr val="FF0000"/>
                </a:solidFill>
              </a:rPr>
              <a:t>{</a:t>
            </a:r>
            <a:r>
              <a:rPr lang="en-US" sz="2400" i="1" dirty="0">
                <a:solidFill>
                  <a:srgbClr val="FF0000"/>
                </a:solidFill>
              </a:rPr>
              <a:t>D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,…,</a:t>
            </a:r>
            <a:r>
              <a:rPr lang="en-US" sz="2400" i="1" dirty="0" err="1">
                <a:solidFill>
                  <a:srgbClr val="FF0000"/>
                </a:solidFill>
              </a:rPr>
              <a:t>D</a:t>
            </a:r>
            <a:r>
              <a:rPr lang="en-US" sz="2400" i="1" baseline="-25000" dirty="0" err="1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as well as a</a:t>
            </a:r>
            <a:r>
              <a:rPr lang="en-US" sz="2400" b="1" dirty="0" smtClean="0">
                <a:solidFill>
                  <a:schemeClr val="tx1"/>
                </a:solidFill>
              </a:rPr>
              <a:t> “reduced length function”</a:t>
            </a:r>
            <a:r>
              <a:rPr lang="en-US" sz="2400" dirty="0" smtClean="0">
                <a:solidFill>
                  <a:schemeClr val="tx1"/>
                </a:solidFill>
              </a:rPr>
              <a:t>.</a:t>
            </a:r>
            <a:endParaRPr lang="en-US" sz="24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Given a query </a:t>
            </a:r>
            <a:r>
              <a:rPr lang="en-US" sz="2400" i="1" dirty="0" smtClean="0">
                <a:solidFill>
                  <a:srgbClr val="FF0000"/>
                </a:solidFill>
              </a:rPr>
              <a:t>Q </a:t>
            </a:r>
            <a:r>
              <a:rPr lang="en-US" sz="2400" dirty="0" smtClean="0">
                <a:solidFill>
                  <a:srgbClr val="FF0000"/>
                </a:solidFill>
              </a:rPr>
              <a:t>= 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We </a:t>
            </a:r>
            <a:r>
              <a:rPr lang="en-US" sz="2400" b="1" dirty="0" smtClean="0"/>
              <a:t>identify</a:t>
            </a:r>
            <a:r>
              <a:rPr lang="en-US" sz="2400" dirty="0" smtClean="0"/>
              <a:t> the set of </a:t>
            </a:r>
            <a:r>
              <a:rPr lang="en-US" sz="2400" dirty="0" err="1" smtClean="0"/>
              <a:t>subgraphs</a:t>
            </a:r>
            <a:r>
              <a:rPr lang="en-US" sz="2400" dirty="0" smtClean="0"/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/>
              <a:t>For every </a:t>
            </a:r>
            <a:r>
              <a:rPr lang="en-US" sz="2400" i="1" dirty="0" err="1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we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extend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D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from an all-pairs distance matrix of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to an all pairs matrix of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{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We construct a weighted </a:t>
            </a:r>
            <a:r>
              <a:rPr lang="en-US" sz="2400" b="1" dirty="0" smtClean="0">
                <a:solidFill>
                  <a:schemeClr val="tx1"/>
                </a:solidFill>
                <a:sym typeface="Symbol"/>
              </a:rPr>
              <a:t>complete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graph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: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Its vertex set is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B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{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}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  <a:sym typeface="Symbol"/>
              </a:rPr>
              <a:t>The weight of 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err="1" smtClean="0">
                <a:solidFill>
                  <a:srgbClr val="FF0000"/>
                </a:solidFill>
                <a:sym typeface="Symbol"/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sz="2400" dirty="0" smtClean="0">
                <a:solidFill>
                  <a:srgbClr val="FF0000"/>
                </a:solidFill>
                <a:sym typeface="Symbol"/>
              </a:rPr>
              <a:t>)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is the length of the shortest</a:t>
            </a:r>
            <a:br>
              <a:rPr lang="en-US" sz="2400" dirty="0" smtClean="0">
                <a:solidFill>
                  <a:schemeClr val="tx1"/>
                </a:solidFill>
                <a:sym typeface="Symbol"/>
              </a:rPr>
            </a:br>
            <a:r>
              <a:rPr lang="en-US" sz="2400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x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to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y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path in all the </a:t>
            </a:r>
            <a:r>
              <a:rPr lang="en-US" sz="2400" i="1" dirty="0" err="1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</a:t>
            </a:r>
          </a:p>
          <a:p>
            <a:pPr marL="1371600" lvl="2" indent="-457200" algn="l">
              <a:buFont typeface="Arial" pitchFamily="34" charset="0"/>
              <a:buChar char="•"/>
            </a:pPr>
            <a:r>
              <a:rPr lang="en-US" sz="2400" dirty="0">
                <a:solidFill>
                  <a:schemeClr val="tx1"/>
                </a:solidFill>
                <a:sym typeface="Symbol"/>
              </a:rPr>
              <a:t>T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he </a:t>
            </a:r>
            <a:r>
              <a:rPr lang="en-US" sz="2400" dirty="0">
                <a:solidFill>
                  <a:schemeClr val="tx1"/>
                </a:solidFill>
                <a:sym typeface="Symbol"/>
              </a:rPr>
              <a:t>a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nswer to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is the distance from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u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to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v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 in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G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Q</a:t>
            </a:r>
            <a:r>
              <a:rPr lang="en-US" sz="2400" dirty="0" smtClean="0">
                <a:solidFill>
                  <a:schemeClr val="tx1"/>
                </a:solidFill>
                <a:sym typeface="Symbol"/>
              </a:rPr>
              <a:t>. It can be efficiently computed using reduced lengths.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Rough outline – cont.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144787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7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041" y="671691"/>
            <a:ext cx="807967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The set of random </a:t>
            </a:r>
            <a:r>
              <a:rPr lang="en-US" sz="2400" dirty="0" err="1" smtClean="0">
                <a:solidFill>
                  <a:schemeClr val="tx1"/>
                </a:solidFill>
              </a:rPr>
              <a:t>subgraphs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FF0000"/>
                </a:solidFill>
              </a:rPr>
              <a:t>={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,…,</a:t>
            </a:r>
            <a:r>
              <a:rPr lang="en-US" sz="2400" i="1" dirty="0">
                <a:solidFill>
                  <a:srgbClr val="FF0000"/>
                </a:solidFill>
              </a:rPr>
              <a:t>G</a:t>
            </a:r>
            <a:r>
              <a:rPr lang="en-US" sz="2400" i="1" baseline="-25000" dirty="0">
                <a:solidFill>
                  <a:srgbClr val="FF0000"/>
                </a:solidFill>
              </a:rPr>
              <a:t>r</a:t>
            </a:r>
            <a:r>
              <a:rPr lang="en-US" sz="2400" dirty="0">
                <a:solidFill>
                  <a:srgbClr val="FF0000"/>
                </a:solidFill>
              </a:rPr>
              <a:t>}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is generated as follows:</a:t>
            </a: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i="1" dirty="0">
                <a:solidFill>
                  <a:srgbClr val="FF0000"/>
                </a:solidFill>
              </a:rPr>
              <a:t>r</a:t>
            </a:r>
            <a:r>
              <a:rPr lang="en-US" sz="2400" dirty="0" smtClean="0">
                <a:solidFill>
                  <a:srgbClr val="FF0000"/>
                </a:solidFill>
              </a:rPr>
              <a:t> = 42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1-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rgbClr val="FF0000"/>
                </a:solidFill>
              </a:rPr>
              <a:t>log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/>
              <a:t> .</a:t>
            </a:r>
            <a:endParaRPr lang="en-US" sz="2400" i="1" dirty="0" smtClean="0">
              <a:solidFill>
                <a:srgbClr val="FF0000"/>
              </a:solidFill>
            </a:endParaRPr>
          </a:p>
          <a:p>
            <a:pPr marL="914400" lvl="1" indent="-457200" algn="l">
              <a:buFont typeface="Arial" pitchFamily="34" charset="0"/>
              <a:buChar char="•"/>
            </a:pPr>
            <a:r>
              <a:rPr lang="en-US" sz="2400" dirty="0"/>
              <a:t>An edge is </a:t>
            </a:r>
            <a:r>
              <a:rPr lang="en-US" sz="2400" b="1" dirty="0"/>
              <a:t>not taken</a:t>
            </a:r>
            <a:r>
              <a:rPr lang="en-US" sz="2400" dirty="0"/>
              <a:t> to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/>
              <a:t> with probability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baseline="30000" dirty="0" smtClean="0">
                <a:solidFill>
                  <a:srgbClr val="FF0000"/>
                </a:solidFill>
              </a:rPr>
              <a:t>-1</a:t>
            </a:r>
            <a:r>
              <a:rPr lang="en-US" sz="2400" dirty="0" smtClean="0"/>
              <a:t> </a:t>
            </a:r>
            <a:r>
              <a:rPr lang="en-US" sz="2400" dirty="0"/>
              <a:t>(independently for each edge and for each </a:t>
            </a:r>
            <a:r>
              <a:rPr lang="en-US" sz="2400" i="1" dirty="0" err="1" smtClean="0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 smtClean="0">
                <a:solidFill>
                  <a:srgbClr val="FF0000"/>
                </a:solidFill>
              </a:rPr>
              <a:t>i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).</a:t>
            </a:r>
            <a:endParaRPr lang="en-US" sz="2400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 random </a:t>
            </a:r>
            <a:r>
              <a:rPr lang="en-US" sz="3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subgraphs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69978387"/>
              </p:ext>
            </p:extLst>
          </p:nvPr>
        </p:nvGraphicFramePr>
        <p:xfrm>
          <a:off x="693095" y="3160164"/>
          <a:ext cx="7834620" cy="17835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620"/>
              </a:tblGrid>
              <a:tr h="401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Lemma 1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1326315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probability that</a:t>
                      </a:r>
                      <a:b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                            21 log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&lt; |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R</a:t>
                      </a:r>
                      <a:r>
                        <a:rPr lang="en-US" sz="2400" b="0" i="1" u="none" strike="noStrike" kern="1200" baseline="-2500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| &lt; 70 log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n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for </a:t>
                      </a:r>
                      <a:r>
                        <a:rPr lang="en-US" sz="2400" b="1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all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  <a:sym typeface="Symbol"/>
                        </a:rPr>
                        <a:t>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E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is 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679695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8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041" y="671691"/>
            <a:ext cx="8079674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Recall: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/>
              <a:t> </a:t>
            </a:r>
            <a:r>
              <a:rPr lang="en-US" sz="2400" dirty="0" smtClean="0"/>
              <a:t>denotes a shortest </a:t>
            </a:r>
            <a:r>
              <a:rPr lang="en-US" sz="2400" dirty="0"/>
              <a:t>path from </a:t>
            </a:r>
            <a:r>
              <a:rPr lang="en-US" sz="2400" i="1" dirty="0">
                <a:solidFill>
                  <a:srgbClr val="FF0000"/>
                </a:solidFill>
              </a:rPr>
              <a:t>u</a:t>
            </a:r>
            <a:r>
              <a:rPr lang="en-US" sz="2400" dirty="0"/>
              <a:t> to </a:t>
            </a:r>
            <a:r>
              <a:rPr lang="en-US" sz="2400" i="1" dirty="0">
                <a:solidFill>
                  <a:srgbClr val="FF0000"/>
                </a:solidFill>
              </a:rPr>
              <a:t>v</a:t>
            </a:r>
            <a:r>
              <a:rPr lang="en-US" sz="2400" dirty="0"/>
              <a:t> in </a:t>
            </a:r>
            <a:r>
              <a:rPr lang="en-US" sz="2400" i="1" dirty="0" smtClean="0">
                <a:solidFill>
                  <a:srgbClr val="FF0000"/>
                </a:solidFill>
              </a:rPr>
              <a:t>G</a:t>
            </a:r>
            <a:r>
              <a:rPr lang="en-US" sz="2400" dirty="0" smtClean="0">
                <a:solidFill>
                  <a:srgbClr val="FF0000"/>
                </a:solidFill>
              </a:rPr>
              <a:t>-</a:t>
            </a:r>
            <a:r>
              <a:rPr lang="en-US" sz="2400" i="1" dirty="0" smtClean="0">
                <a:solidFill>
                  <a:srgbClr val="FF0000"/>
                </a:solidFill>
              </a:rPr>
              <a:t>e </a:t>
            </a:r>
            <a:r>
              <a:rPr lang="en-US" sz="2400" i="1" dirty="0" smtClean="0">
                <a:solidFill>
                  <a:schemeClr val="tx1"/>
                </a:solidFill>
              </a:rPr>
              <a:t>.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A </a:t>
            </a:r>
            <a:r>
              <a:rPr lang="en-US" sz="2400" b="1" dirty="0" smtClean="0">
                <a:solidFill>
                  <a:schemeClr val="tx1"/>
                </a:solidFill>
              </a:rPr>
              <a:t>short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b="1" dirty="0" smtClean="0">
                <a:solidFill>
                  <a:schemeClr val="tx1"/>
                </a:solidFill>
              </a:rPr>
              <a:t>interval</a:t>
            </a:r>
            <a:r>
              <a:rPr lang="en-US" sz="2400" dirty="0" smtClean="0">
                <a:solidFill>
                  <a:schemeClr val="tx1"/>
                </a:solidFill>
              </a:rPr>
              <a:t> is a </a:t>
            </a:r>
            <a:r>
              <a:rPr lang="en-US" sz="2400" dirty="0" err="1" smtClean="0">
                <a:solidFill>
                  <a:schemeClr val="tx1"/>
                </a:solidFill>
              </a:rPr>
              <a:t>subpath</a:t>
            </a:r>
            <a:r>
              <a:rPr lang="en-US" sz="2400" dirty="0" smtClean="0">
                <a:solidFill>
                  <a:schemeClr val="tx1"/>
                </a:solidFill>
              </a:rPr>
              <a:t> with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1-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vertices of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>
                <a:solidFill>
                  <a:srgbClr val="FF0000"/>
                </a:solidFill>
              </a:rPr>
              <a:t>)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Observe: there are only </a:t>
            </a:r>
            <a:r>
              <a:rPr lang="en-US" sz="2400" i="1" dirty="0" smtClean="0">
                <a:solidFill>
                  <a:srgbClr val="FF0000"/>
                </a:solidFill>
              </a:rPr>
              <a:t>O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baseline="30000" dirty="0" smtClean="0">
                <a:solidFill>
                  <a:srgbClr val="FF0000"/>
                </a:solidFill>
              </a:rPr>
              <a:t>4</a:t>
            </a:r>
            <a:r>
              <a:rPr lang="en-US" sz="2400" dirty="0" smtClean="0">
                <a:solidFill>
                  <a:srgbClr val="FF0000"/>
                </a:solidFill>
              </a:rPr>
              <a:t>)</a:t>
            </a:r>
            <a:r>
              <a:rPr lang="en-US" sz="2400" dirty="0" smtClean="0"/>
              <a:t> possible </a:t>
            </a:r>
            <a:r>
              <a:rPr lang="en-US" sz="2400" b="1" dirty="0" smtClean="0"/>
              <a:t>short intervals</a:t>
            </a:r>
            <a:r>
              <a:rPr lang="en-US" sz="2400" dirty="0" smtClean="0"/>
              <a:t>.</a:t>
            </a:r>
            <a:endParaRPr lang="en-US" sz="2400" baseline="30000" dirty="0" smtClean="0"/>
          </a:p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/>
              <a:t>We say that a short interval of </a:t>
            </a:r>
            <a:r>
              <a:rPr lang="en-US" sz="2400" i="1" dirty="0">
                <a:solidFill>
                  <a:srgbClr val="FF0000"/>
                </a:solidFill>
              </a:rPr>
              <a:t>p</a:t>
            </a:r>
            <a:r>
              <a:rPr lang="en-US" sz="2400" dirty="0">
                <a:solidFill>
                  <a:srgbClr val="FF0000"/>
                </a:solidFill>
              </a:rPr>
              <a:t>(</a:t>
            </a:r>
            <a:r>
              <a:rPr lang="en-US" sz="2400" i="1" dirty="0" err="1">
                <a:solidFill>
                  <a:srgbClr val="FF0000"/>
                </a:solidFill>
              </a:rPr>
              <a:t>u</a:t>
            </a:r>
            <a:r>
              <a:rPr lang="en-US" sz="2400" dirty="0" err="1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v</a:t>
            </a:r>
            <a:r>
              <a:rPr lang="en-US" sz="2400" dirty="0" err="1">
                <a:solidFill>
                  <a:srgbClr val="FF0000"/>
                </a:solidFill>
              </a:rPr>
              <a:t>,</a:t>
            </a:r>
            <a:r>
              <a:rPr lang="en-US" sz="2400" i="1" dirty="0" err="1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b="1" dirty="0" smtClean="0"/>
              <a:t>survives </a:t>
            </a:r>
            <a:r>
              <a:rPr lang="en-US" sz="2400" dirty="0" smtClean="0"/>
              <a:t>if all its edges appear in </a:t>
            </a:r>
            <a:r>
              <a:rPr lang="en-US" sz="2400" b="1" dirty="0" smtClean="0"/>
              <a:t>some</a:t>
            </a:r>
            <a:r>
              <a:rPr lang="en-US" sz="2400" dirty="0" smtClean="0"/>
              <a:t> random </a:t>
            </a:r>
            <a:r>
              <a:rPr lang="en-US" sz="2400" dirty="0" err="1" smtClean="0"/>
              <a:t>subgraph</a:t>
            </a:r>
            <a:r>
              <a:rPr lang="en-US" sz="2400" dirty="0" smtClean="0"/>
              <a:t> of </a:t>
            </a:r>
            <a:r>
              <a:rPr lang="en-US" sz="2400" i="1" dirty="0" smtClean="0">
                <a:solidFill>
                  <a:srgbClr val="FF0000"/>
                </a:solidFill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/>
              <a:t>.</a:t>
            </a:r>
            <a:endParaRPr lang="en-US" sz="2400" i="1" dirty="0"/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The random </a:t>
            </a:r>
            <a:r>
              <a:rPr lang="en-US" sz="3600" dirty="0" err="1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subgraphs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32318855"/>
              </p:ext>
            </p:extLst>
          </p:nvPr>
        </p:nvGraphicFramePr>
        <p:xfrm>
          <a:off x="693095" y="3467405"/>
          <a:ext cx="7834620" cy="103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620"/>
              </a:tblGrid>
              <a:tr h="401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Lemma 2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579735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The probability that all short intervals survive is 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726450" y="4527066"/>
            <a:ext cx="791755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2400" b="1" i="1" dirty="0" smtClean="0"/>
              <a:t>Proof:</a:t>
            </a:r>
            <a:r>
              <a:rPr lang="en-US" sz="2400" dirty="0" smtClean="0"/>
              <a:t>   Consider short interval </a:t>
            </a:r>
            <a:r>
              <a:rPr lang="en-US" sz="2400" i="1" dirty="0" smtClean="0">
                <a:solidFill>
                  <a:srgbClr val="FF0000"/>
                </a:solidFill>
              </a:rPr>
              <a:t>I</a:t>
            </a:r>
            <a:r>
              <a:rPr lang="en-US" sz="2400" dirty="0" smtClean="0"/>
              <a:t> of </a:t>
            </a:r>
            <a:r>
              <a:rPr lang="en-US" sz="2400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>
                <a:solidFill>
                  <a:srgbClr val="FF0000"/>
                </a:solidFill>
              </a:rPr>
              <a:t>(</a:t>
            </a:r>
            <a:r>
              <a:rPr lang="en-US" sz="2400" i="1" dirty="0" err="1" smtClean="0">
                <a:solidFill>
                  <a:srgbClr val="FF0000"/>
                </a:solidFill>
              </a:rPr>
              <a:t>u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v</a:t>
            </a:r>
            <a:r>
              <a:rPr lang="en-US" sz="2400" dirty="0" err="1" smtClean="0">
                <a:solidFill>
                  <a:srgbClr val="FF0000"/>
                </a:solidFill>
              </a:rPr>
              <a:t>,</a:t>
            </a:r>
            <a:r>
              <a:rPr lang="en-US" sz="2400" i="1" dirty="0" err="1" smtClean="0">
                <a:solidFill>
                  <a:srgbClr val="FF0000"/>
                </a:solidFill>
              </a:rPr>
              <a:t>e</a:t>
            </a:r>
            <a:r>
              <a:rPr lang="en-US" sz="2400" dirty="0" smtClean="0">
                <a:solidFill>
                  <a:srgbClr val="FF0000"/>
                </a:solidFill>
              </a:rPr>
              <a:t>) </a:t>
            </a:r>
            <a:r>
              <a:rPr lang="en-US" sz="2400" dirty="0" smtClean="0">
                <a:solidFill>
                  <a:schemeClr val="tx1"/>
                </a:solidFill>
              </a:rPr>
              <a:t>and some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dirty="0"/>
              <a:t> </a:t>
            </a:r>
            <a:r>
              <a:rPr lang="en-US" sz="2400" dirty="0" smtClean="0"/>
              <a:t>.</a:t>
            </a:r>
          </a:p>
          <a:p>
            <a:pPr algn="l"/>
            <a:r>
              <a:rPr lang="en-US" sz="2400" dirty="0" smtClean="0"/>
              <a:t>Survival probability:</a:t>
            </a:r>
          </a:p>
          <a:p>
            <a:pPr algn="l"/>
            <a:r>
              <a:rPr lang="en-US" sz="2400" dirty="0" smtClean="0"/>
              <a:t>Non-survival in all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i="1" baseline="-25000" dirty="0" smtClean="0">
                <a:solidFill>
                  <a:srgbClr val="FF0000"/>
                </a:solidFill>
                <a:sym typeface="Symbol"/>
              </a:rPr>
              <a:t>e</a:t>
            </a:r>
            <a:r>
              <a:rPr lang="en-US" sz="2400" dirty="0" smtClean="0">
                <a:sym typeface="Symbol"/>
              </a:rPr>
              <a:t>: </a:t>
            </a:r>
          </a:p>
          <a:p>
            <a:pPr algn="l"/>
            <a:r>
              <a:rPr lang="en-US" sz="2400" dirty="0" smtClean="0">
                <a:sym typeface="Symbol"/>
              </a:rPr>
              <a:t>By Lemma 1: </a:t>
            </a:r>
            <a:endParaRPr lang="en-US" sz="2400" dirty="0"/>
          </a:p>
        </p:txBody>
      </p:sp>
      <p:pic>
        <p:nvPicPr>
          <p:cNvPr id="11" name="Picture 10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6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77606" y="5058929"/>
            <a:ext cx="4707249" cy="381001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>
            <p:custDataLst>
              <p:tags r:id="rId2"/>
            </p:custDataLst>
          </p:nvPr>
        </p:nvPicPr>
        <p:blipFill>
          <a:blip r:embed="rId7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9191" y="5698264"/>
            <a:ext cx="1343353" cy="29829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8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84473" y="6130498"/>
            <a:ext cx="4512290" cy="5049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436083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A9ABFC-DFCD-4DB7-83FD-70FF09228D52}" type="slidenum">
              <a:rPr lang="he-IL" smtClean="0"/>
              <a:pPr/>
              <a:t>9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448041" y="806399"/>
            <a:ext cx="80796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Let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be a random subset of </a:t>
            </a:r>
            <a:r>
              <a:rPr lang="en-US" sz="2400" dirty="0">
                <a:solidFill>
                  <a:srgbClr val="FF0000"/>
                </a:solidFill>
              </a:rPr>
              <a:t>5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l-GR" sz="2400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log </a:t>
            </a:r>
            <a:r>
              <a:rPr lang="en-US" sz="2400" i="1" dirty="0" smtClean="0">
                <a:solidFill>
                  <a:srgbClr val="FF0000"/>
                </a:solidFill>
              </a:rPr>
              <a:t>n</a:t>
            </a:r>
            <a:r>
              <a:rPr lang="en-US" sz="2400" dirty="0" smtClean="0">
                <a:solidFill>
                  <a:schemeClr val="tx1"/>
                </a:solidFill>
              </a:rPr>
              <a:t> vertices.</a:t>
            </a:r>
            <a:endParaRPr lang="en-US" sz="2400" i="1" dirty="0" smtClean="0">
              <a:solidFill>
                <a:srgbClr val="FF0000"/>
              </a:solidFill>
            </a:endParaRP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>
          <a:xfrm>
            <a:off x="448041" y="145948"/>
            <a:ext cx="8242300" cy="671512"/>
          </a:xfrm>
          <a:prstGeom prst="rect">
            <a:avLst/>
          </a:prstGeom>
          <a:noFill/>
          <a:ln/>
        </p:spPr>
        <p:txBody>
          <a:bodyPr/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5pPr>
            <a:lvl6pPr marL="4572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6pPr>
            <a:lvl7pPr marL="9144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7pPr>
            <a:lvl8pPr marL="13716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8pPr>
            <a:lvl9pPr marL="1828800"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defRPr>
            </a:lvl9pPr>
          </a:lstStyle>
          <a:p>
            <a:pPr rtl="0"/>
            <a:r>
              <a:rPr lang="en-US" sz="3600" dirty="0" smtClean="0">
                <a:solidFill>
                  <a:schemeClr val="accent2"/>
                </a:solidFill>
                <a:latin typeface="Arial" pitchFamily="34" charset="0"/>
                <a:cs typeface="Arial" pitchFamily="34" charset="0"/>
              </a:rPr>
              <a:t>Hitting sets for shortest paths</a:t>
            </a:r>
            <a:endParaRPr lang="en-US" sz="3600" dirty="0">
              <a:solidFill>
                <a:schemeClr val="accent2"/>
              </a:solidFill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57477887"/>
              </p:ext>
            </p:extLst>
          </p:nvPr>
        </p:nvGraphicFramePr>
        <p:xfrm>
          <a:off x="651881" y="1277909"/>
          <a:ext cx="7834620" cy="10369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834620"/>
              </a:tblGrid>
              <a:tr h="401911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Lemma 3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  <a:tr h="579735">
                <a:tc>
                  <a:txBody>
                    <a:bodyPr/>
                    <a:lstStyle/>
                    <a:p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With probability 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1-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o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(1)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every short interval is “hit” by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B</a:t>
                      </a:r>
                      <a:r>
                        <a:rPr lang="en-US" sz="2400" b="0" i="0" u="none" strike="noStrike" kern="1200" baseline="0" dirty="0" smtClean="0">
                          <a:solidFill>
                            <a:srgbClr val="FF0000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0" u="none" strike="noStrik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en-US" sz="24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cell3D prstMaterial="dkEdge">
                      <a:bevel/>
                      <a:lightRig rig="flood" dir="t"/>
                    </a:cell3D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47450" y="2430470"/>
            <a:ext cx="826157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buFont typeface="Arial" pitchFamily="34" charset="0"/>
              <a:buChar char="•"/>
            </a:pPr>
            <a:r>
              <a:rPr lang="en-US" sz="2400" dirty="0" smtClean="0">
                <a:solidFill>
                  <a:schemeClr val="tx1"/>
                </a:solidFill>
              </a:rPr>
              <a:t>We need to </a:t>
            </a:r>
            <a:r>
              <a:rPr lang="en-US" sz="2400" dirty="0" smtClean="0">
                <a:solidFill>
                  <a:schemeClr val="tx1"/>
                </a:solidFill>
              </a:rPr>
              <a:t>compute, for each </a:t>
            </a:r>
            <a:r>
              <a:rPr lang="en-US" sz="2400" i="1" dirty="0" err="1">
                <a:solidFill>
                  <a:srgbClr val="FF0000"/>
                </a:solidFill>
              </a:rPr>
              <a:t>G</a:t>
            </a:r>
            <a:r>
              <a:rPr lang="en-US" sz="2400" i="1" baseline="-25000" dirty="0" err="1">
                <a:solidFill>
                  <a:srgbClr val="FF0000"/>
                </a:solidFill>
              </a:rPr>
              <a:t>i</a:t>
            </a:r>
            <a:r>
              <a:rPr lang="en-US" sz="2400" dirty="0">
                <a:solidFill>
                  <a:srgbClr val="FF0000"/>
                </a:solidFill>
              </a:rPr>
              <a:t> </a:t>
            </a:r>
            <a:r>
              <a:rPr lang="en-US" sz="2400" dirty="0">
                <a:solidFill>
                  <a:srgbClr val="FF0000"/>
                </a:solidFill>
                <a:sym typeface="Symbol"/>
              </a:rPr>
              <a:t> </a:t>
            </a:r>
            <a:r>
              <a:rPr lang="en-US" sz="2400" i="1" dirty="0" smtClean="0">
                <a:solidFill>
                  <a:srgbClr val="FF0000"/>
                </a:solidFill>
                <a:sym typeface="Symbol"/>
              </a:rPr>
              <a:t>R</a:t>
            </a:r>
            <a:r>
              <a:rPr lang="en-US" sz="2400" dirty="0">
                <a:sym typeface="Symbol"/>
              </a:rPr>
              <a:t>,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the distance between any pair of vertices of </a:t>
            </a:r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chemeClr val="tx1"/>
                </a:solidFill>
              </a:rPr>
              <a:t> (in fact, we care only about </a:t>
            </a:r>
            <a:r>
              <a:rPr lang="en-US" sz="2400" b="1" dirty="0" smtClean="0">
                <a:solidFill>
                  <a:schemeClr val="tx1"/>
                </a:solidFill>
              </a:rPr>
              <a:t>relevant pairs:</a:t>
            </a:r>
            <a:r>
              <a:rPr lang="en-US" sz="2400" dirty="0" smtClean="0">
                <a:solidFill>
                  <a:schemeClr val="tx1"/>
                </a:solidFill>
              </a:rPr>
              <a:t> distances realized by paths using at most </a:t>
            </a:r>
            <a:r>
              <a:rPr lang="en-US" sz="2400" i="1" dirty="0">
                <a:solidFill>
                  <a:srgbClr val="FF0000"/>
                </a:solidFill>
              </a:rPr>
              <a:t>n</a:t>
            </a:r>
            <a:r>
              <a:rPr lang="en-US" sz="2400" baseline="30000" dirty="0">
                <a:solidFill>
                  <a:srgbClr val="FF0000"/>
                </a:solidFill>
              </a:rPr>
              <a:t>1-</a:t>
            </a:r>
            <a:r>
              <a:rPr lang="el-GR" sz="2400" baseline="30000" dirty="0">
                <a:solidFill>
                  <a:srgbClr val="FF0000"/>
                </a:solidFill>
              </a:rPr>
              <a:t>α </a:t>
            </a:r>
            <a:r>
              <a:rPr lang="en-US" sz="2400" dirty="0" smtClean="0">
                <a:solidFill>
                  <a:schemeClr val="tx1"/>
                </a:solidFill>
              </a:rPr>
              <a:t>vertices). </a:t>
            </a:r>
            <a:endParaRPr lang="en-US" sz="2400" i="1" dirty="0" smtClean="0">
              <a:solidFill>
                <a:schemeClr val="tx1"/>
              </a:solidFill>
            </a:endParaRPr>
          </a:p>
        </p:txBody>
      </p:sp>
      <p:sp>
        <p:nvSpPr>
          <p:cNvPr id="4" name="Oval 3"/>
          <p:cNvSpPr>
            <a:spLocks noChangeAspect="1"/>
          </p:cNvSpPr>
          <p:nvPr/>
        </p:nvSpPr>
        <p:spPr bwMode="auto">
          <a:xfrm>
            <a:off x="1441370" y="4648427"/>
            <a:ext cx="360000" cy="357054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1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val 9"/>
          <p:cNvSpPr>
            <a:spLocks noChangeAspect="1"/>
          </p:cNvSpPr>
          <p:nvPr/>
        </p:nvSpPr>
        <p:spPr bwMode="auto">
          <a:xfrm>
            <a:off x="2265924" y="4657960"/>
            <a:ext cx="360000" cy="360000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2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Oval 10"/>
          <p:cNvSpPr>
            <a:spLocks noChangeAspect="1"/>
          </p:cNvSpPr>
          <p:nvPr/>
        </p:nvSpPr>
        <p:spPr bwMode="auto">
          <a:xfrm>
            <a:off x="3192544" y="4657960"/>
            <a:ext cx="360000" cy="367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3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val 11"/>
          <p:cNvSpPr>
            <a:spLocks noChangeAspect="1"/>
          </p:cNvSpPr>
          <p:nvPr/>
        </p:nvSpPr>
        <p:spPr bwMode="auto">
          <a:xfrm>
            <a:off x="4129025" y="4657960"/>
            <a:ext cx="360000" cy="3678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4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3" name="Oval 12"/>
          <p:cNvSpPr>
            <a:spLocks noChangeAspect="1"/>
          </p:cNvSpPr>
          <p:nvPr/>
        </p:nvSpPr>
        <p:spPr bwMode="auto">
          <a:xfrm>
            <a:off x="5109670" y="4650243"/>
            <a:ext cx="360000" cy="367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5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Oval 13"/>
          <p:cNvSpPr>
            <a:spLocks noChangeAspect="1"/>
          </p:cNvSpPr>
          <p:nvPr/>
        </p:nvSpPr>
        <p:spPr bwMode="auto">
          <a:xfrm>
            <a:off x="5751737" y="4074085"/>
            <a:ext cx="360000" cy="3678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6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5" name="Oval 14"/>
          <p:cNvSpPr>
            <a:spLocks noChangeAspect="1"/>
          </p:cNvSpPr>
          <p:nvPr/>
        </p:nvSpPr>
        <p:spPr bwMode="auto">
          <a:xfrm>
            <a:off x="529354" y="4669817"/>
            <a:ext cx="360000" cy="357054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0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6" name="Oval 15"/>
          <p:cNvSpPr>
            <a:spLocks noChangeAspect="1"/>
          </p:cNvSpPr>
          <p:nvPr/>
        </p:nvSpPr>
        <p:spPr bwMode="auto">
          <a:xfrm>
            <a:off x="1905924" y="4030163"/>
            <a:ext cx="360000" cy="3678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9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Oval 16"/>
          <p:cNvSpPr>
            <a:spLocks noChangeAspect="1"/>
          </p:cNvSpPr>
          <p:nvPr/>
        </p:nvSpPr>
        <p:spPr bwMode="auto">
          <a:xfrm>
            <a:off x="3167126" y="4000130"/>
            <a:ext cx="360000" cy="367873"/>
          </a:xfrm>
          <a:prstGeom prst="ellipse">
            <a:avLst/>
          </a:prstGeom>
          <a:solidFill>
            <a:schemeClr val="accent2">
              <a:lumMod val="60000"/>
              <a:lumOff val="4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8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8" name="Oval 17"/>
          <p:cNvSpPr>
            <a:spLocks noChangeAspect="1"/>
          </p:cNvSpPr>
          <p:nvPr/>
        </p:nvSpPr>
        <p:spPr bwMode="auto">
          <a:xfrm>
            <a:off x="4610405" y="4010226"/>
            <a:ext cx="360000" cy="367873"/>
          </a:xfrm>
          <a:prstGeom prst="ellipse">
            <a:avLst/>
          </a:prstGeom>
          <a:solidFill>
            <a:srgbClr val="FFC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050" b="0" i="0" u="none" strike="noStrike" cap="none" normalizeH="0" baseline="0" dirty="0" smtClean="0">
                <a:ln>
                  <a:noFill/>
                </a:ln>
                <a:solidFill>
                  <a:schemeClr val="tx2"/>
                </a:solidFill>
                <a:effectLst/>
                <a:latin typeface="Times New Roman" pitchFamily="18" charset="0"/>
                <a:cs typeface="Times New Roman" pitchFamily="18" charset="0"/>
              </a:rPr>
              <a:t>7</a:t>
            </a:r>
            <a:endParaRPr kumimoji="0" lang="en-US" sz="1050" b="0" i="0" u="none" strike="noStrike" cap="none" normalizeH="0" baseline="0" dirty="0" smtClean="0">
              <a:ln>
                <a:noFill/>
              </a:ln>
              <a:solidFill>
                <a:schemeClr val="tx2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19" name="Straight Arrow Connector 18"/>
          <p:cNvCxnSpPr>
            <a:stCxn id="15" idx="6"/>
            <a:endCxn id="4" idx="2"/>
          </p:cNvCxnSpPr>
          <p:nvPr/>
        </p:nvCxnSpPr>
        <p:spPr bwMode="auto">
          <a:xfrm flipV="1">
            <a:off x="889354" y="4826954"/>
            <a:ext cx="552016" cy="2139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>
            <a:stCxn id="4" idx="6"/>
            <a:endCxn id="10" idx="2"/>
          </p:cNvCxnSpPr>
          <p:nvPr/>
        </p:nvCxnSpPr>
        <p:spPr bwMode="auto">
          <a:xfrm>
            <a:off x="1801370" y="4826954"/>
            <a:ext cx="464554" cy="1100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2" name="Straight Arrow Connector 21"/>
          <p:cNvCxnSpPr>
            <a:stCxn id="10" idx="6"/>
            <a:endCxn id="11" idx="2"/>
          </p:cNvCxnSpPr>
          <p:nvPr/>
        </p:nvCxnSpPr>
        <p:spPr bwMode="auto">
          <a:xfrm>
            <a:off x="2625924" y="4837960"/>
            <a:ext cx="566620" cy="393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6" name="Straight Arrow Connector 25"/>
          <p:cNvCxnSpPr>
            <a:stCxn id="11" idx="6"/>
            <a:endCxn id="12" idx="2"/>
          </p:cNvCxnSpPr>
          <p:nvPr/>
        </p:nvCxnSpPr>
        <p:spPr bwMode="auto">
          <a:xfrm>
            <a:off x="3552544" y="4841897"/>
            <a:ext cx="57648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9" name="Straight Arrow Connector 28"/>
          <p:cNvCxnSpPr>
            <a:stCxn id="12" idx="6"/>
            <a:endCxn id="13" idx="2"/>
          </p:cNvCxnSpPr>
          <p:nvPr/>
        </p:nvCxnSpPr>
        <p:spPr bwMode="auto">
          <a:xfrm flipV="1">
            <a:off x="4489025" y="4834180"/>
            <a:ext cx="620645" cy="7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2" name="Straight Arrow Connector 31"/>
          <p:cNvCxnSpPr>
            <a:stCxn id="13" idx="7"/>
            <a:endCxn id="14" idx="3"/>
          </p:cNvCxnSpPr>
          <p:nvPr/>
        </p:nvCxnSpPr>
        <p:spPr bwMode="auto">
          <a:xfrm flipV="1">
            <a:off x="5416949" y="4388084"/>
            <a:ext cx="387509" cy="3160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5" name="Straight Arrow Connector 34"/>
          <p:cNvCxnSpPr>
            <a:stCxn id="13" idx="1"/>
            <a:endCxn id="18" idx="5"/>
          </p:cNvCxnSpPr>
          <p:nvPr/>
        </p:nvCxnSpPr>
        <p:spPr bwMode="auto">
          <a:xfrm flipH="1" flipV="1">
            <a:off x="4917684" y="4324225"/>
            <a:ext cx="244707" cy="37989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8" name="Straight Arrow Connector 37"/>
          <p:cNvCxnSpPr>
            <a:stCxn id="18" idx="2"/>
            <a:endCxn id="17" idx="6"/>
          </p:cNvCxnSpPr>
          <p:nvPr/>
        </p:nvCxnSpPr>
        <p:spPr bwMode="auto">
          <a:xfrm flipH="1" flipV="1">
            <a:off x="3527126" y="4184067"/>
            <a:ext cx="1083279" cy="10096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1" name="Straight Arrow Connector 40"/>
          <p:cNvCxnSpPr>
            <a:stCxn id="16" idx="6"/>
            <a:endCxn id="17" idx="2"/>
          </p:cNvCxnSpPr>
          <p:nvPr/>
        </p:nvCxnSpPr>
        <p:spPr bwMode="auto">
          <a:xfrm flipV="1">
            <a:off x="2265924" y="4184067"/>
            <a:ext cx="901202" cy="3003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4" name="Straight Arrow Connector 43"/>
          <p:cNvCxnSpPr>
            <a:stCxn id="15" idx="0"/>
            <a:endCxn id="16" idx="2"/>
          </p:cNvCxnSpPr>
          <p:nvPr/>
        </p:nvCxnSpPr>
        <p:spPr bwMode="auto">
          <a:xfrm flipV="1">
            <a:off x="709354" y="4214100"/>
            <a:ext cx="1196570" cy="45571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0" name="Straight Arrow Connector 49"/>
          <p:cNvCxnSpPr>
            <a:stCxn id="17" idx="3"/>
            <a:endCxn id="15" idx="7"/>
          </p:cNvCxnSpPr>
          <p:nvPr/>
        </p:nvCxnSpPr>
        <p:spPr bwMode="auto">
          <a:xfrm flipH="1">
            <a:off x="836633" y="4314129"/>
            <a:ext cx="2383214" cy="40797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3" name="Straight Arrow Connector 52"/>
          <p:cNvCxnSpPr>
            <a:stCxn id="17" idx="4"/>
            <a:endCxn id="11" idx="0"/>
          </p:cNvCxnSpPr>
          <p:nvPr/>
        </p:nvCxnSpPr>
        <p:spPr bwMode="auto">
          <a:xfrm>
            <a:off x="3347126" y="4368003"/>
            <a:ext cx="25418" cy="289957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6" name="TextBox 55"/>
          <p:cNvSpPr txBox="1"/>
          <p:nvPr/>
        </p:nvSpPr>
        <p:spPr>
          <a:xfrm>
            <a:off x="1086299" y="5157225"/>
            <a:ext cx="1686679" cy="8925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i="1" dirty="0" smtClean="0">
                <a:solidFill>
                  <a:srgbClr val="FF0000"/>
                </a:solidFill>
              </a:rPr>
              <a:t>B</a:t>
            </a:r>
            <a:r>
              <a:rPr lang="en-US" sz="2400" dirty="0" smtClean="0">
                <a:solidFill>
                  <a:srgbClr val="FF0000"/>
                </a:solidFill>
              </a:rPr>
              <a:t>={1,3,5,8}</a:t>
            </a:r>
            <a:br>
              <a:rPr lang="en-US" sz="2400" dirty="0" smtClean="0">
                <a:solidFill>
                  <a:srgbClr val="FF0000"/>
                </a:solidFill>
              </a:rPr>
            </a:br>
            <a:r>
              <a:rPr lang="en-US" i="1" dirty="0" smtClean="0">
                <a:solidFill>
                  <a:srgbClr val="FF0000"/>
                </a:solidFill>
              </a:rPr>
              <a:t>n</a:t>
            </a:r>
            <a:r>
              <a:rPr lang="en-US" baseline="30000" dirty="0" smtClean="0">
                <a:solidFill>
                  <a:srgbClr val="FF0000"/>
                </a:solidFill>
              </a:rPr>
              <a:t>1-</a:t>
            </a:r>
            <a:r>
              <a:rPr lang="el-GR" baseline="30000" dirty="0" smtClean="0">
                <a:solidFill>
                  <a:srgbClr val="FF0000"/>
                </a:solidFill>
              </a:rPr>
              <a:t>α</a:t>
            </a:r>
            <a:r>
              <a:rPr lang="en-US" sz="2400" dirty="0" smtClean="0">
                <a:solidFill>
                  <a:srgbClr val="FF0000"/>
                </a:solidFill>
              </a:rPr>
              <a:t>=3</a:t>
            </a:r>
            <a:endParaRPr lang="en-US" dirty="0"/>
          </a:p>
        </p:txBody>
      </p:sp>
      <p:graphicFrame>
        <p:nvGraphicFramePr>
          <p:cNvPr id="61" name="Table 6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59875857"/>
              </p:ext>
            </p:extLst>
          </p:nvPr>
        </p:nvGraphicFramePr>
        <p:xfrm>
          <a:off x="6914705" y="4415545"/>
          <a:ext cx="1382580" cy="1483360"/>
        </p:xfrm>
        <a:graphic>
          <a:graphicData uri="http://schemas.openxmlformats.org/drawingml/2006/table">
            <a:tbl>
              <a:tblPr bandRow="1">
                <a:tableStyleId>{21E4AEA4-8DFA-4A89-87EB-49C32662AFE0}</a:tableStyleId>
              </a:tblPr>
              <a:tblGrid>
                <a:gridCol w="345645"/>
                <a:gridCol w="345645"/>
                <a:gridCol w="345645"/>
                <a:gridCol w="34564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∞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2" name="TextBox 61"/>
          <p:cNvSpPr txBox="1"/>
          <p:nvPr/>
        </p:nvSpPr>
        <p:spPr>
          <a:xfrm>
            <a:off x="6607465" y="4382674"/>
            <a:ext cx="338554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</a:t>
            </a:r>
            <a:br>
              <a:rPr lang="en-US" sz="2400" dirty="0" smtClean="0"/>
            </a:br>
            <a:r>
              <a:rPr lang="en-US" sz="2400" dirty="0" smtClean="0"/>
              <a:t>3</a:t>
            </a:r>
            <a:br>
              <a:rPr lang="en-US" sz="2400" dirty="0" smtClean="0"/>
            </a:br>
            <a:r>
              <a:rPr lang="en-US" sz="2400" dirty="0" smtClean="0"/>
              <a:t>5</a:t>
            </a:r>
            <a:br>
              <a:rPr lang="en-US" sz="2400" dirty="0" smtClean="0"/>
            </a:br>
            <a:r>
              <a:rPr lang="en-US" sz="2400" dirty="0" smtClean="0"/>
              <a:t>8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6837895" y="4027188"/>
            <a:ext cx="14927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1   3   5   8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24256557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56" grpId="0"/>
      <p:bldP spid="62" grpId="0"/>
      <p:bldP spid="63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EXPOINTINIT" val=""/>
  <p:tag name="USEAMSFONTS" val="True"/>
  <p:tag name="EMBEDFONTS" val="False"/>
  <p:tag name="USEBOLDAMS" val="False"/>
  <p:tag name="DEFAULTDISPLAYSOURCE" val="\documentclass{slides}\pagestyle{empty}&#10;\begin{document}&#10;&#10;\end{document}&#10;"/>
  <p:tag name="TEX2PS" val="latex $(base).tex; dvips -D $(res) -E -o $(base).ps $(base).dvi"/>
  <p:tag name="EXTERNALEDITCOMMAND" val="notepad %"/>
  <p:tag name="GHOSTSCRIPTCOMMAND" val="c:\Software\ghostscript\gs9.00\bin\gswin32c.exe"/>
  <p:tag name="DEFAULTBITMAP" val="pngmono"/>
  <p:tag name="DEFAULTBLEND" val="False"/>
  <p:tag name="DEFAULTTRANSPARENT" val="False"/>
  <p:tag name="DEFAULTWORKAROUNDTRANSPARENCYBUG" val="False"/>
  <p:tag name="DEFAULTRESOLUTION" val="1200"/>
  <p:tag name="DEFAULTMAGNIFICATION" val="2"/>
  <p:tag name="DEFAULTFONTSIZE" val="10"/>
  <p:tag name="DEFAULTWIDTH" val="354"/>
  <p:tag name="DEFAULTHEIGHT" val="352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48.4|10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(1-n^{\alpha-1})^{|I|-1} =&#10;(1-n^{\alpha-1})^{n^{1-\alpha}-1} &gt; 1/e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409.9809"/>
  <p:tag name="PICTUREFILESIZE" val="2589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(1-1/e)^{|R_e|}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117.0002"/>
  <p:tag name="PICTUREFILESIZE" val="996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SOURCE" val="\documentclass{slides}\pagestyle{empty}&#10;\usepackage{color}&#10;\begin{document}&#10;\color{red}&#10;$$(1-1/e)^{|R_e|} &lt; (1-1/e)^{21 \log n} = o\left(\frac{1}{n^4}\right)&#10;$$&#10;\end{document}&#10;"/>
  <p:tag name="EXTERNALNAME" val="txp_fig"/>
  <p:tag name="BLEND" val="False"/>
  <p:tag name="TRANSPARENT" val="False"/>
  <p:tag name="KEEPFILES" val="False"/>
  <p:tag name="DEBUGPAUSE" val="False"/>
  <p:tag name="RESOLUTION" val="1200"/>
  <p:tag name="TIMEOUT" val="(none)"/>
  <p:tag name="BOXWIDTH" val="354"/>
  <p:tag name="BOXHEIGHT" val="352"/>
  <p:tag name="BOXFONT" val="10"/>
  <p:tag name="BOXWRAP" val="False"/>
  <p:tag name="WORKAROUNDTRANSPARENCYBUG" val="False"/>
  <p:tag name="ALLOWFONTSUBSTITUTION" val="False"/>
  <p:tag name="BITMAPFORMAT" val="png256"/>
  <p:tag name="ORIGWIDTH" val="393.0008"/>
  <p:tag name="PICTUREFILESIZE" val="34247"/>
</p:tagLst>
</file>

<file path=ppt/theme/theme1.xml><?xml version="1.0" encoding="utf-8"?>
<a:theme xmlns:a="http://schemas.openxmlformats.org/drawingml/2006/main" name="עיצוב ברירת מחדל">
  <a:themeElements>
    <a:clrScheme name="עיצוב ברירת מחדל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עיצוב ברירת מחדל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he-IL" altLang="en-US" sz="2800" b="0" i="0" u="none" strike="noStrike" cap="none" normalizeH="0" baseline="0" smtClean="0">
            <a:ln>
              <a:noFill/>
            </a:ln>
            <a:solidFill>
              <a:schemeClr val="tx2"/>
            </a:solidFill>
            <a:effectLst/>
            <a:latin typeface="Times New Roman" pitchFamily="18" charset="0"/>
            <a:cs typeface="Times New Roman" pitchFamily="18" charset="0"/>
          </a:defRPr>
        </a:defPPr>
      </a:lstStyle>
    </a:lnDef>
  </a:objectDefaults>
  <a:extraClrSchemeLst>
    <a:extraClrScheme>
      <a:clrScheme name="עיצוב ברירת מחדל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עיצוב ברירת מחדל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עיצוב ברירת מחדל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44140</TotalTime>
  <Words>1067</Words>
  <Application>Microsoft Office PowerPoint</Application>
  <PresentationFormat>On-screen Show (4:3)</PresentationFormat>
  <Paragraphs>197</Paragraphs>
  <Slides>14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עיצוב ברירת מחדל</vt:lpstr>
      <vt:lpstr>Distance sensitivity oracles in weighted directed graphs</vt:lpstr>
      <vt:lpstr>Distance Sensitivity Oracles</vt:lpstr>
      <vt:lpstr>Previous research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Maximum matching in minor-closed families of graphs</dc:title>
  <dc:creator>Uri Zwick</dc:creator>
  <cp:lastModifiedBy>Raphy</cp:lastModifiedBy>
  <cp:revision>1123</cp:revision>
  <cp:lastPrinted>2000-08-13T22:29:51Z</cp:lastPrinted>
  <dcterms:created xsi:type="dcterms:W3CDTF">2000-08-08T08:53:06Z</dcterms:created>
  <dcterms:modified xsi:type="dcterms:W3CDTF">2011-05-20T16:29:33Z</dcterms:modified>
</cp:coreProperties>
</file>