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96" r:id="rId3"/>
    <p:sldId id="515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  <p:sldId id="524" r:id="rId13"/>
    <p:sldId id="525" r:id="rId14"/>
    <p:sldId id="526" r:id="rId15"/>
    <p:sldId id="527" r:id="rId16"/>
    <p:sldId id="528" r:id="rId17"/>
    <p:sldId id="529" r:id="rId18"/>
    <p:sldId id="530" r:id="rId19"/>
    <p:sldId id="494" r:id="rId20"/>
  </p:sldIdLst>
  <p:sldSz cx="9144000" cy="6858000" type="screen4x3"/>
  <p:notesSz cx="7004050" cy="9290050"/>
  <p:custDataLst>
    <p:tags r:id="rId23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CC0099"/>
    <a:srgbClr val="CC3300"/>
    <a:srgbClr val="996633"/>
    <a:srgbClr val="CCFFCC"/>
    <a:srgbClr val="FF99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0441" autoAdjust="0"/>
    <p:restoredTop sz="98645" autoAdjust="0"/>
  </p:normalViewPr>
  <p:slideViewPr>
    <p:cSldViewPr>
      <p:cViewPr>
        <p:scale>
          <a:sx n="60" d="100"/>
          <a:sy n="60" d="100"/>
        </p:scale>
        <p:origin x="-81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92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F87EBB8B-DDCC-446C-A82C-5FB5976A34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D02421-34F7-4E5A-A291-5D33603EB62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CDFD-6D84-46D3-9F17-60002C382C8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8714-CFE3-49F3-8F9E-4C7B9F7D1E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29BD-FCC2-4152-85ED-51E109671B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B289-5DA1-4E84-BD09-4610DB7CE4B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AFFA0-C1B8-41E7-B696-2B30665141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022F-D086-4707-8903-F965344F9E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30FEE-55FE-4C25-81A4-57E16C05B90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95E4-16A7-4F2E-94CD-881B19D596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A25A-7327-429B-A8D4-64277E9BED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33F-9CCC-47BC-8C25-C89D8D6A77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F01A-B63F-46C0-8154-DE620DE9B94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2C343A-E06E-4E01-B2CA-DAF274CA6E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1717FE-2496-40B7-AEAF-60B44DEA9C90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563" y="971550"/>
            <a:ext cx="8526462" cy="2265363"/>
          </a:xfrm>
        </p:spPr>
        <p:txBody>
          <a:bodyPr/>
          <a:lstStyle/>
          <a:p>
            <a:pPr rtl="0"/>
            <a:r>
              <a:rPr lang="en-US" sz="4000" smtClean="0">
                <a:solidFill>
                  <a:srgbClr val="FF0000"/>
                </a:solidFill>
              </a:rPr>
              <a:t>A fast algorithm for Maximum Subset Matching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307013" cy="1371600"/>
          </a:xfrm>
        </p:spPr>
        <p:txBody>
          <a:bodyPr/>
          <a:lstStyle/>
          <a:p>
            <a:pPr rtl="0"/>
            <a:r>
              <a:rPr lang="en-US" b="1" smtClean="0">
                <a:solidFill>
                  <a:schemeClr val="accent2"/>
                </a:solidFill>
              </a:rPr>
              <a:t>Noga Alon </a:t>
            </a:r>
            <a:r>
              <a:rPr lang="en-US" b="1" smtClean="0">
                <a:solidFill>
                  <a:srgbClr val="FF0000"/>
                </a:solidFill>
              </a:rPr>
              <a:t>&amp;</a:t>
            </a:r>
            <a:r>
              <a:rPr lang="en-US" b="1" smtClean="0">
                <a:solidFill>
                  <a:schemeClr val="accent2"/>
                </a:solidFill>
              </a:rPr>
              <a:t> Raphael Yuster</a:t>
            </a:r>
            <a:endParaRPr lang="zh-CN" altLang="en-US" b="1" smtClean="0">
              <a:solidFill>
                <a:srgbClr val="33CC33"/>
              </a:solidFill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665F9-86F1-4733-A922-646C58438B05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2286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11268" name="TextBox 21"/>
          <p:cNvSpPr txBox="1">
            <a:spLocks noChangeArrowheads="1"/>
          </p:cNvSpPr>
          <p:nvPr/>
        </p:nvSpPr>
        <p:spPr bwMode="auto">
          <a:xfrm>
            <a:off x="495300" y="762000"/>
            <a:ext cx="79629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Other direction:</a:t>
            </a:r>
            <a:r>
              <a:rPr lang="en-US" i="1">
                <a:solidFill>
                  <a:srgbClr val="FF0000"/>
                </a:solidFill>
              </a:rPr>
              <a:t> 	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i="1">
                <a:solidFill>
                  <a:srgbClr val="FF0000"/>
                </a:solidFill>
              </a:rPr>
              <a:t> rank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>
                <a:sym typeface="Symbol" pitchFamily="18" charset="2"/>
              </a:rPr>
              <a:t>. 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Suppose that </a:t>
            </a:r>
            <a:r>
              <a:rPr lang="en-US" i="1">
                <a:solidFill>
                  <a:srgbClr val="FF0000"/>
                </a:solidFill>
              </a:rPr>
              <a:t>rank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 =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 i="1">
                <a:solidFill>
                  <a:schemeClr val="tx1"/>
                </a:solidFill>
              </a:rPr>
              <a:t>. </a:t>
            </a:r>
            <a:r>
              <a:rPr lang="en-US"/>
              <a:t>We have to show that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/>
              <a:t> vertices of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 can be matched.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There is a non-singular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/>
              <a:t> sub-matrix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/>
              <a:t> of 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s</a:t>
            </a:r>
            <a:r>
              <a:rPr lang="en-US" i="1">
                <a:solidFill>
                  <a:schemeClr val="tx1"/>
                </a:solidFill>
              </a:rPr>
              <a:t>.</a:t>
            </a:r>
            <a:endParaRPr lang="en-US"/>
          </a:p>
          <a:p>
            <a:pPr eaLnBrk="0" hangingPunct="0">
              <a:spcBef>
                <a:spcPct val="50000"/>
              </a:spcBef>
            </a:pPr>
            <a:r>
              <a:rPr lang="en-US"/>
              <a:t>Let the rows of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/>
              <a:t> correspond to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</a:t>
            </a:r>
            <a:r>
              <a:rPr lang="en-US">
                <a:solidFill>
                  <a:schemeClr val="tx1"/>
                </a:solidFill>
              </a:rPr>
              <a:t>.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It suffices to show that there is a matching covering the vertices in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</a:t>
            </a:r>
            <a:r>
              <a:rPr lang="en-US"/>
              <a:t>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09800" y="4724400"/>
            <a:ext cx="4572000" cy="17192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247900" y="50673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2247900" y="54102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2247900" y="57531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2247900" y="60960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5400000">
            <a:off x="2859088" y="5600700"/>
            <a:ext cx="17510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>
            <a:off x="32400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>
            <a:off x="36210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>
            <a:off x="55260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5400000">
            <a:off x="40020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5400000">
            <a:off x="43449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rot="5400000">
            <a:off x="47640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1450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 rot="5400000">
            <a:off x="25161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rot="5400000">
            <a:off x="21351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>
            <a:off x="1754187" y="55991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" name="Left Brace 37"/>
          <p:cNvSpPr>
            <a:spLocks/>
          </p:cNvSpPr>
          <p:nvPr/>
        </p:nvSpPr>
        <p:spPr bwMode="auto">
          <a:xfrm>
            <a:off x="1524000" y="4724400"/>
            <a:ext cx="571500" cy="1790700"/>
          </a:xfrm>
          <a:prstGeom prst="leftBrace">
            <a:avLst>
              <a:gd name="adj1" fmla="val 832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714500" y="533400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0" name="Left Brace 39"/>
          <p:cNvSpPr>
            <a:spLocks/>
          </p:cNvSpPr>
          <p:nvPr/>
        </p:nvSpPr>
        <p:spPr bwMode="auto">
          <a:xfrm rot="5400000">
            <a:off x="3005138" y="3508375"/>
            <a:ext cx="274638" cy="1792287"/>
          </a:xfrm>
          <a:prstGeom prst="leftBrace">
            <a:avLst>
              <a:gd name="adj1" fmla="val 8309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819400" y="430530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247900" y="47625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257800" y="47625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390900" y="47625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247900" y="54483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257800" y="54483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247900" y="57912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390900" y="57912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257800" y="57912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390900" y="54483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96100" y="4724400"/>
            <a:ext cx="205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r </a:t>
            </a:r>
            <a:r>
              <a:rPr lang="en-US">
                <a:solidFill>
                  <a:srgbClr val="FF0000"/>
                </a:solidFill>
              </a:rPr>
              <a:t>= 3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’={1,3,4}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U</a:t>
            </a:r>
            <a:r>
              <a:rPr lang="en-US">
                <a:solidFill>
                  <a:srgbClr val="FF0000"/>
                </a:solidFill>
              </a:rPr>
              <a:t> ={1,4,9}</a:t>
            </a:r>
          </a:p>
        </p:txBody>
      </p:sp>
      <p:sp>
        <p:nvSpPr>
          <p:cNvPr id="54" name="Left Brace 53"/>
          <p:cNvSpPr>
            <a:spLocks/>
          </p:cNvSpPr>
          <p:nvPr/>
        </p:nvSpPr>
        <p:spPr bwMode="auto">
          <a:xfrm rot="5400000">
            <a:off x="5310981" y="3032919"/>
            <a:ext cx="274638" cy="2743200"/>
          </a:xfrm>
          <a:prstGeom prst="leftBrace">
            <a:avLst>
              <a:gd name="adj1" fmla="val 8324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914900" y="4305300"/>
            <a:ext cx="1028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-</a:t>
            </a: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8" grpId="0" animBg="1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/>
      <p:bldP spid="54" grpId="0" animBg="1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AE29DC-7011-4D27-9335-AAAFE3FAEC9F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12292" name="TextBox 21"/>
          <p:cNvSpPr txBox="1">
            <a:spLocks noChangeArrowheads="1"/>
          </p:cNvSpPr>
          <p:nvPr/>
        </p:nvSpPr>
        <p:spPr bwMode="auto">
          <a:xfrm>
            <a:off x="457200" y="952500"/>
            <a:ext cx="79629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In </a:t>
            </a:r>
            <a:r>
              <a:rPr lang="en-US">
                <a:solidFill>
                  <a:srgbClr val="FF0000"/>
                </a:solidFill>
              </a:rPr>
              <a:t>det(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we get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!</a:t>
            </a:r>
            <a:r>
              <a:rPr lang="en-US"/>
              <a:t> products (with signs).</a:t>
            </a:r>
            <a:br>
              <a:rPr lang="en-US"/>
            </a:br>
            <a:r>
              <a:rPr lang="en-US"/>
              <a:t>Each product corresponds to an oriented subgraph of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obtained by orienting, for each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 i="1" baseline="-25000">
                <a:solidFill>
                  <a:srgbClr val="FF0000"/>
                </a:solidFill>
              </a:rPr>
              <a:t>ij</a:t>
            </a:r>
            <a:r>
              <a:rPr lang="en-US"/>
              <a:t> in the product, the edge from </a:t>
            </a:r>
            <a:r>
              <a:rPr lang="en-US" i="1">
                <a:solidFill>
                  <a:srgbClr val="FF0000"/>
                </a:solidFill>
              </a:rPr>
              <a:t>i</a:t>
            </a:r>
            <a:r>
              <a:rPr lang="en-US"/>
              <a:t> (the row) to </a:t>
            </a:r>
            <a:r>
              <a:rPr lang="en-US" i="1">
                <a:solidFill>
                  <a:srgbClr val="FF0000"/>
                </a:solidFill>
              </a:rPr>
              <a:t>j</a:t>
            </a:r>
            <a:r>
              <a:rPr lang="en-US"/>
              <a:t> (the column).  This gives a subgraph in which the out-degree of every vertex of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</a:t>
            </a:r>
            <a:r>
              <a:rPr lang="en-US"/>
              <a:t>is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/>
              <a:t> and the indegree of every vertex of </a:t>
            </a:r>
            <a:r>
              <a:rPr lang="en-US" i="1">
                <a:solidFill>
                  <a:srgbClr val="FF0000"/>
                </a:solidFill>
              </a:rPr>
              <a:t>U</a:t>
            </a:r>
            <a:r>
              <a:rPr lang="en-US"/>
              <a:t> is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/>
              <a:t>.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2209800" y="4114800"/>
            <a:ext cx="4572000" cy="17192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12294" name="Straight Connector 5"/>
          <p:cNvCxnSpPr>
            <a:cxnSpLocks noChangeShapeType="1"/>
          </p:cNvCxnSpPr>
          <p:nvPr/>
        </p:nvCxnSpPr>
        <p:spPr bwMode="auto">
          <a:xfrm>
            <a:off x="2247900" y="44577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5" name="Straight Connector 7"/>
          <p:cNvCxnSpPr>
            <a:cxnSpLocks noChangeShapeType="1"/>
          </p:cNvCxnSpPr>
          <p:nvPr/>
        </p:nvCxnSpPr>
        <p:spPr bwMode="auto">
          <a:xfrm>
            <a:off x="2247900" y="48006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6" name="Straight Connector 8"/>
          <p:cNvCxnSpPr>
            <a:cxnSpLocks noChangeShapeType="1"/>
          </p:cNvCxnSpPr>
          <p:nvPr/>
        </p:nvCxnSpPr>
        <p:spPr bwMode="auto">
          <a:xfrm>
            <a:off x="2247900" y="51435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7" name="Straight Connector 9"/>
          <p:cNvCxnSpPr>
            <a:cxnSpLocks noChangeShapeType="1"/>
          </p:cNvCxnSpPr>
          <p:nvPr/>
        </p:nvCxnSpPr>
        <p:spPr bwMode="auto">
          <a:xfrm>
            <a:off x="2247900" y="5486400"/>
            <a:ext cx="4533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10"/>
          <p:cNvCxnSpPr>
            <a:cxnSpLocks noChangeShapeType="1"/>
          </p:cNvCxnSpPr>
          <p:nvPr/>
        </p:nvCxnSpPr>
        <p:spPr bwMode="auto">
          <a:xfrm rot="5400000">
            <a:off x="2859088" y="4991100"/>
            <a:ext cx="17510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11"/>
          <p:cNvCxnSpPr>
            <a:cxnSpLocks noChangeShapeType="1"/>
          </p:cNvCxnSpPr>
          <p:nvPr/>
        </p:nvCxnSpPr>
        <p:spPr bwMode="auto">
          <a:xfrm rot="5400000">
            <a:off x="32400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12"/>
          <p:cNvCxnSpPr>
            <a:cxnSpLocks noChangeShapeType="1"/>
          </p:cNvCxnSpPr>
          <p:nvPr/>
        </p:nvCxnSpPr>
        <p:spPr bwMode="auto">
          <a:xfrm rot="5400000">
            <a:off x="36210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13"/>
          <p:cNvCxnSpPr>
            <a:cxnSpLocks noChangeShapeType="1"/>
          </p:cNvCxnSpPr>
          <p:nvPr/>
        </p:nvCxnSpPr>
        <p:spPr bwMode="auto">
          <a:xfrm rot="5400000">
            <a:off x="55260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2" name="Straight Connector 14"/>
          <p:cNvCxnSpPr>
            <a:cxnSpLocks noChangeShapeType="1"/>
          </p:cNvCxnSpPr>
          <p:nvPr/>
        </p:nvCxnSpPr>
        <p:spPr bwMode="auto">
          <a:xfrm rot="5400000">
            <a:off x="40020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3" name="Straight Connector 15"/>
          <p:cNvCxnSpPr>
            <a:cxnSpLocks noChangeShapeType="1"/>
          </p:cNvCxnSpPr>
          <p:nvPr/>
        </p:nvCxnSpPr>
        <p:spPr bwMode="auto">
          <a:xfrm rot="5400000">
            <a:off x="43449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4" name="Straight Connector 16"/>
          <p:cNvCxnSpPr>
            <a:cxnSpLocks noChangeShapeType="1"/>
          </p:cNvCxnSpPr>
          <p:nvPr/>
        </p:nvCxnSpPr>
        <p:spPr bwMode="auto">
          <a:xfrm rot="5400000">
            <a:off x="47640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5" name="Straight Connector 17"/>
          <p:cNvCxnSpPr>
            <a:cxnSpLocks noChangeShapeType="1"/>
          </p:cNvCxnSpPr>
          <p:nvPr/>
        </p:nvCxnSpPr>
        <p:spPr bwMode="auto">
          <a:xfrm rot="5400000">
            <a:off x="51450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6" name="Straight Connector 18"/>
          <p:cNvCxnSpPr>
            <a:cxnSpLocks noChangeShapeType="1"/>
          </p:cNvCxnSpPr>
          <p:nvPr/>
        </p:nvCxnSpPr>
        <p:spPr bwMode="auto">
          <a:xfrm rot="5400000">
            <a:off x="25161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7" name="Straight Connector 19"/>
          <p:cNvCxnSpPr>
            <a:cxnSpLocks noChangeShapeType="1"/>
          </p:cNvCxnSpPr>
          <p:nvPr/>
        </p:nvCxnSpPr>
        <p:spPr bwMode="auto">
          <a:xfrm rot="5400000">
            <a:off x="21351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8" name="Straight Connector 20"/>
          <p:cNvCxnSpPr>
            <a:cxnSpLocks noChangeShapeType="1"/>
          </p:cNvCxnSpPr>
          <p:nvPr/>
        </p:nvCxnSpPr>
        <p:spPr bwMode="auto">
          <a:xfrm rot="5400000">
            <a:off x="1754187" y="4989513"/>
            <a:ext cx="1751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9" name="Left Brace 22"/>
          <p:cNvSpPr>
            <a:spLocks/>
          </p:cNvSpPr>
          <p:nvPr/>
        </p:nvSpPr>
        <p:spPr bwMode="auto">
          <a:xfrm>
            <a:off x="1524000" y="4114800"/>
            <a:ext cx="571500" cy="1790700"/>
          </a:xfrm>
          <a:prstGeom prst="leftBrace">
            <a:avLst>
              <a:gd name="adj1" fmla="val 832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10" name="TextBox 23"/>
          <p:cNvSpPr txBox="1">
            <a:spLocks noChangeArrowheads="1"/>
          </p:cNvSpPr>
          <p:nvPr/>
        </p:nvSpPr>
        <p:spPr bwMode="auto">
          <a:xfrm>
            <a:off x="1714500" y="472440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311" name="Left Brace 24"/>
          <p:cNvSpPr>
            <a:spLocks/>
          </p:cNvSpPr>
          <p:nvPr/>
        </p:nvSpPr>
        <p:spPr bwMode="auto">
          <a:xfrm rot="5400000">
            <a:off x="3005138" y="2898775"/>
            <a:ext cx="274638" cy="1792287"/>
          </a:xfrm>
          <a:prstGeom prst="leftBrace">
            <a:avLst>
              <a:gd name="adj1" fmla="val 8309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12" name="TextBox 25"/>
          <p:cNvSpPr txBox="1">
            <a:spLocks noChangeArrowheads="1"/>
          </p:cNvSpPr>
          <p:nvPr/>
        </p:nvSpPr>
        <p:spPr bwMode="auto">
          <a:xfrm>
            <a:off x="2819400" y="369570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313" name="Rectangle 26"/>
          <p:cNvSpPr>
            <a:spLocks noChangeArrowheads="1"/>
          </p:cNvSpPr>
          <p:nvPr/>
        </p:nvSpPr>
        <p:spPr bwMode="auto">
          <a:xfrm>
            <a:off x="2247900" y="41529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14" name="Rectangle 27"/>
          <p:cNvSpPr>
            <a:spLocks noChangeArrowheads="1"/>
          </p:cNvSpPr>
          <p:nvPr/>
        </p:nvSpPr>
        <p:spPr bwMode="auto">
          <a:xfrm>
            <a:off x="5257800" y="41529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390900" y="41529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2247900" y="48387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257800" y="48387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47900" y="51816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19" name="Rectangle 32"/>
          <p:cNvSpPr>
            <a:spLocks noChangeArrowheads="1"/>
          </p:cNvSpPr>
          <p:nvPr/>
        </p:nvSpPr>
        <p:spPr bwMode="auto">
          <a:xfrm>
            <a:off x="3390900" y="51816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20" name="Rectangle 33"/>
          <p:cNvSpPr>
            <a:spLocks noChangeArrowheads="1"/>
          </p:cNvSpPr>
          <p:nvPr/>
        </p:nvSpPr>
        <p:spPr bwMode="auto">
          <a:xfrm>
            <a:off x="5257800" y="51816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21" name="Rectangle 34"/>
          <p:cNvSpPr>
            <a:spLocks noChangeArrowheads="1"/>
          </p:cNvSpPr>
          <p:nvPr/>
        </p:nvSpPr>
        <p:spPr bwMode="auto">
          <a:xfrm>
            <a:off x="3390900" y="4838700"/>
            <a:ext cx="342900" cy="2667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22" name="Left Brace 35"/>
          <p:cNvSpPr>
            <a:spLocks/>
          </p:cNvSpPr>
          <p:nvPr/>
        </p:nvSpPr>
        <p:spPr bwMode="auto">
          <a:xfrm rot="5400000">
            <a:off x="5310981" y="2423319"/>
            <a:ext cx="274638" cy="2743200"/>
          </a:xfrm>
          <a:prstGeom prst="leftBrace">
            <a:avLst>
              <a:gd name="adj1" fmla="val 8324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323" name="TextBox 36"/>
          <p:cNvSpPr txBox="1">
            <a:spLocks noChangeArrowheads="1"/>
          </p:cNvSpPr>
          <p:nvPr/>
        </p:nvSpPr>
        <p:spPr bwMode="auto">
          <a:xfrm>
            <a:off x="4914900" y="3695700"/>
            <a:ext cx="1028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-</a:t>
            </a: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781300" y="6019800"/>
            <a:ext cx="2185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1      4     3       9</a:t>
            </a:r>
          </a:p>
        </p:txBody>
      </p:sp>
      <p:sp>
        <p:nvSpPr>
          <p:cNvPr id="56" name="Arc 55"/>
          <p:cNvSpPr/>
          <p:nvPr/>
        </p:nvSpPr>
        <p:spPr bwMode="auto">
          <a:xfrm rot="10800000" flipV="1">
            <a:off x="2933700" y="5943600"/>
            <a:ext cx="647700" cy="365125"/>
          </a:xfrm>
          <a:prstGeom prst="arc">
            <a:avLst>
              <a:gd name="adj1" fmla="val 1074027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7" name="Arc 56"/>
          <p:cNvSpPr/>
          <p:nvPr/>
        </p:nvSpPr>
        <p:spPr bwMode="auto">
          <a:xfrm flipV="1">
            <a:off x="2933700" y="6264275"/>
            <a:ext cx="647700" cy="365125"/>
          </a:xfrm>
          <a:prstGeom prst="arc">
            <a:avLst>
              <a:gd name="adj1" fmla="val 10740277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>
            <a:off x="4191000" y="62484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328" name="TextBox 59"/>
          <p:cNvSpPr txBox="1">
            <a:spLocks noChangeArrowheads="1"/>
          </p:cNvSpPr>
          <p:nvPr/>
        </p:nvSpPr>
        <p:spPr bwMode="auto">
          <a:xfrm>
            <a:off x="6858000" y="4152900"/>
            <a:ext cx="205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r </a:t>
            </a:r>
            <a:r>
              <a:rPr lang="en-US">
                <a:solidFill>
                  <a:srgbClr val="FF0000"/>
                </a:solidFill>
              </a:rPr>
              <a:t>= 3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’={1,3,4}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U</a:t>
            </a:r>
            <a:r>
              <a:rPr lang="en-US">
                <a:solidFill>
                  <a:srgbClr val="FF0000"/>
                </a:solidFill>
              </a:rPr>
              <a:t> ={1,4,9}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53C807-53D4-40F8-98CD-AA5309B2146A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" y="1143000"/>
            <a:ext cx="79629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Any component is either a directed path, all of whose vertices are in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</a:t>
            </a:r>
            <a:r>
              <a:rPr lang="en-US"/>
              <a:t> besides the last one which is in </a:t>
            </a:r>
            <a:r>
              <a:rPr lang="en-US" i="1">
                <a:solidFill>
                  <a:srgbClr val="FF0000"/>
                </a:solidFill>
              </a:rPr>
              <a:t>U</a:t>
            </a:r>
            <a:r>
              <a:rPr lang="en-US">
                <a:solidFill>
                  <a:srgbClr val="FF0000"/>
                </a:solidFill>
              </a:rPr>
              <a:t>-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</a:t>
            </a:r>
            <a:r>
              <a:rPr lang="en-US"/>
              <a:t>, or a cycle, all of whose vertices are in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’</a:t>
            </a:r>
            <a:r>
              <a:rPr lang="en-US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The crucial point now is that if there is an odd cycle in this subgraph,  then the contribution of this term to </a:t>
            </a:r>
            <a:r>
              <a:rPr lang="en-US">
                <a:solidFill>
                  <a:srgbClr val="FF0000"/>
                </a:solidFill>
              </a:rPr>
              <a:t>det(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 is zero,  as we can orient the cycle backwards and get the same term with an opposite sign.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As </a:t>
            </a:r>
            <a:r>
              <a:rPr lang="en-US">
                <a:solidFill>
                  <a:srgbClr val="FF0000"/>
                </a:solidFill>
              </a:rPr>
              <a:t>det(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) ≠ 0</a:t>
            </a:r>
            <a:r>
              <a:rPr lang="en-US"/>
              <a:t>, there is at least one subgraph in which all components are either paths or even cycles, and hence there is a matching saturating all vertices in </a:t>
            </a:r>
            <a:r>
              <a:rPr lang="en-US" i="1">
                <a:solidFill>
                  <a:srgbClr val="FF0000"/>
                </a:solidFill>
              </a:rPr>
              <a:t>S’</a:t>
            </a:r>
            <a:r>
              <a:rPr lang="en-US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C28CB0-BCF1-4FEA-8BC5-7C7AA8E93849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" y="1143000"/>
            <a:ext cx="79629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It remains to show how to compute </a:t>
            </a:r>
            <a:r>
              <a:rPr lang="en-US" i="1" dirty="0">
                <a:solidFill>
                  <a:srgbClr val="FF0000"/>
                </a:solidFill>
              </a:rPr>
              <a:t>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w.h.p</a:t>
            </a:r>
            <a:r>
              <a:rPr lang="en-US" dirty="0" smtClean="0">
                <a:solidFill>
                  <a:schemeClr val="tx1"/>
                </a:solidFill>
              </a:rPr>
              <a:t>.) </a:t>
            </a:r>
            <a:r>
              <a:rPr lang="en-US" dirty="0">
                <a:solidFill>
                  <a:schemeClr val="tx1"/>
                </a:solidFill>
              </a:rPr>
              <a:t>in the claimed running time.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By the </a:t>
            </a:r>
            <a:r>
              <a:rPr lang="en-US" dirty="0" err="1">
                <a:solidFill>
                  <a:srgbClr val="3333CC"/>
                </a:solidFill>
              </a:rPr>
              <a:t>Zippel</a:t>
            </a:r>
            <a:r>
              <a:rPr lang="en-US" dirty="0">
                <a:solidFill>
                  <a:srgbClr val="3333CC"/>
                </a:solidFill>
              </a:rPr>
              <a:t>  / Schwarz </a:t>
            </a:r>
            <a:r>
              <a:rPr lang="en-US" dirty="0"/>
              <a:t>polynomial identity testing</a:t>
            </a:r>
            <a:br>
              <a:rPr lang="en-US" dirty="0"/>
            </a:br>
            <a:r>
              <a:rPr lang="en-US" dirty="0"/>
              <a:t>method, we can replace the variables </a:t>
            </a:r>
            <a:r>
              <a:rPr lang="en-US" i="1" dirty="0" err="1">
                <a:solidFill>
                  <a:srgbClr val="FF0000"/>
                </a:solidFill>
              </a:rPr>
              <a:t>x</a:t>
            </a:r>
            <a:r>
              <a:rPr lang="en-US" i="1" baseline="-25000" dirty="0" err="1">
                <a:solidFill>
                  <a:srgbClr val="FF0000"/>
                </a:solidFill>
              </a:rPr>
              <a:t>ij</a:t>
            </a:r>
            <a:r>
              <a:rPr lang="en-US" dirty="0"/>
              <a:t> in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i="1" dirty="0"/>
              <a:t> </a:t>
            </a:r>
            <a:r>
              <a:rPr lang="en-US" dirty="0"/>
              <a:t>with random elements from </a:t>
            </a:r>
            <a:r>
              <a:rPr lang="en-US" dirty="0">
                <a:solidFill>
                  <a:srgbClr val="FF0000"/>
                </a:solidFill>
              </a:rPr>
              <a:t>{1,…,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>
                <a:solidFill>
                  <a:schemeClr val="tx1"/>
                </a:solidFill>
              </a:rPr>
              <a:t>(where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~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 suffices here) and </a:t>
            </a:r>
            <a:r>
              <a:rPr lang="en-US" dirty="0" err="1"/>
              <a:t>w.h.p</a:t>
            </a:r>
            <a:r>
              <a:rPr lang="en-US" dirty="0"/>
              <a:t>. the rank does not decrease.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By paying a price of randomness, we remain with the problem of computing the rank of a </a:t>
            </a:r>
            <a:r>
              <a:rPr lang="en-US" b="1" dirty="0"/>
              <a:t>rectangular</a:t>
            </a:r>
            <a:r>
              <a:rPr lang="en-US" dirty="0"/>
              <a:t> matrix with </a:t>
            </a:r>
            <a:r>
              <a:rPr lang="en-US" b="1" dirty="0"/>
              <a:t>small integer </a:t>
            </a:r>
            <a:r>
              <a:rPr lang="en-US" dirty="0"/>
              <a:t>coefficients.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A2F0CC-1035-4C26-9EA8-923EC536A104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Some simple linear algebra: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95300" y="1752600"/>
            <a:ext cx="8001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If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/>
              <a:t> is a real matrix then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/>
              <a:t> have the same kernel. In particular, </a:t>
            </a:r>
            <a:r>
              <a:rPr lang="en-US" i="1" dirty="0">
                <a:solidFill>
                  <a:srgbClr val="FF0000"/>
                </a:solidFill>
              </a:rPr>
              <a:t>rank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i="1" dirty="0">
                <a:solidFill>
                  <a:srgbClr val="FF0000"/>
                </a:solidFill>
              </a:rPr>
              <a:t> = rank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Proof:  Suppose </a:t>
            </a:r>
            <a:r>
              <a:rPr lang="en-US" i="1" dirty="0" err="1">
                <a:solidFill>
                  <a:srgbClr val="FF0000"/>
                </a:solidFill>
              </a:rPr>
              <a:t>A</a:t>
            </a:r>
            <a:r>
              <a:rPr lang="en-US" i="1" baseline="30000" dirty="0" err="1">
                <a:solidFill>
                  <a:srgbClr val="FF0000"/>
                </a:solidFill>
              </a:rPr>
              <a:t>T</a:t>
            </a:r>
            <a:r>
              <a:rPr lang="en-US" i="1" dirty="0" err="1">
                <a:solidFill>
                  <a:srgbClr val="FF0000"/>
                </a:solidFill>
              </a:rPr>
              <a:t>Ax</a:t>
            </a:r>
            <a:r>
              <a:rPr lang="en-US" i="1" dirty="0">
                <a:solidFill>
                  <a:srgbClr val="FF0000"/>
                </a:solidFill>
              </a:rPr>
              <a:t> =</a:t>
            </a:r>
            <a:r>
              <a:rPr lang="en-US" dirty="0">
                <a:solidFill>
                  <a:srgbClr val="FF0000"/>
                </a:solidFill>
              </a:rPr>
              <a:t>0 </a:t>
            </a:r>
            <a:r>
              <a:rPr lang="en-US" dirty="0"/>
              <a:t>then, using the scalar product,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i="1" dirty="0">
                <a:solidFill>
                  <a:srgbClr val="FF0000"/>
                </a:solidFill>
              </a:rPr>
              <a:t>Ax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Ax</a:t>
            </a:r>
            <a:r>
              <a:rPr lang="en-US" dirty="0">
                <a:solidFill>
                  <a:srgbClr val="FF0000"/>
                </a:solidFill>
              </a:rPr>
              <a:t>&gt;  =  &lt;</a:t>
            </a:r>
            <a:r>
              <a:rPr lang="en-US" i="1" dirty="0" err="1">
                <a:solidFill>
                  <a:srgbClr val="FF0000"/>
                </a:solidFill>
              </a:rPr>
              <a:t>A</a:t>
            </a:r>
            <a:r>
              <a:rPr lang="en-US" i="1" baseline="30000" dirty="0" err="1">
                <a:solidFill>
                  <a:srgbClr val="FF0000"/>
                </a:solidFill>
              </a:rPr>
              <a:t>T</a:t>
            </a:r>
            <a:r>
              <a:rPr lang="en-US" i="1" dirty="0" err="1">
                <a:solidFill>
                  <a:srgbClr val="FF0000"/>
                </a:solidFill>
              </a:rPr>
              <a:t>Ax</a:t>
            </a:r>
            <a:r>
              <a:rPr lang="en-US" dirty="0">
                <a:solidFill>
                  <a:srgbClr val="FF0000"/>
                </a:solidFill>
              </a:rPr>
              <a:t> ,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&gt;  = 0</a:t>
            </a:r>
            <a:r>
              <a:rPr lang="en-US" dirty="0">
                <a:solidFill>
                  <a:schemeClr val="tx1"/>
                </a:solidFill>
              </a:rPr>
              <a:t> implying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Ax</a:t>
            </a:r>
            <a:r>
              <a:rPr lang="en-US" dirty="0">
                <a:solidFill>
                  <a:srgbClr val="FF0000"/>
                </a:solidFill>
              </a:rPr>
              <a:t> = 0</a:t>
            </a:r>
            <a:r>
              <a:rPr lang="en-US" dirty="0"/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Notice that the assertion may fail for general fields, as can be seen, for instance, by the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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/>
              <a:t> matrix over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p</a:t>
            </a:r>
            <a:r>
              <a:rPr lang="en-US" dirty="0"/>
              <a:t>, all of whose entries are equal to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EC4A9-7BF2-4EF4-B849-5C47CA1DFC39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Hopcroft</a:t>
            </a: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Bunch Algorithm: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95300" y="1752600"/>
            <a:ext cx="80010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We need the following result of [</a:t>
            </a:r>
            <a:r>
              <a:rPr lang="en-US" sz="2000">
                <a:solidFill>
                  <a:srgbClr val="3333CC"/>
                </a:solidFill>
              </a:rPr>
              <a:t>Hopcroft and Bunch 74] </a:t>
            </a:r>
            <a:br>
              <a:rPr lang="en-US" sz="2000">
                <a:solidFill>
                  <a:srgbClr val="3333CC"/>
                </a:solidFill>
              </a:rPr>
            </a:br>
            <a:r>
              <a:rPr lang="en-US" sz="2000">
                <a:solidFill>
                  <a:srgbClr val="3333CC"/>
                </a:solidFill>
              </a:rPr>
              <a:t>    </a:t>
            </a:r>
            <a:r>
              <a:rPr lang="en-US" b="1">
                <a:solidFill>
                  <a:srgbClr val="7030A0"/>
                </a:solidFill>
              </a:rPr>
              <a:t>Gaussian Elimination</a:t>
            </a:r>
            <a:r>
              <a:rPr lang="en-US">
                <a:solidFill>
                  <a:srgbClr val="7030A0"/>
                </a:solidFill>
              </a:rPr>
              <a:t> </a:t>
            </a:r>
            <a:r>
              <a:rPr lang="en-US"/>
              <a:t>requires asymptotically the    </a:t>
            </a:r>
            <a:br>
              <a:rPr lang="en-US"/>
            </a:br>
            <a:r>
              <a:rPr lang="en-US"/>
              <a:t>   </a:t>
            </a:r>
            <a:r>
              <a:rPr lang="en-US" b="1">
                <a:solidFill>
                  <a:srgbClr val="7030A0"/>
                </a:solidFill>
              </a:rPr>
              <a:t>same number of algebraic</a:t>
            </a:r>
            <a:r>
              <a:rPr lang="en-US">
                <a:solidFill>
                  <a:srgbClr val="7030A0"/>
                </a:solidFill>
              </a:rPr>
              <a:t> </a:t>
            </a:r>
            <a:r>
              <a:rPr lang="en-US"/>
              <a:t>operations needed for</a:t>
            </a:r>
            <a:br>
              <a:rPr lang="en-US"/>
            </a:br>
            <a:r>
              <a:rPr lang="en-US"/>
              <a:t>   </a:t>
            </a:r>
            <a:r>
              <a:rPr lang="en-US" b="1">
                <a:solidFill>
                  <a:srgbClr val="7030A0"/>
                </a:solidFill>
              </a:rPr>
              <a:t>matrix multiplication</a:t>
            </a:r>
            <a:r>
              <a:rPr lang="en-US"/>
              <a:t>.</a:t>
            </a:r>
            <a:br>
              <a:rPr lang="en-US"/>
            </a:br>
            <a:r>
              <a:rPr lang="en-US"/>
              <a:t>Notice that a by-product of Gaussian elimination is the matrix rank.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Let A be an </a:t>
            </a:r>
            <a:r>
              <a:rPr lang="en-US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 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n</a:t>
            </a:r>
            <a:r>
              <a:rPr lang="en-US"/>
              <a:t> matrix over a field. Then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rank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can be computed using </a:t>
            </a:r>
            <a:r>
              <a:rPr lang="en-US" i="1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n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algebraic operations.</a:t>
            </a:r>
            <a:br>
              <a:rPr lang="en-US"/>
            </a:br>
            <a:r>
              <a:rPr lang="en-US"/>
              <a:t>In particular, if a field operation requires </a:t>
            </a:r>
            <a:r>
              <a:rPr lang="en-US">
                <a:solidFill>
                  <a:srgbClr val="FF0000"/>
                </a:solidFill>
              </a:rPr>
              <a:t>Ɵ(</a:t>
            </a:r>
            <a:r>
              <a:rPr lang="en-US" i="1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time then </a:t>
            </a:r>
            <a:r>
              <a:rPr lang="en-US" i="1">
                <a:solidFill>
                  <a:srgbClr val="FF0000"/>
                </a:solidFill>
              </a:rPr>
              <a:t>rank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can be computed in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Kn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time.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6A9494-7BD2-4602-AF1B-4EF39FC163E8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grpSp>
        <p:nvGrpSpPr>
          <p:cNvPr id="17412" name="Group 9"/>
          <p:cNvGrpSpPr>
            <a:grpSpLocks/>
          </p:cNvGrpSpPr>
          <p:nvPr/>
        </p:nvGrpSpPr>
        <p:grpSpPr bwMode="auto">
          <a:xfrm>
            <a:off x="1257300" y="1943100"/>
            <a:ext cx="2881313" cy="1044575"/>
            <a:chOff x="533400" y="1219200"/>
            <a:chExt cx="4495800" cy="1485900"/>
          </a:xfrm>
        </p:grpSpPr>
        <p:sp>
          <p:nvSpPr>
            <p:cNvPr id="17438" name="Rectangle 4"/>
            <p:cNvSpPr>
              <a:spLocks noChangeArrowheads="1"/>
            </p:cNvSpPr>
            <p:nvPr/>
          </p:nvSpPr>
          <p:spPr bwMode="auto">
            <a:xfrm>
              <a:off x="533400" y="1219200"/>
              <a:ext cx="4495800" cy="14859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7439" name="Straight Connector 6"/>
            <p:cNvCxnSpPr>
              <a:cxnSpLocks noChangeShapeType="1"/>
            </p:cNvCxnSpPr>
            <p:nvPr/>
          </p:nvCxnSpPr>
          <p:spPr bwMode="auto">
            <a:xfrm rot="5400000">
              <a:off x="1239044" y="1961356"/>
              <a:ext cx="14859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40" name="TextBox 7"/>
            <p:cNvSpPr txBox="1">
              <a:spLocks noChangeArrowheads="1"/>
            </p:cNvSpPr>
            <p:nvPr/>
          </p:nvSpPr>
          <p:spPr bwMode="auto">
            <a:xfrm>
              <a:off x="952500" y="1714500"/>
              <a:ext cx="52450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FF0000"/>
                  </a:solidFill>
                </a:rPr>
                <a:t>A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441" name="TextBox 8"/>
            <p:cNvSpPr txBox="1">
              <a:spLocks noChangeArrowheads="1"/>
            </p:cNvSpPr>
            <p:nvPr/>
          </p:nvSpPr>
          <p:spPr bwMode="auto">
            <a:xfrm>
              <a:off x="3086100" y="1676400"/>
              <a:ext cx="52450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FF0000"/>
                  </a:solidFill>
                </a:rPr>
                <a:t>A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7413" name="Group 10"/>
          <p:cNvGrpSpPr>
            <a:grpSpLocks/>
          </p:cNvGrpSpPr>
          <p:nvPr/>
        </p:nvGrpSpPr>
        <p:grpSpPr bwMode="auto">
          <a:xfrm rot="5400000">
            <a:off x="3390900" y="3086100"/>
            <a:ext cx="3162300" cy="952500"/>
            <a:chOff x="533400" y="1219200"/>
            <a:chExt cx="4495800" cy="1485900"/>
          </a:xfrm>
        </p:grpSpPr>
        <p:sp>
          <p:nvSpPr>
            <p:cNvPr id="17435" name="Rectangle 11"/>
            <p:cNvSpPr>
              <a:spLocks noChangeArrowheads="1"/>
            </p:cNvSpPr>
            <p:nvPr/>
          </p:nvSpPr>
          <p:spPr bwMode="auto">
            <a:xfrm>
              <a:off x="533400" y="1219200"/>
              <a:ext cx="4495800" cy="14859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7436" name="Straight Connector 12"/>
            <p:cNvCxnSpPr>
              <a:cxnSpLocks noChangeShapeType="1"/>
            </p:cNvCxnSpPr>
            <p:nvPr/>
          </p:nvCxnSpPr>
          <p:spPr bwMode="auto">
            <a:xfrm rot="5400000">
              <a:off x="1239044" y="1961356"/>
              <a:ext cx="14859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37" name="TextBox 13"/>
            <p:cNvSpPr txBox="1">
              <a:spLocks noChangeArrowheads="1"/>
            </p:cNvSpPr>
            <p:nvPr/>
          </p:nvSpPr>
          <p:spPr bwMode="auto">
            <a:xfrm rot="-5400000">
              <a:off x="702717" y="1632527"/>
              <a:ext cx="1163548" cy="74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FF0000"/>
                  </a:solidFill>
                </a:rPr>
                <a:t>A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  <a:r>
                <a:rPr lang="en-US" i="1" baseline="30000">
                  <a:solidFill>
                    <a:srgbClr val="FF0000"/>
                  </a:solidFill>
                </a:rPr>
                <a:t>T</a:t>
              </a:r>
            </a:p>
          </p:txBody>
        </p:sp>
      </p:grpSp>
      <p:sp>
        <p:nvSpPr>
          <p:cNvPr id="17414" name="TextBox 15"/>
          <p:cNvSpPr txBox="1">
            <a:spLocks noChangeArrowheads="1"/>
          </p:cNvSpPr>
          <p:nvPr/>
        </p:nvSpPr>
        <p:spPr bwMode="auto">
          <a:xfrm>
            <a:off x="4610100" y="3819525"/>
            <a:ext cx="74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 i="1" baseline="300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4152900" y="2247900"/>
            <a:ext cx="382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  <a:endParaRPr lang="en-US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6096000" y="2019300"/>
            <a:ext cx="1143000" cy="990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17" name="TextBox 18"/>
          <p:cNvSpPr txBox="1">
            <a:spLocks noChangeArrowheads="1"/>
          </p:cNvSpPr>
          <p:nvPr/>
        </p:nvSpPr>
        <p:spPr bwMode="auto">
          <a:xfrm>
            <a:off x="5600700" y="2247900"/>
            <a:ext cx="201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</a:rPr>
              <a:t>  B=A</a:t>
            </a:r>
            <a:r>
              <a:rPr lang="en-US" sz="2400" i="1" baseline="-25000">
                <a:solidFill>
                  <a:srgbClr val="FF0000"/>
                </a:solidFill>
              </a:rPr>
              <a:t>S</a:t>
            </a:r>
            <a:r>
              <a:rPr lang="en-US" sz="2400" i="1">
                <a:solidFill>
                  <a:srgbClr val="FF0000"/>
                </a:solidFill>
              </a:rPr>
              <a:t>A</a:t>
            </a:r>
            <a:r>
              <a:rPr lang="en-US" sz="2400" i="1" baseline="-25000">
                <a:solidFill>
                  <a:srgbClr val="FF0000"/>
                </a:solidFill>
              </a:rPr>
              <a:t>S</a:t>
            </a:r>
            <a:r>
              <a:rPr lang="en-US" sz="2400" i="1" baseline="30000">
                <a:solidFill>
                  <a:srgbClr val="FF0000"/>
                </a:solidFill>
              </a:rPr>
              <a:t>T</a:t>
            </a:r>
            <a:endParaRPr lang="en-US" sz="2400" baseline="30000">
              <a:solidFill>
                <a:srgbClr val="FF0000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Computing </a:t>
            </a:r>
            <a:r>
              <a:rPr lang="en-US" i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i="1" kern="0" baseline="-25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i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i="1" kern="0" baseline="-25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i="1" kern="0" baseline="30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 </a:t>
            </a: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17419" name="TextBox 20"/>
          <p:cNvSpPr txBox="1">
            <a:spLocks noChangeArrowheads="1"/>
          </p:cNvSpPr>
          <p:nvPr/>
        </p:nvSpPr>
        <p:spPr bwMode="auto">
          <a:xfrm>
            <a:off x="5638800" y="2324100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7420" name="Left Brace 21"/>
          <p:cNvSpPr>
            <a:spLocks/>
          </p:cNvSpPr>
          <p:nvPr/>
        </p:nvSpPr>
        <p:spPr bwMode="auto">
          <a:xfrm rot="5400000">
            <a:off x="1585119" y="1250156"/>
            <a:ext cx="274638" cy="822325"/>
          </a:xfrm>
          <a:prstGeom prst="leftBrace">
            <a:avLst>
              <a:gd name="adj1" fmla="val 8317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21" name="Left Brace 22"/>
          <p:cNvSpPr>
            <a:spLocks/>
          </p:cNvSpPr>
          <p:nvPr/>
        </p:nvSpPr>
        <p:spPr bwMode="auto">
          <a:xfrm>
            <a:off x="762000" y="2035175"/>
            <a:ext cx="342900" cy="822325"/>
          </a:xfrm>
          <a:prstGeom prst="leftBrace">
            <a:avLst>
              <a:gd name="adj1" fmla="val 8327"/>
              <a:gd name="adj2" fmla="val 5520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22" name="Left Brace 23"/>
          <p:cNvSpPr>
            <a:spLocks/>
          </p:cNvSpPr>
          <p:nvPr/>
        </p:nvSpPr>
        <p:spPr bwMode="auto">
          <a:xfrm rot="5400000">
            <a:off x="3024981" y="746919"/>
            <a:ext cx="274638" cy="1828800"/>
          </a:xfrm>
          <a:prstGeom prst="leftBrace">
            <a:avLst>
              <a:gd name="adj1" fmla="val 8324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23" name="TextBox 24"/>
          <p:cNvSpPr txBox="1">
            <a:spLocks noChangeArrowheads="1"/>
          </p:cNvSpPr>
          <p:nvPr/>
        </p:nvSpPr>
        <p:spPr bwMode="auto">
          <a:xfrm>
            <a:off x="990600" y="2209800"/>
            <a:ext cx="19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1638300" y="1485900"/>
            <a:ext cx="19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1943100" y="1905000"/>
            <a:ext cx="2552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</a:rPr>
              <a:t>m  </a:t>
            </a:r>
            <a:r>
              <a:rPr lang="en-US" sz="2400" i="1">
                <a:solidFill>
                  <a:schemeClr val="tx1"/>
                </a:solidFill>
              </a:rPr>
              <a:t>edges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2362200" y="1485900"/>
            <a:ext cx="1562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n-s</a:t>
            </a:r>
          </a:p>
        </p:txBody>
      </p:sp>
      <p:sp>
        <p:nvSpPr>
          <p:cNvPr id="17427" name="Left Brace 28"/>
          <p:cNvSpPr>
            <a:spLocks/>
          </p:cNvSpPr>
          <p:nvPr/>
        </p:nvSpPr>
        <p:spPr bwMode="auto">
          <a:xfrm rot="10800000">
            <a:off x="7353300" y="2133600"/>
            <a:ext cx="342900" cy="822325"/>
          </a:xfrm>
          <a:prstGeom prst="leftBrace">
            <a:avLst>
              <a:gd name="adj1" fmla="val 8327"/>
              <a:gd name="adj2" fmla="val 5520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 rot="10800000">
            <a:off x="7315200" y="2286000"/>
            <a:ext cx="19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7429" name="Left Brace 30"/>
          <p:cNvSpPr>
            <a:spLocks/>
          </p:cNvSpPr>
          <p:nvPr/>
        </p:nvSpPr>
        <p:spPr bwMode="auto">
          <a:xfrm rot="5400000">
            <a:off x="6484144" y="1364456"/>
            <a:ext cx="274638" cy="822325"/>
          </a:xfrm>
          <a:prstGeom prst="leftBrace">
            <a:avLst>
              <a:gd name="adj1" fmla="val 8317"/>
              <a:gd name="adj2" fmla="val 50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30" name="TextBox 31"/>
          <p:cNvSpPr txBox="1">
            <a:spLocks noChangeArrowheads="1"/>
          </p:cNvSpPr>
          <p:nvPr/>
        </p:nvSpPr>
        <p:spPr bwMode="auto">
          <a:xfrm>
            <a:off x="6553200" y="1600200"/>
            <a:ext cx="19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104900" y="37338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=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 i="1" baseline="30000">
                <a:solidFill>
                  <a:srgbClr val="FF0000"/>
                </a:solidFill>
              </a:rPr>
              <a:t>T</a:t>
            </a:r>
            <a:r>
              <a:rPr lang="en-US">
                <a:solidFill>
                  <a:srgbClr val="FF0000"/>
                </a:solidFill>
              </a:rPr>
              <a:t>+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 i="1" baseline="300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6" name="Rounded Rectangular Callout 35"/>
          <p:cNvSpPr>
            <a:spLocks noChangeArrowheads="1"/>
          </p:cNvSpPr>
          <p:nvPr/>
        </p:nvSpPr>
        <p:spPr bwMode="auto">
          <a:xfrm>
            <a:off x="723900" y="4724400"/>
            <a:ext cx="1828800" cy="579438"/>
          </a:xfrm>
          <a:prstGeom prst="wedgeRoundRectCallout">
            <a:avLst>
              <a:gd name="adj1" fmla="val 20727"/>
              <a:gd name="adj2" fmla="val -136981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Õ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>
                <a:solidFill>
                  <a:srgbClr val="FF0000"/>
                </a:solidFill>
              </a:rPr>
              <a:t>)</a:t>
            </a:r>
            <a:endParaRPr lang="en-US"/>
          </a:p>
        </p:txBody>
      </p:sp>
      <p:sp>
        <p:nvSpPr>
          <p:cNvPr id="38" name="Rounded Rectangular Callout 37"/>
          <p:cNvSpPr>
            <a:spLocks noChangeArrowheads="1"/>
          </p:cNvSpPr>
          <p:nvPr/>
        </p:nvSpPr>
        <p:spPr bwMode="auto">
          <a:xfrm>
            <a:off x="2667000" y="5372100"/>
            <a:ext cx="4724400" cy="1055688"/>
          </a:xfrm>
          <a:prstGeom prst="wedgeRoundRectCallout">
            <a:avLst>
              <a:gd name="adj1" fmla="val -40648"/>
              <a:gd name="adj2" fmla="val -154083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Õ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>
                <a:solidFill>
                  <a:srgbClr val="FF0000"/>
                </a:solidFill>
              </a:rPr>
              <a:t>) 		</a:t>
            </a:r>
            <a:r>
              <a:rPr lang="en-US"/>
              <a:t>if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 &lt;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 baseline="30000">
                <a:solidFill>
                  <a:srgbClr val="FF0000"/>
                </a:solidFill>
              </a:rPr>
              <a:t>(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 </a:t>
            </a:r>
            <a:r>
              <a:rPr lang="en-US" baseline="30000">
                <a:solidFill>
                  <a:srgbClr val="FF0000"/>
                </a:solidFill>
              </a:rPr>
              <a:t>+1)/2</a:t>
            </a:r>
            <a:br>
              <a:rPr lang="en-US" baseline="30000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Õ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ms</a:t>
            </a:r>
            <a:r>
              <a:rPr lang="en-US" baseline="30000">
                <a:solidFill>
                  <a:srgbClr val="FF0000"/>
                </a:solidFill>
              </a:rPr>
              <a:t>(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-1/2)</a:t>
            </a:r>
            <a:r>
              <a:rPr lang="en-US">
                <a:solidFill>
                  <a:srgbClr val="FF0000"/>
                </a:solidFill>
              </a:rPr>
              <a:t>)	</a:t>
            </a:r>
            <a:r>
              <a:rPr lang="en-US"/>
              <a:t>if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 baseline="30000">
                <a:solidFill>
                  <a:srgbClr val="FF0000"/>
                </a:solidFill>
              </a:rPr>
              <a:t>(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 </a:t>
            </a:r>
            <a:r>
              <a:rPr lang="en-US" baseline="30000">
                <a:solidFill>
                  <a:srgbClr val="FF0000"/>
                </a:solidFill>
              </a:rPr>
              <a:t>+1)/2 </a:t>
            </a:r>
            <a:endParaRPr lang="en-US" baseline="30000"/>
          </a:p>
        </p:txBody>
      </p:sp>
      <p:sp>
        <p:nvSpPr>
          <p:cNvPr id="39" name="Rounded Rectangular Callout 38"/>
          <p:cNvSpPr>
            <a:spLocks noChangeArrowheads="1"/>
          </p:cNvSpPr>
          <p:nvPr/>
        </p:nvSpPr>
        <p:spPr bwMode="auto">
          <a:xfrm>
            <a:off x="5715000" y="3581400"/>
            <a:ext cx="3048000" cy="782638"/>
          </a:xfrm>
          <a:prstGeom prst="wedgeRoundRectCallout">
            <a:avLst>
              <a:gd name="adj1" fmla="val -15190"/>
              <a:gd name="adj2" fmla="val 178685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</a:rPr>
              <a:t>[Y. and Zwick 05]</a:t>
            </a:r>
            <a:br>
              <a:rPr lang="en-US" sz="2000">
                <a:solidFill>
                  <a:srgbClr val="3333CC"/>
                </a:solidFill>
              </a:rPr>
            </a:br>
            <a:r>
              <a:rPr lang="en-US" sz="2000">
                <a:solidFill>
                  <a:srgbClr val="3333CC"/>
                </a:solidFill>
              </a:rPr>
              <a:t>[Kaplan, Sharir, Verbin 06]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A47F8-603B-4F3B-9AD5-FFA92EE63F0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" y="3048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876300"/>
            <a:ext cx="83820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/>
              <a:t>It remains to compute </a:t>
            </a:r>
            <a:r>
              <a:rPr lang="en-US" i="1" dirty="0">
                <a:solidFill>
                  <a:srgbClr val="FF0000"/>
                </a:solidFill>
              </a:rPr>
              <a:t>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dirty="0"/>
              <a:t>Since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/>
              <a:t> is an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s </a:t>
            </a:r>
            <a:r>
              <a:rPr lang="en-US" dirty="0"/>
              <a:t>matrix this only requires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  <a:sym typeface="Symbol"/>
              </a:rPr>
              <a:t>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 </a:t>
            </a:r>
            <a:r>
              <a:rPr lang="en-US" b="1" dirty="0"/>
              <a:t>algebraic operations</a:t>
            </a:r>
            <a:r>
              <a:rPr lang="en-US" dirty="0"/>
              <a:t> with </a:t>
            </a:r>
            <a:r>
              <a:rPr lang="en-US" dirty="0" err="1"/>
              <a:t>Hopcroft</a:t>
            </a:r>
            <a:r>
              <a:rPr lang="en-US" dirty="0"/>
              <a:t> Bunch Algorithm.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Careful! We cannot do arithmetic over the integers.</a:t>
            </a:r>
          </a:p>
          <a:p>
            <a:pPr marL="393700" indent="-393700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We do it over a large finite field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i="1" baseline="-25000" dirty="0">
                <a:solidFill>
                  <a:srgbClr val="FF0000"/>
                </a:solidFill>
              </a:rPr>
              <a:t>p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pPr marL="346075" indent="-34607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Since each element in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Ɵ(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it suffices to take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/>
              <a:t> as a random prime no greater than </a:t>
            </a:r>
            <a:r>
              <a:rPr lang="en-US" dirty="0">
                <a:solidFill>
                  <a:srgbClr val="FF0000"/>
                </a:solidFill>
              </a:rPr>
              <a:t>Ɵ(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indent="34607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</a:rPr>
              <a:t>W.h.p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rank</a:t>
            </a:r>
            <a:r>
              <a:rPr lang="en-US" i="1" baseline="-25000" dirty="0" err="1">
                <a:solidFill>
                  <a:srgbClr val="FF0000"/>
                </a:solidFill>
              </a:rPr>
              <a:t>Fp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i="1" dirty="0" err="1">
                <a:solidFill>
                  <a:srgbClr val="FF0000"/>
                </a:solidFill>
              </a:rPr>
              <a:t>rank</a:t>
            </a:r>
            <a:r>
              <a:rPr lang="en-US" i="1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(B) 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indent="34607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The cost of an algebraic operation is only </a:t>
            </a:r>
            <a:r>
              <a:rPr lang="en-US" dirty="0"/>
              <a:t>logarithmic.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412FC-2498-460D-9F5C-C74153EC30E2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0" y="1104900"/>
            <a:ext cx="88773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Computing </a:t>
            </a:r>
            <a:r>
              <a:rPr lang="en-US" i="1">
                <a:solidFill>
                  <a:srgbClr val="FF0000"/>
                </a:solidFill>
              </a:rPr>
              <a:t>rank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directly without computing 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s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s</a:t>
            </a:r>
            <a:r>
              <a:rPr lang="en-US" i="1" baseline="30000">
                <a:solidFill>
                  <a:srgbClr val="FF0000"/>
                </a:solidFill>
              </a:rPr>
              <a:t>T</a:t>
            </a:r>
            <a:r>
              <a:rPr lang="en-US"/>
              <a:t>, is costly.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The fastest algorithms for computing the rank of an 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n</a:t>
            </a:r>
            <a:r>
              <a:rPr lang="en-US"/>
              <a:t> matrix directly require the use of Gaussian elimination, and can be performed using </a:t>
            </a:r>
            <a:r>
              <a:rPr lang="en-US" i="1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ns</a:t>
            </a:r>
            <a:r>
              <a:rPr lang="en-US" baseline="30000">
                <a:solidFill>
                  <a:srgbClr val="FF0000"/>
                </a:solidFill>
              </a:rPr>
              <a:t>(</a:t>
            </a:r>
            <a:r>
              <a:rPr lang="en-US" baseline="30000">
                <a:solidFill>
                  <a:srgbClr val="FF0000"/>
                </a:solidFill>
                <a:sym typeface="Symbol" pitchFamily="18" charset="2"/>
              </a:rPr>
              <a:t> </a:t>
            </a:r>
            <a:r>
              <a:rPr lang="en-US" baseline="30000">
                <a:solidFill>
                  <a:srgbClr val="FF0000"/>
                </a:solidFill>
              </a:rPr>
              <a:t>+1) 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algebraic operations. 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Gaussian elimination cannot make use of the fact that the matrix is sparse (namely, in our terms, make use of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/>
              <a:t> as a parameter to its running time).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F1053-458A-4AF2-8070-1A8C4CE1AE4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828800" y="15621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8F490A-D9B9-447B-A74C-41205EE14AA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Maximum subset matching – definition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257300"/>
            <a:ext cx="83439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b="1"/>
              <a:t>Input:  </a:t>
            </a:r>
            <a:r>
              <a:rPr lang="en-US"/>
              <a:t>graph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=(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i="1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and subset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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/>
              <a:t>.</a:t>
            </a:r>
          </a:p>
          <a:p>
            <a:pPr lvl="1" eaLnBrk="0" hangingPunct="0">
              <a:spcBef>
                <a:spcPct val="50000"/>
              </a:spcBef>
            </a:pPr>
            <a:r>
              <a:rPr lang="en-US" b="1"/>
              <a:t>Goal:  </a:t>
            </a:r>
            <a:r>
              <a:rPr lang="en-US"/>
              <a:t>determine the maximum number of vertices of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 that can be matched in a matching of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pPr lvl="1" eaLnBrk="0" hangingPunct="0">
              <a:spcBef>
                <a:spcPct val="50000"/>
              </a:spcBef>
            </a:pPr>
            <a:r>
              <a:rPr lang="en-US"/>
              <a:t>We denote this quantity by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</a:t>
            </a:r>
          </a:p>
          <a:p>
            <a:pPr lvl="1" eaLnBrk="0" hangingPunct="0">
              <a:spcBef>
                <a:spcPct val="50000"/>
              </a:spcBef>
            </a:pPr>
            <a:endParaRPr lang="en-US"/>
          </a:p>
          <a:p>
            <a:pPr lvl="1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Generalizes the maximum matching problem which corresponds to the case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=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)=2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 i="1">
                <a:solidFill>
                  <a:schemeClr val="tx1"/>
                </a:solidFill>
              </a:rPr>
              <a:t>.</a:t>
            </a:r>
          </a:p>
          <a:p>
            <a:pPr lvl="1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Has practical applications.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04A89B-DE75-40AC-94CF-95DCE45B6B03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099" name="TextBox 15"/>
          <p:cNvSpPr txBox="1">
            <a:spLocks noChangeArrowheads="1"/>
          </p:cNvSpPr>
          <p:nvPr/>
        </p:nvSpPr>
        <p:spPr bwMode="auto">
          <a:xfrm>
            <a:off x="1981200" y="12573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00" name="TextBox 16"/>
          <p:cNvSpPr txBox="1">
            <a:spLocks noChangeArrowheads="1"/>
          </p:cNvSpPr>
          <p:nvPr/>
        </p:nvSpPr>
        <p:spPr bwMode="auto">
          <a:xfrm>
            <a:off x="5676900" y="8763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)=4</a:t>
            </a: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67300" y="1866900"/>
            <a:ext cx="3657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Not every maximum matching saturates the maximum possible number of vertices of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2209800" y="4686300"/>
            <a:ext cx="45339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3848100" y="4686300"/>
            <a:ext cx="1409700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733800" y="45720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171700" y="45720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667500" y="46101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105400" y="45720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 rot="16200000">
            <a:off x="4213225" y="3371850"/>
            <a:ext cx="723900" cy="2590800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19600" y="4200525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52500" y="5295900"/>
            <a:ext cx="72771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Not every matching that saturates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vertices of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 can be extended to a maximum matching.</a:t>
            </a:r>
          </a:p>
        </p:txBody>
      </p:sp>
      <p:cxnSp>
        <p:nvCxnSpPr>
          <p:cNvPr id="4111" name="Straight Connector 30"/>
          <p:cNvCxnSpPr>
            <a:cxnSpLocks noChangeShapeType="1"/>
          </p:cNvCxnSpPr>
          <p:nvPr/>
        </p:nvCxnSpPr>
        <p:spPr bwMode="auto">
          <a:xfrm>
            <a:off x="1752600" y="952500"/>
            <a:ext cx="21717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2" name="Straight Connector 31"/>
          <p:cNvCxnSpPr>
            <a:cxnSpLocks noChangeShapeType="1"/>
          </p:cNvCxnSpPr>
          <p:nvPr/>
        </p:nvCxnSpPr>
        <p:spPr bwMode="auto">
          <a:xfrm>
            <a:off x="1752600" y="2093913"/>
            <a:ext cx="21717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3" name="Straight Connector 33"/>
          <p:cNvCxnSpPr>
            <a:cxnSpLocks noChangeShapeType="1"/>
          </p:cNvCxnSpPr>
          <p:nvPr/>
        </p:nvCxnSpPr>
        <p:spPr bwMode="auto">
          <a:xfrm rot="5400000">
            <a:off x="2209801" y="1524000"/>
            <a:ext cx="11430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14" name="Oval 34"/>
          <p:cNvSpPr>
            <a:spLocks noChangeArrowheads="1"/>
          </p:cNvSpPr>
          <p:nvPr/>
        </p:nvSpPr>
        <p:spPr bwMode="auto">
          <a:xfrm>
            <a:off x="3848100" y="8763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15" name="Oval 35"/>
          <p:cNvSpPr>
            <a:spLocks noChangeArrowheads="1"/>
          </p:cNvSpPr>
          <p:nvPr/>
        </p:nvSpPr>
        <p:spPr bwMode="auto">
          <a:xfrm>
            <a:off x="3848100" y="19812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16" name="Oval 36"/>
          <p:cNvSpPr>
            <a:spLocks noChangeArrowheads="1"/>
          </p:cNvSpPr>
          <p:nvPr/>
        </p:nvSpPr>
        <p:spPr bwMode="auto">
          <a:xfrm>
            <a:off x="2705100" y="8763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17" name="Oval 37"/>
          <p:cNvSpPr>
            <a:spLocks noChangeArrowheads="1"/>
          </p:cNvSpPr>
          <p:nvPr/>
        </p:nvSpPr>
        <p:spPr bwMode="auto">
          <a:xfrm>
            <a:off x="2705100" y="19812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18" name="Oval 38"/>
          <p:cNvSpPr>
            <a:spLocks noChangeArrowheads="1"/>
          </p:cNvSpPr>
          <p:nvPr/>
        </p:nvSpPr>
        <p:spPr bwMode="auto">
          <a:xfrm>
            <a:off x="1676400" y="8763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19" name="Oval 39"/>
          <p:cNvSpPr>
            <a:spLocks noChangeArrowheads="1"/>
          </p:cNvSpPr>
          <p:nvPr/>
        </p:nvSpPr>
        <p:spPr bwMode="auto">
          <a:xfrm>
            <a:off x="1714500" y="20193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20" name="Oval 41"/>
          <p:cNvSpPr>
            <a:spLocks noChangeArrowheads="1"/>
          </p:cNvSpPr>
          <p:nvPr/>
        </p:nvSpPr>
        <p:spPr bwMode="auto">
          <a:xfrm>
            <a:off x="1181100" y="571500"/>
            <a:ext cx="2133600" cy="2019300"/>
          </a:xfrm>
          <a:prstGeom prst="ellips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16200000" flipH="1">
            <a:off x="3390106" y="381794"/>
            <a:ext cx="1588" cy="11430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16200000" flipH="1">
            <a:off x="3390106" y="1523207"/>
            <a:ext cx="1587" cy="11430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232D7-9E72-4C0A-8402-0621B9DF964D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7700" y="1333500"/>
            <a:ext cx="8039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Efficient randomized algorithm that computes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The running time is expressed in terms of :</a:t>
            </a:r>
            <a:br>
              <a:rPr lang="en-US"/>
            </a:br>
            <a:r>
              <a:rPr lang="en-US"/>
              <a:t>   </a:t>
            </a:r>
            <a:r>
              <a:rPr lang="en-US" i="1">
                <a:solidFill>
                  <a:srgbClr val="FF0000"/>
                </a:solidFill>
              </a:rPr>
              <a:t>s  </a:t>
            </a:r>
            <a:r>
              <a:rPr lang="en-US">
                <a:solidFill>
                  <a:srgbClr val="FF0000"/>
                </a:solidFill>
              </a:rPr>
              <a:t>= |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|</a:t>
            </a:r>
            <a:r>
              <a:rPr lang="en-US"/>
              <a:t>     	                  		</a:t>
            </a:r>
            <a:br>
              <a:rPr lang="en-US"/>
            </a:br>
            <a:r>
              <a:rPr lang="en-US"/>
              <a:t>  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 = |</a:t>
            </a:r>
            <a:r>
              <a:rPr lang="en-US" i="1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-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)|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r>
              <a:rPr lang="en-US"/>
              <a:t>Note: There could be as many as </a:t>
            </a:r>
            <a:r>
              <a:rPr lang="en-US">
                <a:solidFill>
                  <a:srgbClr val="FF0000"/>
                </a:solidFill>
              </a:rPr>
              <a:t>Ɵ(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edges inside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, and hence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may have as many as </a:t>
            </a:r>
            <a:r>
              <a:rPr lang="en-US">
                <a:solidFill>
                  <a:srgbClr val="FF0000"/>
                </a:solidFill>
              </a:rPr>
              <a:t>Ɵ(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+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edges.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Main result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33900" y="32766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S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305300" y="2971800"/>
            <a:ext cx="21717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305300" y="4113213"/>
            <a:ext cx="21717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4762501" y="3543300"/>
            <a:ext cx="11430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400800" y="28956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400800" y="40005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257800" y="28956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257800" y="40005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229100" y="28956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267200" y="4038600"/>
            <a:ext cx="190500" cy="1905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733800" y="2590800"/>
            <a:ext cx="2133600" cy="2019300"/>
          </a:xfrm>
          <a:prstGeom prst="ellips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6200000" flipH="1">
            <a:off x="5942806" y="2401094"/>
            <a:ext cx="1588" cy="11430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6200000" flipH="1">
            <a:off x="5942806" y="3542507"/>
            <a:ext cx="1587" cy="11430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cxnSpLocks noChangeShapeType="1"/>
            <a:stCxn id="12" idx="7"/>
          </p:cNvCxnSpPr>
          <p:nvPr/>
        </p:nvCxnSpPr>
        <p:spPr bwMode="auto">
          <a:xfrm rot="5400000" flipH="1" flipV="1">
            <a:off x="5429250" y="2962275"/>
            <a:ext cx="1057275" cy="10763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39000" y="3048000"/>
            <a:ext cx="844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=3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=4</a:t>
            </a:r>
          </a:p>
        </p:txBody>
      </p:sp>
      <p:sp>
        <p:nvSpPr>
          <p:cNvPr id="29" name="Oval Callout 28"/>
          <p:cNvSpPr>
            <a:spLocks noChangeArrowheads="1"/>
          </p:cNvSpPr>
          <p:nvPr/>
        </p:nvSpPr>
        <p:spPr bwMode="auto">
          <a:xfrm>
            <a:off x="6705600" y="2743200"/>
            <a:ext cx="1828800" cy="1600200"/>
          </a:xfrm>
          <a:prstGeom prst="wedgeEllipseCallout">
            <a:avLst>
              <a:gd name="adj1" fmla="val -67847"/>
              <a:gd name="adj2" fmla="val 8769"/>
            </a:avLst>
          </a:prstGeom>
          <a:solidFill>
            <a:srgbClr val="0070C0">
              <a:alpha val="2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2451100"/>
            <a:ext cx="7239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DCC4B-8F18-44E2-81AE-EC11ABCB8184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609600" y="4191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Let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=(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i="1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be a graph and let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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V </a:t>
            </a:r>
            <a:r>
              <a:rPr lang="en-US"/>
              <a:t>, where </a:t>
            </a:r>
            <a:r>
              <a:rPr lang="en-US">
                <a:solidFill>
                  <a:srgbClr val="FF0000"/>
                </a:solidFill>
              </a:rPr>
              <a:t>|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|=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and there are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/>
              <a:t> edges from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 to 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 -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.</a:t>
            </a:r>
            <a:br>
              <a:rPr lang="en-US"/>
            </a:br>
            <a:r>
              <a:rPr lang="en-US"/>
              <a:t>Then, there is a randomized algorithm that computes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 i="1" baseline="-25000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w.h.p.  in time: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6149" name="Rounded Rectangle 6"/>
          <p:cNvSpPr>
            <a:spLocks noChangeArrowheads="1"/>
          </p:cNvSpPr>
          <p:nvPr/>
        </p:nvSpPr>
        <p:spPr bwMode="auto">
          <a:xfrm>
            <a:off x="419100" y="365125"/>
            <a:ext cx="8039100" cy="3932238"/>
          </a:xfrm>
          <a:prstGeom prst="roundRect">
            <a:avLst>
              <a:gd name="adj" fmla="val 16667"/>
            </a:avLst>
          </a:prstGeom>
          <a:solidFill>
            <a:srgbClr val="0070C0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00100" y="441960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With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>
                <a:solidFill>
                  <a:srgbClr val="FF0000"/>
                </a:solidFill>
              </a:rPr>
              <a:t> &lt; 2.38 </a:t>
            </a:r>
            <a:r>
              <a:rPr lang="en-US" sz="2000">
                <a:solidFill>
                  <a:schemeClr val="accent2"/>
                </a:solidFill>
              </a:rPr>
              <a:t>[Coppersmith and Winograd 90]</a:t>
            </a:r>
            <a:r>
              <a:rPr lang="en-US">
                <a:solidFill>
                  <a:schemeClr val="tx1"/>
                </a:solidFill>
              </a:rPr>
              <a:t> we get:</a:t>
            </a:r>
            <a:endParaRPr lang="en-US" sz="2000">
              <a:solidFill>
                <a:schemeClr val="accent2"/>
              </a:solidFill>
            </a:endParaRPr>
          </a:p>
        </p:txBody>
      </p:sp>
      <p:pic>
        <p:nvPicPr>
          <p:cNvPr id="10" name="Picture 9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62000" y="4978400"/>
            <a:ext cx="72898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257300" y="2247900"/>
            <a:ext cx="7010400" cy="8001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B7DC6-C138-4D85-9264-C2B31F689219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Comparison with previous algorithms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458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Maximum subset matching can be solved via any maximum weighted matching algorithm:</a:t>
            </a:r>
            <a:br>
              <a:rPr lang="en-US" dirty="0"/>
            </a:br>
            <a:r>
              <a:rPr lang="en-US" dirty="0"/>
              <a:t>	Assign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the to edges inside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to the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edges from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 to 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Clearly a maximum weighted matching has weight </a:t>
            </a:r>
            <a:r>
              <a:rPr lang="en-US" i="1" dirty="0" err="1">
                <a:solidFill>
                  <a:srgbClr val="FF0000"/>
                </a:solidFill>
              </a:rPr>
              <a:t>m</a:t>
            </a:r>
            <a:r>
              <a:rPr lang="en-US" i="1" baseline="-25000" dirty="0" err="1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fastest weighted matching algorithm </a:t>
            </a:r>
            <a:r>
              <a:rPr lang="en-US" sz="2000" dirty="0">
                <a:solidFill>
                  <a:srgbClr val="3333CC"/>
                </a:solidFill>
              </a:rPr>
              <a:t>[</a:t>
            </a:r>
            <a:r>
              <a:rPr lang="en-US" sz="2000" dirty="0" err="1">
                <a:solidFill>
                  <a:srgbClr val="3333CC"/>
                </a:solidFill>
              </a:rPr>
              <a:t>Gabow</a:t>
            </a:r>
            <a:r>
              <a:rPr lang="en-US" sz="2000" dirty="0">
                <a:solidFill>
                  <a:srgbClr val="3333CC"/>
                </a:solidFill>
              </a:rPr>
              <a:t> and </a:t>
            </a:r>
            <a:r>
              <a:rPr lang="en-US" sz="2000" dirty="0" err="1">
                <a:solidFill>
                  <a:srgbClr val="3333CC"/>
                </a:solidFill>
              </a:rPr>
              <a:t>Tarjan</a:t>
            </a:r>
            <a:r>
              <a:rPr lang="en-US" sz="2000" dirty="0">
                <a:solidFill>
                  <a:srgbClr val="3333CC"/>
                </a:solidFill>
              </a:rPr>
              <a:t> 91] </a:t>
            </a:r>
            <a:r>
              <a:rPr lang="en-US" dirty="0"/>
              <a:t>would run, in our case, in time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1/2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)) 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For example: if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1.69</a:t>
            </a:r>
            <a:r>
              <a:rPr lang="en-US" dirty="0">
                <a:solidFill>
                  <a:schemeClr val="tx1"/>
                </a:solidFill>
              </a:rPr>
              <a:t> then this algorithm runs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</a:rPr>
              <a:t>2.5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while ours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</a:rPr>
              <a:t>2.38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EA40CD-BC93-4361-95BB-F8583AD3D485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8700"/>
            <a:ext cx="7772400" cy="823913"/>
          </a:xfrm>
        </p:spPr>
        <p:txBody>
          <a:bodyPr/>
          <a:lstStyle/>
          <a:p>
            <a:pPr rtl="0"/>
            <a:r>
              <a:rPr lang="en-US" sz="2800" smtClean="0">
                <a:solidFill>
                  <a:srgbClr val="0070C0"/>
                </a:solidFill>
              </a:rPr>
              <a:t>Tutte’s matrix </a:t>
            </a:r>
            <a:br>
              <a:rPr lang="en-US" sz="2800" smtClean="0">
                <a:solidFill>
                  <a:srgbClr val="0070C0"/>
                </a:solidFill>
              </a:rPr>
            </a:br>
            <a:r>
              <a:rPr lang="en-US" sz="2800" smtClean="0">
                <a:solidFill>
                  <a:srgbClr val="0070C0"/>
                </a:solidFill>
              </a:rPr>
              <a:t>(Skew-symmetric symbolic adjacency matrix)</a:t>
            </a:r>
          </a:p>
        </p:txBody>
      </p:sp>
      <p:pic>
        <p:nvPicPr>
          <p:cNvPr id="39" name="Picture 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54050" y="4773613"/>
            <a:ext cx="5337175" cy="1074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0" name="Picture 5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645275" y="5037138"/>
            <a:ext cx="1997075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199" name="Group 6"/>
          <p:cNvGrpSpPr>
            <a:grpSpLocks noChangeAspect="1"/>
          </p:cNvGrpSpPr>
          <p:nvPr/>
        </p:nvGrpSpPr>
        <p:grpSpPr bwMode="auto">
          <a:xfrm>
            <a:off x="577850" y="1970088"/>
            <a:ext cx="3609975" cy="2360612"/>
            <a:chOff x="437" y="1337"/>
            <a:chExt cx="2759" cy="1804"/>
          </a:xfrm>
        </p:grpSpPr>
        <p:sp>
          <p:nvSpPr>
            <p:cNvPr id="8202" name="Oval 7"/>
            <p:cNvSpPr>
              <a:spLocks noChangeAspect="1" noChangeArrowheads="1"/>
            </p:cNvSpPr>
            <p:nvPr/>
          </p:nvSpPr>
          <p:spPr bwMode="auto">
            <a:xfrm>
              <a:off x="968" y="1587"/>
              <a:ext cx="96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03" name="Oval 8"/>
            <p:cNvSpPr>
              <a:spLocks noChangeAspect="1" noChangeArrowheads="1"/>
            </p:cNvSpPr>
            <p:nvPr/>
          </p:nvSpPr>
          <p:spPr bwMode="auto">
            <a:xfrm>
              <a:off x="677" y="2458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04" name="Oval 9"/>
            <p:cNvSpPr>
              <a:spLocks noChangeAspect="1" noChangeArrowheads="1"/>
            </p:cNvSpPr>
            <p:nvPr/>
          </p:nvSpPr>
          <p:spPr bwMode="auto">
            <a:xfrm>
              <a:off x="1743" y="16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05" name="Oval 10"/>
            <p:cNvSpPr>
              <a:spLocks noChangeAspect="1" noChangeArrowheads="1"/>
            </p:cNvSpPr>
            <p:nvPr/>
          </p:nvSpPr>
          <p:spPr bwMode="auto">
            <a:xfrm>
              <a:off x="1387" y="2232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06" name="Oval 11"/>
            <p:cNvSpPr>
              <a:spLocks noChangeAspect="1" noChangeArrowheads="1"/>
            </p:cNvSpPr>
            <p:nvPr/>
          </p:nvSpPr>
          <p:spPr bwMode="auto">
            <a:xfrm>
              <a:off x="1904" y="2684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07" name="Oval 12"/>
            <p:cNvSpPr>
              <a:spLocks noChangeAspect="1" noChangeArrowheads="1"/>
            </p:cNvSpPr>
            <p:nvPr/>
          </p:nvSpPr>
          <p:spPr bwMode="auto">
            <a:xfrm>
              <a:off x="2808" y="2200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08" name="Freeform 13"/>
            <p:cNvSpPr>
              <a:spLocks noChangeAspect="1"/>
            </p:cNvSpPr>
            <p:nvPr/>
          </p:nvSpPr>
          <p:spPr bwMode="auto">
            <a:xfrm>
              <a:off x="774" y="2329"/>
              <a:ext cx="646" cy="188"/>
            </a:xfrm>
            <a:custGeom>
              <a:avLst/>
              <a:gdLst>
                <a:gd name="T0" fmla="*/ 0 w 960"/>
                <a:gd name="T1" fmla="*/ 161 h 280"/>
                <a:gd name="T2" fmla="*/ 355 w 960"/>
                <a:gd name="T3" fmla="*/ 161 h 280"/>
                <a:gd name="T4" fmla="*/ 646 w 960"/>
                <a:gd name="T5" fmla="*/ 0 h 280"/>
                <a:gd name="T6" fmla="*/ 0 60000 65536"/>
                <a:gd name="T7" fmla="*/ 0 60000 65536"/>
                <a:gd name="T8" fmla="*/ 0 60000 65536"/>
                <a:gd name="T9" fmla="*/ 0 w 960"/>
                <a:gd name="T10" fmla="*/ 0 h 280"/>
                <a:gd name="T11" fmla="*/ 960 w 960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8209" name="AutoShape 14"/>
            <p:cNvCxnSpPr>
              <a:cxnSpLocks noChangeAspect="1" noChangeShapeType="1"/>
              <a:stCxn id="8205" idx="6"/>
              <a:endCxn id="8206" idx="0"/>
            </p:cNvCxnSpPr>
            <p:nvPr/>
          </p:nvCxnSpPr>
          <p:spPr bwMode="auto">
            <a:xfrm>
              <a:off x="1484" y="2281"/>
              <a:ext cx="468" cy="40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0" name="AutoShape 15"/>
            <p:cNvCxnSpPr>
              <a:cxnSpLocks noChangeAspect="1" noChangeShapeType="1"/>
              <a:stCxn id="8202" idx="6"/>
              <a:endCxn id="8206" idx="7"/>
            </p:cNvCxnSpPr>
            <p:nvPr/>
          </p:nvCxnSpPr>
          <p:spPr bwMode="auto">
            <a:xfrm>
              <a:off x="1064" y="1635"/>
              <a:ext cx="923" cy="106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1" name="AutoShape 16"/>
            <p:cNvCxnSpPr>
              <a:cxnSpLocks noChangeAspect="1" noChangeShapeType="1"/>
              <a:stCxn id="8203" idx="0"/>
              <a:endCxn id="8204" idx="4"/>
            </p:cNvCxnSpPr>
            <p:nvPr/>
          </p:nvCxnSpPr>
          <p:spPr bwMode="auto">
            <a:xfrm rot="-5400000">
              <a:off x="903" y="1570"/>
              <a:ext cx="710" cy="106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2" name="AutoShape 17"/>
            <p:cNvCxnSpPr>
              <a:cxnSpLocks noChangeAspect="1" noChangeShapeType="1"/>
              <a:stCxn id="8202" idx="5"/>
              <a:endCxn id="8205" idx="0"/>
            </p:cNvCxnSpPr>
            <p:nvPr/>
          </p:nvCxnSpPr>
          <p:spPr bwMode="auto">
            <a:xfrm rot="16200000" flipH="1">
              <a:off x="962" y="1758"/>
              <a:ext cx="562" cy="38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3" name="AutoShape 18"/>
            <p:cNvCxnSpPr>
              <a:cxnSpLocks noChangeAspect="1" noChangeShapeType="1"/>
              <a:stCxn id="8203" idx="5"/>
              <a:endCxn id="8206" idx="3"/>
            </p:cNvCxnSpPr>
            <p:nvPr/>
          </p:nvCxnSpPr>
          <p:spPr bwMode="auto">
            <a:xfrm rot="16200000" flipH="1">
              <a:off x="1226" y="2075"/>
              <a:ext cx="226" cy="1158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4" name="AutoShape 19"/>
            <p:cNvCxnSpPr>
              <a:cxnSpLocks noChangeAspect="1" noChangeShapeType="1"/>
              <a:stCxn id="8202" idx="0"/>
              <a:endCxn id="8204" idx="1"/>
            </p:cNvCxnSpPr>
            <p:nvPr/>
          </p:nvCxnSpPr>
          <p:spPr bwMode="auto">
            <a:xfrm rot="5400000" flipV="1">
              <a:off x="1347" y="1256"/>
              <a:ext cx="79" cy="74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5" name="AutoShape 20"/>
            <p:cNvCxnSpPr>
              <a:cxnSpLocks noChangeAspect="1" noChangeShapeType="1"/>
              <a:stCxn id="8204" idx="6"/>
              <a:endCxn id="8207" idx="0"/>
            </p:cNvCxnSpPr>
            <p:nvPr/>
          </p:nvCxnSpPr>
          <p:spPr bwMode="auto">
            <a:xfrm>
              <a:off x="1839" y="1700"/>
              <a:ext cx="1018" cy="5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6" name="AutoShape 21"/>
            <p:cNvCxnSpPr>
              <a:cxnSpLocks noChangeAspect="1" noChangeShapeType="1"/>
              <a:stCxn id="8203" idx="2"/>
              <a:endCxn id="8202" idx="3"/>
            </p:cNvCxnSpPr>
            <p:nvPr/>
          </p:nvCxnSpPr>
          <p:spPr bwMode="auto">
            <a:xfrm rot="10800000" flipH="1">
              <a:off x="677" y="1670"/>
              <a:ext cx="305" cy="837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7" name="AutoShape 22"/>
            <p:cNvCxnSpPr>
              <a:cxnSpLocks noChangeAspect="1" noChangeShapeType="1"/>
              <a:stCxn id="8207" idx="4"/>
              <a:endCxn id="8206" idx="6"/>
            </p:cNvCxnSpPr>
            <p:nvPr/>
          </p:nvCxnSpPr>
          <p:spPr bwMode="auto">
            <a:xfrm rot="5400000">
              <a:off x="2211" y="2087"/>
              <a:ext cx="436" cy="856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18" name="AutoShape 23"/>
            <p:cNvCxnSpPr>
              <a:cxnSpLocks noChangeAspect="1" noChangeShapeType="1"/>
              <a:stCxn id="8205" idx="7"/>
              <a:endCxn id="8207" idx="1"/>
            </p:cNvCxnSpPr>
            <p:nvPr/>
          </p:nvCxnSpPr>
          <p:spPr bwMode="auto">
            <a:xfrm rot="-5400000">
              <a:off x="2129" y="1555"/>
              <a:ext cx="33" cy="1352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sp>
          <p:nvSpPr>
            <p:cNvPr id="8219" name="Oval 24"/>
            <p:cNvSpPr>
              <a:spLocks noChangeAspect="1" noChangeArrowheads="1"/>
            </p:cNvSpPr>
            <p:nvPr/>
          </p:nvSpPr>
          <p:spPr bwMode="auto">
            <a:xfrm>
              <a:off x="968" y="1587"/>
              <a:ext cx="96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20" name="Oval 25"/>
            <p:cNvSpPr>
              <a:spLocks noChangeAspect="1" noChangeArrowheads="1"/>
            </p:cNvSpPr>
            <p:nvPr/>
          </p:nvSpPr>
          <p:spPr bwMode="auto">
            <a:xfrm>
              <a:off x="677" y="2458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21" name="Oval 26"/>
            <p:cNvSpPr>
              <a:spLocks noChangeAspect="1" noChangeArrowheads="1"/>
            </p:cNvSpPr>
            <p:nvPr/>
          </p:nvSpPr>
          <p:spPr bwMode="auto">
            <a:xfrm>
              <a:off x="1743" y="1652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22" name="Oval 27"/>
            <p:cNvSpPr>
              <a:spLocks noChangeAspect="1" noChangeArrowheads="1"/>
            </p:cNvSpPr>
            <p:nvPr/>
          </p:nvSpPr>
          <p:spPr bwMode="auto">
            <a:xfrm>
              <a:off x="1387" y="2232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23" name="Oval 28"/>
            <p:cNvSpPr>
              <a:spLocks noChangeAspect="1" noChangeArrowheads="1"/>
            </p:cNvSpPr>
            <p:nvPr/>
          </p:nvSpPr>
          <p:spPr bwMode="auto">
            <a:xfrm>
              <a:off x="1904" y="2684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224" name="Oval 29"/>
            <p:cNvSpPr>
              <a:spLocks noChangeAspect="1" noChangeArrowheads="1"/>
            </p:cNvSpPr>
            <p:nvPr/>
          </p:nvSpPr>
          <p:spPr bwMode="auto">
            <a:xfrm>
              <a:off x="2808" y="2200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8225" name="AutoShape 30"/>
            <p:cNvCxnSpPr>
              <a:cxnSpLocks noChangeAspect="1" noChangeShapeType="1"/>
              <a:stCxn id="8222" idx="6"/>
              <a:endCxn id="8223" idx="0"/>
            </p:cNvCxnSpPr>
            <p:nvPr/>
          </p:nvCxnSpPr>
          <p:spPr bwMode="auto">
            <a:xfrm>
              <a:off x="1484" y="2281"/>
              <a:ext cx="468" cy="40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26" name="AutoShape 31"/>
            <p:cNvCxnSpPr>
              <a:cxnSpLocks noChangeAspect="1" noChangeShapeType="1"/>
              <a:stCxn id="8219" idx="6"/>
              <a:endCxn id="8223" idx="7"/>
            </p:cNvCxnSpPr>
            <p:nvPr/>
          </p:nvCxnSpPr>
          <p:spPr bwMode="auto">
            <a:xfrm>
              <a:off x="1064" y="1635"/>
              <a:ext cx="923" cy="106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27" name="AutoShape 32"/>
            <p:cNvCxnSpPr>
              <a:cxnSpLocks noChangeAspect="1" noChangeShapeType="1"/>
              <a:stCxn id="8220" idx="0"/>
              <a:endCxn id="8221" idx="4"/>
            </p:cNvCxnSpPr>
            <p:nvPr/>
          </p:nvCxnSpPr>
          <p:spPr bwMode="auto">
            <a:xfrm rot="-5400000">
              <a:off x="903" y="1570"/>
              <a:ext cx="710" cy="106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28" name="AutoShape 33"/>
            <p:cNvCxnSpPr>
              <a:cxnSpLocks noChangeAspect="1" noChangeShapeType="1"/>
              <a:stCxn id="8219" idx="5"/>
              <a:endCxn id="8222" idx="0"/>
            </p:cNvCxnSpPr>
            <p:nvPr/>
          </p:nvCxnSpPr>
          <p:spPr bwMode="auto">
            <a:xfrm rot="16200000" flipH="1">
              <a:off x="962" y="1758"/>
              <a:ext cx="562" cy="38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29" name="AutoShape 34"/>
            <p:cNvCxnSpPr>
              <a:cxnSpLocks noChangeAspect="1" noChangeShapeType="1"/>
              <a:stCxn id="8220" idx="5"/>
              <a:endCxn id="8223" idx="3"/>
            </p:cNvCxnSpPr>
            <p:nvPr/>
          </p:nvCxnSpPr>
          <p:spPr bwMode="auto">
            <a:xfrm rot="16200000" flipH="1">
              <a:off x="1226" y="2075"/>
              <a:ext cx="226" cy="1158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30" name="AutoShape 35"/>
            <p:cNvCxnSpPr>
              <a:cxnSpLocks noChangeAspect="1" noChangeShapeType="1"/>
              <a:stCxn id="8219" idx="0"/>
              <a:endCxn id="8221" idx="1"/>
            </p:cNvCxnSpPr>
            <p:nvPr/>
          </p:nvCxnSpPr>
          <p:spPr bwMode="auto">
            <a:xfrm rot="5400000" flipV="1">
              <a:off x="1347" y="1256"/>
              <a:ext cx="79" cy="74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31" name="AutoShape 36"/>
            <p:cNvCxnSpPr>
              <a:cxnSpLocks noChangeAspect="1" noChangeShapeType="1"/>
              <a:stCxn id="8221" idx="6"/>
              <a:endCxn id="8224" idx="0"/>
            </p:cNvCxnSpPr>
            <p:nvPr/>
          </p:nvCxnSpPr>
          <p:spPr bwMode="auto">
            <a:xfrm>
              <a:off x="1839" y="1700"/>
              <a:ext cx="1018" cy="5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32" name="AutoShape 37"/>
            <p:cNvCxnSpPr>
              <a:cxnSpLocks noChangeAspect="1" noChangeShapeType="1"/>
              <a:stCxn id="8220" idx="2"/>
              <a:endCxn id="8219" idx="3"/>
            </p:cNvCxnSpPr>
            <p:nvPr/>
          </p:nvCxnSpPr>
          <p:spPr bwMode="auto">
            <a:xfrm rot="10800000" flipH="1">
              <a:off x="677" y="1670"/>
              <a:ext cx="305" cy="837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33" name="AutoShape 38"/>
            <p:cNvCxnSpPr>
              <a:cxnSpLocks noChangeAspect="1" noChangeShapeType="1"/>
              <a:stCxn id="8224" idx="4"/>
              <a:endCxn id="8223" idx="6"/>
            </p:cNvCxnSpPr>
            <p:nvPr/>
          </p:nvCxnSpPr>
          <p:spPr bwMode="auto">
            <a:xfrm rot="5400000">
              <a:off x="2211" y="2087"/>
              <a:ext cx="436" cy="856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8234" name="AutoShape 39"/>
            <p:cNvCxnSpPr>
              <a:cxnSpLocks noChangeAspect="1" noChangeShapeType="1"/>
              <a:stCxn id="8222" idx="7"/>
              <a:endCxn id="8224" idx="1"/>
            </p:cNvCxnSpPr>
            <p:nvPr/>
          </p:nvCxnSpPr>
          <p:spPr bwMode="auto">
            <a:xfrm rot="-5400000">
              <a:off x="2129" y="1555"/>
              <a:ext cx="33" cy="1352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</p:cxnSp>
        <p:sp>
          <p:nvSpPr>
            <p:cNvPr id="8235" name="Text Box 40"/>
            <p:cNvSpPr txBox="1">
              <a:spLocks noChangeAspect="1" noChangeArrowheads="1"/>
            </p:cNvSpPr>
            <p:nvPr/>
          </p:nvSpPr>
          <p:spPr bwMode="auto">
            <a:xfrm>
              <a:off x="680" y="1483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1</a:t>
              </a:r>
            </a:p>
          </p:txBody>
        </p:sp>
        <p:sp>
          <p:nvSpPr>
            <p:cNvPr id="8236" name="Text Box 41"/>
            <p:cNvSpPr txBox="1">
              <a:spLocks noChangeAspect="1" noChangeArrowheads="1"/>
            </p:cNvSpPr>
            <p:nvPr/>
          </p:nvSpPr>
          <p:spPr bwMode="auto">
            <a:xfrm>
              <a:off x="1357" y="2308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3</a:t>
              </a:r>
            </a:p>
          </p:txBody>
        </p:sp>
        <p:sp>
          <p:nvSpPr>
            <p:cNvPr id="8237" name="Text Box 42"/>
            <p:cNvSpPr txBox="1">
              <a:spLocks noChangeAspect="1" noChangeArrowheads="1"/>
            </p:cNvSpPr>
            <p:nvPr/>
          </p:nvSpPr>
          <p:spPr bwMode="auto">
            <a:xfrm>
              <a:off x="437" y="2522"/>
              <a:ext cx="315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8238" name="Text Box 43"/>
            <p:cNvSpPr txBox="1">
              <a:spLocks noChangeAspect="1" noChangeArrowheads="1"/>
            </p:cNvSpPr>
            <p:nvPr/>
          </p:nvSpPr>
          <p:spPr bwMode="auto">
            <a:xfrm>
              <a:off x="1696" y="1337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4</a:t>
              </a:r>
            </a:p>
          </p:txBody>
        </p:sp>
        <p:sp>
          <p:nvSpPr>
            <p:cNvPr id="8239" name="Text Box 44"/>
            <p:cNvSpPr txBox="1">
              <a:spLocks noChangeAspect="1" noChangeArrowheads="1"/>
            </p:cNvSpPr>
            <p:nvPr/>
          </p:nvSpPr>
          <p:spPr bwMode="auto">
            <a:xfrm>
              <a:off x="2881" y="2111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6</a:t>
              </a:r>
            </a:p>
          </p:txBody>
        </p:sp>
        <p:sp>
          <p:nvSpPr>
            <p:cNvPr id="8240" name="Text Box 45"/>
            <p:cNvSpPr txBox="1">
              <a:spLocks noChangeAspect="1" noChangeArrowheads="1"/>
            </p:cNvSpPr>
            <p:nvPr/>
          </p:nvSpPr>
          <p:spPr bwMode="auto">
            <a:xfrm>
              <a:off x="1840" y="2791"/>
              <a:ext cx="316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5</a:t>
              </a:r>
            </a:p>
          </p:txBody>
        </p:sp>
      </p:grpSp>
      <p:pic>
        <p:nvPicPr>
          <p:cNvPr id="101" name="Picture 4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56113" y="2436813"/>
            <a:ext cx="4416425" cy="164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" name="Line 46"/>
          <p:cNvSpPr>
            <a:spLocks noChangeShapeType="1"/>
          </p:cNvSpPr>
          <p:nvPr/>
        </p:nvSpPr>
        <p:spPr bwMode="auto">
          <a:xfrm>
            <a:off x="4725988" y="2430463"/>
            <a:ext cx="3916362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50298-387D-4040-B75B-0D27D0A8404B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 Theorem of </a:t>
            </a:r>
            <a:r>
              <a:rPr lang="en-US" kern="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Lovász</a:t>
            </a: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1562100"/>
            <a:ext cx="8258175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Let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=(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 i="1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be a graph and let 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be its Tutte matrix. Then:			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 i="1">
                <a:solidFill>
                  <a:srgbClr val="FF0000"/>
                </a:solidFill>
              </a:rPr>
              <a:t>= rank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>
                <a:sym typeface="Symbol" pitchFamily="18" charset="2"/>
              </a:rPr>
              <a:t>.</a:t>
            </a:r>
            <a:br>
              <a:rPr lang="en-US">
                <a:sym typeface="Symbol" pitchFamily="18" charset="2"/>
              </a:rPr>
            </a:br>
            <a:endParaRPr lang="en-US" i="1">
              <a:solidFill>
                <a:srgbClr val="C00000"/>
              </a:solidFill>
              <a:sym typeface="Symbol" pitchFamily="18" charset="2"/>
            </a:endParaRPr>
          </a:p>
        </p:txBody>
      </p:sp>
      <p:pic>
        <p:nvPicPr>
          <p:cNvPr id="52" name="Picture 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467100" y="3124200"/>
            <a:ext cx="4729163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219200" y="3346450"/>
            <a:ext cx="1671638" cy="1339850"/>
            <a:chOff x="1441450" y="3217863"/>
            <a:chExt cx="1671638" cy="1339849"/>
          </a:xfrm>
        </p:grpSpPr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1441450" y="3217863"/>
              <a:ext cx="268288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9226" name="Text Box 14"/>
            <p:cNvSpPr txBox="1">
              <a:spLocks noChangeArrowheads="1"/>
            </p:cNvSpPr>
            <p:nvPr/>
          </p:nvSpPr>
          <p:spPr bwMode="auto">
            <a:xfrm>
              <a:off x="2844800" y="3217863"/>
              <a:ext cx="268288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2</a:t>
              </a:r>
            </a:p>
          </p:txBody>
        </p:sp>
        <p:sp>
          <p:nvSpPr>
            <p:cNvPr id="9227" name="Text Box 15"/>
            <p:cNvSpPr txBox="1">
              <a:spLocks noChangeArrowheads="1"/>
            </p:cNvSpPr>
            <p:nvPr/>
          </p:nvSpPr>
          <p:spPr bwMode="auto">
            <a:xfrm>
              <a:off x="1443038" y="4159250"/>
              <a:ext cx="268287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4</a:t>
              </a:r>
            </a:p>
          </p:txBody>
        </p:sp>
        <p:grpSp>
          <p:nvGrpSpPr>
            <p:cNvPr id="9228" name="Group 115"/>
            <p:cNvGrpSpPr>
              <a:grpSpLocks/>
            </p:cNvGrpSpPr>
            <p:nvPr/>
          </p:nvGrpSpPr>
          <p:grpSpPr bwMode="auto">
            <a:xfrm>
              <a:off x="1703387" y="3314700"/>
              <a:ext cx="1382713" cy="1243012"/>
              <a:chOff x="1730375" y="3313113"/>
              <a:chExt cx="1382713" cy="1243012"/>
            </a:xfrm>
          </p:grpSpPr>
          <p:sp>
            <p:nvSpPr>
              <p:cNvPr id="9229" name="Oval 5"/>
              <p:cNvSpPr>
                <a:spLocks noChangeArrowheads="1"/>
              </p:cNvSpPr>
              <p:nvPr/>
            </p:nvSpPr>
            <p:spPr bwMode="auto">
              <a:xfrm>
                <a:off x="2652713" y="3313113"/>
                <a:ext cx="230187" cy="230187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9230" name="Oval 6"/>
              <p:cNvSpPr>
                <a:spLocks noChangeArrowheads="1"/>
              </p:cNvSpPr>
              <p:nvPr/>
            </p:nvSpPr>
            <p:spPr bwMode="auto">
              <a:xfrm>
                <a:off x="1730375" y="4235450"/>
                <a:ext cx="230188" cy="230188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9231" name="Oval 7"/>
              <p:cNvSpPr>
                <a:spLocks noChangeArrowheads="1"/>
              </p:cNvSpPr>
              <p:nvPr/>
            </p:nvSpPr>
            <p:spPr bwMode="auto">
              <a:xfrm>
                <a:off x="2668588" y="4235450"/>
                <a:ext cx="230187" cy="230188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9232" name="AutoShape 8"/>
              <p:cNvCxnSpPr>
                <a:cxnSpLocks noChangeShapeType="1"/>
                <a:stCxn id="9237" idx="4"/>
                <a:endCxn id="9230" idx="0"/>
              </p:cNvCxnSpPr>
              <p:nvPr/>
            </p:nvCxnSpPr>
            <p:spPr bwMode="auto">
              <a:xfrm>
                <a:off x="1846263" y="3543300"/>
                <a:ext cx="0" cy="69215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233" name="AutoShape 9"/>
              <p:cNvCxnSpPr>
                <a:cxnSpLocks noChangeShapeType="1"/>
                <a:stCxn id="9229" idx="4"/>
                <a:endCxn id="9231" idx="0"/>
              </p:cNvCxnSpPr>
              <p:nvPr/>
            </p:nvCxnSpPr>
            <p:spPr bwMode="auto">
              <a:xfrm>
                <a:off x="2768600" y="3543300"/>
                <a:ext cx="15875" cy="69215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234" name="AutoShape 10"/>
              <p:cNvCxnSpPr>
                <a:cxnSpLocks noChangeShapeType="1"/>
                <a:stCxn id="9237" idx="6"/>
                <a:endCxn id="9229" idx="2"/>
              </p:cNvCxnSpPr>
              <p:nvPr/>
            </p:nvCxnSpPr>
            <p:spPr bwMode="auto">
              <a:xfrm>
                <a:off x="1960563" y="3429000"/>
                <a:ext cx="69215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235" name="AutoShape 11"/>
              <p:cNvCxnSpPr>
                <a:cxnSpLocks noChangeShapeType="1"/>
                <a:stCxn id="9230" idx="6"/>
                <a:endCxn id="9231" idx="2"/>
              </p:cNvCxnSpPr>
              <p:nvPr/>
            </p:nvCxnSpPr>
            <p:spPr bwMode="auto">
              <a:xfrm>
                <a:off x="1960563" y="4351338"/>
                <a:ext cx="708025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9236" name="Text Box 13"/>
              <p:cNvSpPr txBox="1">
                <a:spLocks noChangeArrowheads="1"/>
              </p:cNvSpPr>
              <p:nvPr/>
            </p:nvSpPr>
            <p:spPr bwMode="auto">
              <a:xfrm>
                <a:off x="2844800" y="4159250"/>
                <a:ext cx="2682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3</a:t>
                </a:r>
              </a:p>
            </p:txBody>
          </p:sp>
          <p:sp>
            <p:nvSpPr>
              <p:cNvPr id="9237" name="Oval 16"/>
              <p:cNvSpPr>
                <a:spLocks noChangeArrowheads="1"/>
              </p:cNvSpPr>
              <p:nvPr/>
            </p:nvSpPr>
            <p:spPr bwMode="auto">
              <a:xfrm>
                <a:off x="1730375" y="3313113"/>
                <a:ext cx="230188" cy="230187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/>
              </a:p>
            </p:txBody>
          </p:sp>
        </p:grpSp>
      </p:grpSp>
      <p:pic>
        <p:nvPicPr>
          <p:cNvPr id="118" name="Picture 1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5300" y="4838700"/>
            <a:ext cx="8289925" cy="515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3F3026-6441-40E1-BB94-F9B566630029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algorithm (cont.)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85800" y="952500"/>
            <a:ext cx="773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We prove the following generalization: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495300" y="1485900"/>
            <a:ext cx="8258175" cy="1384300"/>
          </a:xfrm>
          <a:prstGeom prst="rect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/>
              <a:t>Let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=(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be a graph,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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V </a:t>
            </a:r>
            <a:r>
              <a:rPr lang="en-US" dirty="0"/>
              <a:t>and let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be the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 sub-matrix of </a:t>
            </a:r>
            <a:r>
              <a:rPr lang="en-US" i="1" dirty="0">
                <a:solidFill>
                  <a:srgbClr val="FF0000"/>
                </a:solidFill>
              </a:rPr>
              <a:t>A </a:t>
            </a:r>
            <a:r>
              <a:rPr lang="en-US" dirty="0"/>
              <a:t>corresponding to the rows of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Then:			</a:t>
            </a:r>
            <a:r>
              <a:rPr lang="en-US" i="1" dirty="0" err="1">
                <a:solidFill>
                  <a:srgbClr val="FF0000"/>
                </a:solidFill>
              </a:rPr>
              <a:t>m</a:t>
            </a:r>
            <a:r>
              <a:rPr lang="en-US" i="1" baseline="-25000" dirty="0" err="1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= 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ym typeface="Symbol" pitchFamily="18" charset="2"/>
              </a:rPr>
              <a:t>.</a:t>
            </a:r>
            <a:endParaRPr lang="en-US" i="1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" y="2857500"/>
            <a:ext cx="79629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Easy direction:</a:t>
            </a:r>
            <a:r>
              <a:rPr lang="en-US" i="1" dirty="0">
                <a:solidFill>
                  <a:srgbClr val="FF0000"/>
                </a:solidFill>
              </a:rPr>
              <a:t> 	</a:t>
            </a:r>
            <a:r>
              <a:rPr lang="en-US" i="1" dirty="0" err="1">
                <a:solidFill>
                  <a:srgbClr val="FF0000"/>
                </a:solidFill>
              </a:rPr>
              <a:t>m</a:t>
            </a:r>
            <a:r>
              <a:rPr lang="en-US" i="1" baseline="-25000" dirty="0" err="1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i="1" dirty="0">
                <a:solidFill>
                  <a:srgbClr val="FF0000"/>
                </a:solidFill>
              </a:rPr>
              <a:t> 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ym typeface="Symbol" pitchFamily="18" charset="2"/>
              </a:rPr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Add edges to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so that 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- S</a:t>
            </a:r>
            <a:r>
              <a:rPr lang="en-US" dirty="0">
                <a:solidFill>
                  <a:schemeClr val="tx1"/>
                </a:solidFill>
              </a:rPr>
              <a:t> becomes a clique </a:t>
            </a:r>
            <a:r>
              <a:rPr lang="en-US" dirty="0"/>
              <a:t>and denote the new graph by </a:t>
            </a:r>
            <a:r>
              <a:rPr lang="en-US" i="1" dirty="0">
                <a:solidFill>
                  <a:srgbClr val="FF0000"/>
                </a:solidFill>
              </a:rPr>
              <a:t>G’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Clearly: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i="1" dirty="0">
                <a:solidFill>
                  <a:srgbClr val="FF0000"/>
                </a:solidFill>
              </a:rPr>
              <a:t>rank</a:t>
            </a:r>
            <a:r>
              <a:rPr lang="en-US" dirty="0">
                <a:solidFill>
                  <a:srgbClr val="FF0000"/>
                </a:solidFill>
              </a:rPr>
              <a:t>(A’) =2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G’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-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 err="1">
                <a:solidFill>
                  <a:srgbClr val="FF0000"/>
                </a:solidFill>
              </a:rPr>
              <a:t>m</a:t>
            </a:r>
            <a:r>
              <a:rPr lang="en-US" i="1" baseline="-25000" dirty="0" err="1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Thus:</a:t>
            </a:r>
            <a:br>
              <a:rPr lang="en-US" dirty="0"/>
            </a:br>
            <a:r>
              <a:rPr lang="en-US" dirty="0"/>
              <a:t>       </a:t>
            </a:r>
            <a:r>
              <a:rPr lang="en-US" i="1" dirty="0">
                <a:solidFill>
                  <a:srgbClr val="FF0000"/>
                </a:solidFill>
              </a:rPr>
              <a:t>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i="1" dirty="0">
                <a:solidFill>
                  <a:srgbClr val="FF0000"/>
                </a:solidFill>
              </a:rPr>
              <a:t>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A’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rank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A’</a:t>
            </a:r>
            <a:r>
              <a:rPr lang="en-US" dirty="0">
                <a:solidFill>
                  <a:srgbClr val="FF0000"/>
                </a:solidFill>
              </a:rPr>
              <a:t>) - 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-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i="1" dirty="0" err="1">
                <a:solidFill>
                  <a:srgbClr val="FF0000"/>
                </a:solidFill>
              </a:rPr>
              <a:t>m</a:t>
            </a:r>
            <a:r>
              <a:rPr lang="en-US" i="1" baseline="-25000" dirty="0" err="1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C:\Programs\TeX\MiKTeX\miktex\bin\latex $(base).tex; C:\Programs\TeX\MiKTeX\miktex\bin\dvips -D $(res) -E -o $(base).ps $(base).dvi"/>
  <p:tag name="EXTERNALEDITCOMMAND" val="notepad %"/>
  <p:tag name="GHOSTSCRIPTCOMMAND" val="c:\programs\ghostscript\gs8.54\bin\gswin32c"/>
  <p:tag name="DEFAULTBITMAP" val="png256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04"/>
  <p:tag name="DEFAULTHEIGHT" val="3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\;=\;\left(\begin{array}{cccc}&#10;0 &amp; x_{12} &amp; 0 &amp; x_{14} \\&#10;-x_{12} &amp; 0 &amp; x_{23} &amp; 0 \\&#10;0 &amp; -x_{23} &amp; 0 &amp;  -x_{34} \\&#10;-x_{14} &amp;  0 &amp; -x_{34} &amp; 0 \\&#10;\end{array}\right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9"/>
  <p:tag name="PICTUREFILESIZE" val="127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\det A \;=\; x_{12}^2x_{34}^2+ x_{14}^2x_{23}^2 + 2x_{12}x_{23}x_{34}x_{14}\;\ne\;0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909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\tilde{O}\left(&#10;\left\{&#10;\begin{array}{ll}&#10;ms^{\frac{\omega-1}{2}} &amp; \mbox{if} ~m \ge s^{\frac{\omega+1}{2}},\\&#10;s^\omega &amp; \mbox{if} ~m \le s^{\frac{\omega+1}{2}}&#10;\end{array}&#10;\right.&#10;\right)\color{black}.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4"/>
  <p:tag name="BOXHEIGHT" val="355"/>
  <p:tag name="BOXFONT" val="10"/>
  <p:tag name="BOXWRAP" val="False"/>
  <p:tag name="WORKAROUNDTRANSPARENCYBUG" val="False"/>
  <p:tag name="ALLOWFONTSUBSTITUTION" val="False"/>
  <p:tag name="BITMAPFORMAT" val="png256"/>
  <p:tag name="ORIGWIDTH" val="285.0005"/>
  <p:tag name="PICTUREFILESIZE" val="4093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O\left(&#10;\left\{&#10;\begin{array}{ll}&#10;ms^{1.19} &amp; \mbox{if} ~m \ge s^{1.69},\\&#10;s^{2.38} &amp; \mbox{if} ~m \le s^{1.69}&#10;\end{array}&#10;\right.&#10;\right) \color{black}.&#10;$$&#10;\end{document}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4"/>
  <p:tag name="BOXHEIGHT" val="355"/>
  <p:tag name="BOXFONT" val="10"/>
  <p:tag name="BOXWRAP" val="False"/>
  <p:tag name="WORKAROUNDTRANSPARENCYBUG" val="False"/>
  <p:tag name="ALLOWFONTSUBSTITUTION" val="False"/>
  <p:tag name="BITMAPFORMAT" val="png256"/>
  <p:tag name="ORIGWIDTH" val="286.9806"/>
  <p:tag name="PICTUREFILESIZE" val="3988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_{ij}=\cases{ x_{ij} &amp; if $\{i,j\}\in E$ and $i&lt;j$,\cr&#10;-x_{ji} &amp; if $\{i,j\}\in E$ and $i&gt;j$,\cr&#10;0 &amp; otherwise\cr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4"/>
  <p:tag name="PICTUREFILESIZE" val="138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^T=-A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3"/>
  <p:tag name="PICTUREFILESIZE" val="107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eft(\begin{array}{cccccc}&#10;0 &amp; x_{12} &amp; x_{13} &amp; x_{14} &amp; x_{15} &amp; 0 \\&#10;-x_{12} &amp; 0 &amp; x_{23} &amp; x_{24} &amp; x_{25} &amp; 0 \\&#10;-x_{13} &amp; -x_{23} &amp; 0 &amp; 0 &amp; x_{35} &amp; x_{36} \\&#10;-x_{14} &amp; -x_{24} &amp; 0 &amp; 0 &amp; 0 &amp; x_{46} \\&#10;-x_{15} &amp; -x_{25} &amp; -x_{35} &amp; 0 &amp; 0 &amp; x_{56} \\&#10;0 &amp; 0 &amp; -x_{36} &amp; -x_{46} &amp; -x_{56} &amp; 0 \\&#10;\end{array}\right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96"/>
  <p:tag name="PICTUREFILESIZE" val="262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40986</TotalTime>
  <Words>767</Words>
  <Application>Microsoft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Symbol</vt:lpstr>
      <vt:lpstr>Comic Sans MS</vt:lpstr>
      <vt:lpstr>SimSun</vt:lpstr>
      <vt:lpstr>עיצוב ברירת מחדל</vt:lpstr>
      <vt:lpstr>A fast algorithm for Maximum Subset Matching</vt:lpstr>
      <vt:lpstr>Slide 2</vt:lpstr>
      <vt:lpstr>Slide 3</vt:lpstr>
      <vt:lpstr>Slide 4</vt:lpstr>
      <vt:lpstr>Slide 5</vt:lpstr>
      <vt:lpstr>Slide 6</vt:lpstr>
      <vt:lpstr>Tutte’s matrix  (Skew-symmetric symbolic adjacency matrix)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k-colorable graphs  using smaller palletes</dc:title>
  <dc:creator>Uri Zwick</dc:creator>
  <cp:lastModifiedBy>Raphael Yaron</cp:lastModifiedBy>
  <cp:revision>1078</cp:revision>
  <cp:lastPrinted>2000-08-13T22:29:51Z</cp:lastPrinted>
  <dcterms:created xsi:type="dcterms:W3CDTF">2000-08-08T08:53:06Z</dcterms:created>
  <dcterms:modified xsi:type="dcterms:W3CDTF">2007-10-05T16:32:05Z</dcterms:modified>
</cp:coreProperties>
</file>