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3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494" r:id="rId20"/>
  </p:sldIdLst>
  <p:sldSz cx="9144000" cy="6858000" type="screen4x3"/>
  <p:notesSz cx="7004050" cy="9290050"/>
  <p:custDataLst>
    <p:tags r:id="rId23"/>
  </p:custDataLst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  <a:srgbClr val="CC0099"/>
    <a:srgbClr val="996633"/>
    <a:srgbClr val="FF0000"/>
    <a:srgbClr val="CC3300"/>
    <a:srgbClr val="CC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0373" autoAdjust="0"/>
    <p:restoredTop sz="98645" autoAdjust="0"/>
  </p:normalViewPr>
  <p:slideViewPr>
    <p:cSldViewPr>
      <p:cViewPr>
        <p:scale>
          <a:sx n="70" d="100"/>
          <a:sy n="70" d="100"/>
        </p:scale>
        <p:origin x="-10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3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B8F9286C-0CC8-40B0-8F8B-992B3FD4F3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E006E2-2123-4C07-867D-9EC70DA148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6255-8747-4404-B362-3D59A80318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AB69-460E-44A9-B273-46B6CDC722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E9E8-85AD-4D0A-84B4-30291DAC373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B154-C080-4018-8DA7-731D22140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46DEA-6339-4CA9-BE74-F61CB3BE2D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44D3-1FE9-4F9B-BF42-F53578C272D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597C5-425D-4D26-9F43-461C65011C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4F9D-0805-4582-8F45-5D7A04A755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7CD66-6B74-49DE-B9CD-0EE9803F77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6C6C-286F-4DA2-A875-00288CFF457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F038D-961F-4B55-AB86-693CD529B36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171ABA-583F-47A3-B72E-07B24B05FD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6.xml"/><Relationship Id="rId7" Type="http://schemas.openxmlformats.org/officeDocument/2006/relationships/image" Target="../media/image7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0FA997-FE50-4F29-818D-F6138E9C64BE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971550"/>
            <a:ext cx="8526462" cy="2265363"/>
          </a:xfrm>
        </p:spPr>
        <p:txBody>
          <a:bodyPr/>
          <a:lstStyle/>
          <a:p>
            <a:pPr rtl="0"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R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800" dirty="0" smtClean="0">
                <a:solidFill>
                  <a:srgbClr val="00B050"/>
                </a:solidFill>
              </a:rPr>
              <a:t>i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4800" dirty="0" smtClean="0">
                <a:solidFill>
                  <a:srgbClr val="FFC000"/>
                </a:solidFill>
              </a:rPr>
              <a:t>b</a:t>
            </a:r>
            <a:r>
              <a:rPr lang="en-US" sz="4800" dirty="0" smtClean="0">
                <a:solidFill>
                  <a:srgbClr val="996633"/>
                </a:solidFill>
              </a:rPr>
              <a:t>o</a:t>
            </a:r>
            <a:r>
              <a:rPr lang="en-US" sz="4800" dirty="0" smtClean="0">
                <a:solidFill>
                  <a:srgbClr val="C00000"/>
                </a:solidFill>
              </a:rPr>
              <a:t>w</a:t>
            </a:r>
            <a:r>
              <a:rPr lang="en-US" sz="4800" dirty="0" smtClean="0">
                <a:solidFill>
                  <a:srgbClr val="FF0000"/>
                </a:solidFill>
              </a:rPr>
              <a:t> Decompositions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3425" y="3286125"/>
            <a:ext cx="5307013" cy="1371600"/>
          </a:xfrm>
        </p:spPr>
        <p:txBody>
          <a:bodyPr/>
          <a:lstStyle/>
          <a:p>
            <a:pPr rtl="0"/>
            <a:r>
              <a:rPr lang="en-US" b="1" smtClean="0">
                <a:solidFill>
                  <a:schemeClr val="accent2"/>
                </a:solidFill>
              </a:rPr>
              <a:t>Raphael Yuster</a:t>
            </a:r>
            <a:endParaRPr lang="zh-CN" altLang="en-US" b="1" smtClean="0">
              <a:solidFill>
                <a:srgbClr val="33CC33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2005013" y="3851275"/>
            <a:ext cx="53070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spcBef>
                <a:spcPct val="20000"/>
              </a:spcBef>
            </a:pPr>
            <a:r>
              <a:rPr lang="en-US" sz="3200" b="1">
                <a:solidFill>
                  <a:srgbClr val="33CC33"/>
                </a:solidFill>
              </a:rPr>
              <a:t>University of Haifa</a:t>
            </a:r>
            <a:endParaRPr lang="zh-CN" altLang="en-US" sz="3200" b="1">
              <a:solidFill>
                <a:srgbClr val="33CC33"/>
              </a:solidFill>
              <a:ea typeface="SimSun" pitchFamily="2" charset="-122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219200" y="5486400"/>
            <a:ext cx="640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400"/>
              <a:t>Proc. Amer. Math. Soc. (2008), to appear.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2D9FF-1BE2-49F2-ADCB-B8222B479F07}" type="slidenum">
              <a:rPr lang="he-IL" smtClean="0"/>
              <a:pPr/>
              <a:t>10</a:t>
            </a:fld>
            <a:endParaRPr lang="en-US" smtClean="0"/>
          </a:p>
        </p:txBody>
      </p:sp>
      <p:cxnSp>
        <p:nvCxnSpPr>
          <p:cNvPr id="27650" name="Straight Connector 3"/>
          <p:cNvCxnSpPr>
            <a:cxnSpLocks noChangeShapeType="1"/>
          </p:cNvCxnSpPr>
          <p:nvPr/>
        </p:nvCxnSpPr>
        <p:spPr bwMode="auto">
          <a:xfrm rot="5400000">
            <a:off x="1828800" y="1676400"/>
            <a:ext cx="1676400" cy="8382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651" name="Straight Connector 5"/>
          <p:cNvCxnSpPr>
            <a:cxnSpLocks noChangeShapeType="1"/>
          </p:cNvCxnSpPr>
          <p:nvPr/>
        </p:nvCxnSpPr>
        <p:spPr bwMode="auto">
          <a:xfrm rot="5400000">
            <a:off x="2209800" y="2095500"/>
            <a:ext cx="1714500" cy="381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2" name="Straight Connector 7"/>
          <p:cNvCxnSpPr>
            <a:cxnSpLocks noChangeShapeType="1"/>
          </p:cNvCxnSpPr>
          <p:nvPr/>
        </p:nvCxnSpPr>
        <p:spPr bwMode="auto">
          <a:xfrm rot="16200000" flipH="1">
            <a:off x="2628900" y="1714500"/>
            <a:ext cx="1790700" cy="876300"/>
          </a:xfrm>
          <a:prstGeom prst="line">
            <a:avLst/>
          </a:prstGeom>
          <a:noFill/>
          <a:ln w="317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7653" name="Straight Connector 9"/>
          <p:cNvCxnSpPr>
            <a:cxnSpLocks noChangeShapeType="1"/>
          </p:cNvCxnSpPr>
          <p:nvPr/>
        </p:nvCxnSpPr>
        <p:spPr bwMode="auto">
          <a:xfrm rot="5400000">
            <a:off x="2095500" y="3086100"/>
            <a:ext cx="1066800" cy="8382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654" name="Straight Connector 11"/>
          <p:cNvCxnSpPr>
            <a:cxnSpLocks noChangeShapeType="1"/>
          </p:cNvCxnSpPr>
          <p:nvPr/>
        </p:nvCxnSpPr>
        <p:spPr bwMode="auto">
          <a:xfrm rot="16200000" flipH="1">
            <a:off x="2667000" y="3352800"/>
            <a:ext cx="1181100" cy="419100"/>
          </a:xfrm>
          <a:prstGeom prst="line">
            <a:avLst/>
          </a:prstGeom>
          <a:noFill/>
          <a:ln w="317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7655" name="Straight Connector 15"/>
          <p:cNvCxnSpPr>
            <a:cxnSpLocks noChangeShapeType="1"/>
          </p:cNvCxnSpPr>
          <p:nvPr/>
        </p:nvCxnSpPr>
        <p:spPr bwMode="auto">
          <a:xfrm>
            <a:off x="3467100" y="4152900"/>
            <a:ext cx="1028700" cy="381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07D687D5-8408-4022-9379-1623CE2DB530}" type="slidenum">
              <a:rPr lang="he-IL" sz="1400">
                <a:solidFill>
                  <a:schemeClr val="tx1"/>
                </a:solidFill>
              </a:rPr>
              <a:pPr eaLnBrk="0" hangingPunct="0"/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596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A properly edge-colored graph is called 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multiply colored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if no color appears only once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Proof (beginning…): 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If some color appears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times in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G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then it forms a matching with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 which is the weed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Otherwise, suppose that some color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appears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times in the edges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 Since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vertices induce at most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15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edges, there is some edge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colored with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'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, and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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{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}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 Let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z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another edge colored with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'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 Since the coloring of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G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 proper, the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), (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z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form a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weed.  …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4900" y="1485900"/>
            <a:ext cx="7467600" cy="902939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Every multiply colored graph with at least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edges contains a weed.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1295400"/>
            <a:ext cx="95250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smtClean="0"/>
              <a:t>Lemma 2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7CD66-6B74-49DE-B9CD-0EE9803F777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93680" y="762000"/>
            <a:ext cx="355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Cannot improve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33900" y="17145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533900" y="46863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248400" y="27432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48400" y="40386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086100" y="27051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24200" y="4000500"/>
            <a:ext cx="228600" cy="202347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16200000" flipH="1">
            <a:off x="5058019" y="1571383"/>
            <a:ext cx="885619" cy="1552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5"/>
            <a:endCxn id="26" idx="2"/>
          </p:cNvCxnSpPr>
          <p:nvPr/>
        </p:nvCxnSpPr>
        <p:spPr bwMode="auto">
          <a:xfrm rot="16200000" flipH="1">
            <a:off x="4133831" y="2025205"/>
            <a:ext cx="1261960" cy="296717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4" idx="7"/>
            <a:endCxn id="26" idx="3"/>
          </p:cNvCxnSpPr>
          <p:nvPr/>
        </p:nvCxnSpPr>
        <p:spPr bwMode="auto">
          <a:xfrm rot="5400000" flipH="1" flipV="1">
            <a:off x="5253141" y="3687196"/>
            <a:ext cx="504619" cy="1552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3614859" y="3852741"/>
            <a:ext cx="614260" cy="121457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7" idx="6"/>
            <a:endCxn id="22" idx="3"/>
          </p:cNvCxnSpPr>
          <p:nvPr/>
        </p:nvCxnSpPr>
        <p:spPr bwMode="auto">
          <a:xfrm flipV="1">
            <a:off x="3314700" y="1887214"/>
            <a:ext cx="1252678" cy="91906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25" idx="4"/>
            <a:endCxn id="26" idx="0"/>
          </p:cNvCxnSpPr>
          <p:nvPr/>
        </p:nvCxnSpPr>
        <p:spPr bwMode="auto">
          <a:xfrm rot="5400000">
            <a:off x="5816174" y="3492073"/>
            <a:ext cx="1093053" cy="15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7" idx="6"/>
            <a:endCxn id="25" idx="3"/>
          </p:cNvCxnSpPr>
          <p:nvPr/>
        </p:nvCxnSpPr>
        <p:spPr bwMode="auto">
          <a:xfrm>
            <a:off x="3314700" y="2806274"/>
            <a:ext cx="2967178" cy="1096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22" idx="4"/>
            <a:endCxn id="24" idx="0"/>
          </p:cNvCxnSpPr>
          <p:nvPr/>
        </p:nvCxnSpPr>
        <p:spPr bwMode="auto">
          <a:xfrm rot="5400000">
            <a:off x="3263474" y="3301573"/>
            <a:ext cx="2769453" cy="15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28" idx="7"/>
            <a:endCxn id="25" idx="3"/>
          </p:cNvCxnSpPr>
          <p:nvPr/>
        </p:nvCxnSpPr>
        <p:spPr bwMode="auto">
          <a:xfrm rot="5400000" flipH="1" flipV="1">
            <a:off x="4243491" y="1991746"/>
            <a:ext cx="1114219" cy="29625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7" idx="4"/>
            <a:endCxn id="28" idx="0"/>
          </p:cNvCxnSpPr>
          <p:nvPr/>
        </p:nvCxnSpPr>
        <p:spPr bwMode="auto">
          <a:xfrm rot="16200000" flipH="1">
            <a:off x="2672924" y="3434923"/>
            <a:ext cx="1093053" cy="381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4" idx="7"/>
            <a:endCxn id="25" idx="4"/>
          </p:cNvCxnSpPr>
          <p:nvPr/>
        </p:nvCxnSpPr>
        <p:spPr bwMode="auto">
          <a:xfrm rot="5400000" flipH="1" flipV="1">
            <a:off x="4660668" y="3013901"/>
            <a:ext cx="1770386" cy="163367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2" idx="5"/>
            <a:endCxn id="26" idx="1"/>
          </p:cNvCxnSpPr>
          <p:nvPr/>
        </p:nvCxnSpPr>
        <p:spPr bwMode="auto">
          <a:xfrm rot="16200000" flipH="1">
            <a:off x="4414941" y="2201295"/>
            <a:ext cx="2181019" cy="15528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24" idx="1"/>
            <a:endCxn id="27" idx="5"/>
          </p:cNvCxnSpPr>
          <p:nvPr/>
        </p:nvCxnSpPr>
        <p:spPr bwMode="auto">
          <a:xfrm rot="16200000" flipV="1">
            <a:off x="3005241" y="3153796"/>
            <a:ext cx="1838119" cy="12861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22" idx="3"/>
            <a:endCxn id="28" idx="7"/>
          </p:cNvCxnSpPr>
          <p:nvPr/>
        </p:nvCxnSpPr>
        <p:spPr bwMode="auto">
          <a:xfrm rot="5400000">
            <a:off x="2871891" y="2334645"/>
            <a:ext cx="2142919" cy="12480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28" idx="6"/>
            <a:endCxn id="26" idx="3"/>
          </p:cNvCxnSpPr>
          <p:nvPr/>
        </p:nvCxnSpPr>
        <p:spPr bwMode="auto">
          <a:xfrm>
            <a:off x="3352800" y="4101674"/>
            <a:ext cx="2929078" cy="1096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84D04-E149-4803-B38E-20DE48B09828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01638" indent="-7938" algn="ctr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Proof:</a:t>
            </a:r>
          </a:p>
          <a:p>
            <a:pPr marL="401638" indent="-79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Fix an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-decomposition of 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denoted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401638" lvl="1" indent="-79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  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S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defines </a:t>
            </a:r>
            <a:r>
              <a:rPr lang="en-US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defines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401638" lvl="1" indent="-79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be a set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edges.</a:t>
            </a:r>
          </a:p>
          <a:p>
            <a:pPr marL="401638" lvl="1" indent="-79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a randomly chosen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  <a:sym typeface="Symbol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he probability that two non adjacent edges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are in the same copy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in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is at most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419100"/>
            <a:ext cx="8382000" cy="156966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fixed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there is a constant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so that if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&gt;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-decomposable, then for any given set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edges there is an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-decomposition in which these edges appear in distinct copies.</a:t>
            </a:r>
          </a:p>
        </p:txBody>
      </p:sp>
      <p:pic>
        <p:nvPicPr>
          <p:cNvPr id="8" name="Picture 7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1890965" y="5547543"/>
            <a:ext cx="1399669" cy="8175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9100" y="190500"/>
            <a:ext cx="95250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smtClean="0"/>
              <a:t>Lemma 3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84D04-E149-4803-B38E-20DE48B09828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511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158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probability that two adjacent edges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are in the same copy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in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</a:t>
            </a:r>
            <a:r>
              <a:rPr lang="en-US" sz="2400" baseline="-25000" dirty="0" smtClean="0">
                <a:solidFill>
                  <a:srgbClr val="000000"/>
                </a:solidFill>
                <a:latin typeface="Arial" charset="0"/>
                <a:cs typeface="Arial" charset="0"/>
                <a:sym typeface="Symbol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  <a:sym typeface="Symbol"/>
              </a:rPr>
              <a:t> is at most</a:t>
            </a:r>
          </a:p>
          <a:p>
            <a:pPr marL="465138" indent="-158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 there  are        possible pairs of edges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we have that, as long as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with positive probability, no two elements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appear together in the same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-copy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  <a:cs typeface="Arial" charset="0"/>
                <a:sym typeface="Symbol"/>
              </a:rPr>
              <a:t>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465138" indent="-158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Since for large enough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as a function of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the last inequality holds, the lemma follows.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5" name="Picture 14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lum/>
          </a:blip>
          <a:stretch>
            <a:fillRect/>
          </a:stretch>
        </p:blipFill>
        <p:spPr>
          <a:xfrm>
            <a:off x="2324100" y="2400300"/>
            <a:ext cx="4892593" cy="1011286"/>
          </a:xfrm>
          <a:prstGeom prst="rect">
            <a:avLst/>
          </a:prstGeom>
        </p:spPr>
      </p:pic>
      <p:pic>
        <p:nvPicPr>
          <p:cNvPr id="16" name="Picture 15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lum/>
          </a:blip>
          <a:stretch>
            <a:fillRect/>
          </a:stretch>
        </p:blipFill>
        <p:spPr>
          <a:xfrm>
            <a:off x="2854225" y="1514783"/>
            <a:ext cx="387548" cy="526433"/>
          </a:xfrm>
          <a:prstGeom prst="rect">
            <a:avLst/>
          </a:prstGeom>
        </p:spPr>
      </p:pic>
      <p:pic>
        <p:nvPicPr>
          <p:cNvPr id="19" name="Picture 18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lum/>
          </a:blip>
          <a:stretch>
            <a:fillRect/>
          </a:stretch>
        </p:blipFill>
        <p:spPr>
          <a:xfrm>
            <a:off x="5383966" y="893191"/>
            <a:ext cx="1413807" cy="62373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84D04-E149-4803-B38E-20DE48B09828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01638" indent="-7938" algn="ctr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Proof:</a:t>
            </a:r>
          </a:p>
          <a:p>
            <a:pPr marL="401638" indent="-79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Too long to be shown here (probabilistic arguments as well).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419100"/>
            <a:ext cx="8382000" cy="156966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a set of positive integers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there exists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so that for every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&gt;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if 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is a properly edge colored and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-decomposable, then </a:t>
            </a:r>
            <a:r>
              <a:rPr lang="en-US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also has an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-decomposition so that every element of the decomposition contains no weed.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" y="190500"/>
            <a:ext cx="95250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Lemma 4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C6C51-89B4-4ABE-85C5-1B4973B7C483}" type="slidenum">
              <a:rPr lang="he-IL" smtClean="0"/>
              <a:pPr/>
              <a:t>16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420100" cy="50090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Completing the proof of the main result: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Fix a graph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let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(28,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 the constant from Lemma 3.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 an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-CDS, whose existence is guaranteed by Lemma 1.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 the constant from Lemma 4.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952500"/>
            <a:ext cx="7467600" cy="1570038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For every fixed graph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there exists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so that if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&gt;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the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-divisibility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conditions apply then a properly edge-colored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i="1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has an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-decomposition so that each copy of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in it is rainbow colored.</a:t>
            </a:r>
            <a:endParaRPr lang="en-US" sz="24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57200" y="5562600"/>
            <a:ext cx="8343900" cy="923330"/>
          </a:xfrm>
          <a:prstGeom prst="wedgeRectCallout">
            <a:avLst>
              <a:gd name="adj1" fmla="val 21058"/>
              <a:gd name="adj2" fmla="val -91122"/>
            </a:avLst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a set of positive integers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there exists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so that for every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&gt;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if </a:t>
            </a:r>
            <a:r>
              <a:rPr lang="en-US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18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is a properly edge colored and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-decomposable, then </a:t>
            </a:r>
            <a:r>
              <a:rPr lang="en-US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18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also has an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-decomposition so that every element of the decomposition contains no weed.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028700" y="3924300"/>
            <a:ext cx="7467600" cy="923330"/>
          </a:xfrm>
          <a:prstGeom prst="wedgeRectCallout">
            <a:avLst>
              <a:gd name="adj1" fmla="val -35918"/>
              <a:gd name="adj2" fmla="val -78995"/>
            </a:avLst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fixed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there is a constant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18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so that if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&gt;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18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1800" i="1" baseline="-25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-decomposable, then for any given set of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edges there is an </a:t>
            </a:r>
            <a:r>
              <a:rPr lang="en-US" sz="18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-decomposition in which these edges appear in distinct copies.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1" animBg="1"/>
      <p:bldP spid="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C6C51-89B4-4ABE-85C5-1B4973B7C483}" type="slidenum">
              <a:rPr lang="he-IL" smtClean="0"/>
              <a:pPr/>
              <a:t>17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420100" cy="52475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-CDS, there exists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 that for all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-decomposable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-decomposable.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all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suff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iciently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 that satisfy the </a:t>
            </a:r>
            <a:r>
              <a:rPr lang="en-US" sz="24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-divisibility </a:t>
            </a:r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conditions, consider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properly edge-colored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Wilson’s Theorem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-decomposable.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the definition of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also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-decomposable.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Lemma 4, there is also an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 so that every element of the decomposition contains no weed.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 some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element of such an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-decomposition. Thus,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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hence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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-decomposable.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C6C51-89B4-4ABE-85C5-1B4973B7C483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420100" cy="53014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 a maximal multiply colored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contains no weed, we have, by Lemma 2 that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| &lt; 29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Since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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(28,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 have, by Lemma 3 that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has an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 so that no two edges  of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appear together in the same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-copy of the decomposition.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 this implies that each copy of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such a decomposition is rainbow colored.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Repeating this process for each element of the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 yields an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 of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which each element is rainbow colored.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D58BB-C053-4F66-99FF-DB5A3D1A1B9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828800" y="15621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40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A2466A-854F-4E28-9B7F-9FE757D05A8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3439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A 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Steiner system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(2,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is a set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points, and a collection of subsets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of size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(blocks), such that any two points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are in exactly one of the blocks.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Example: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=7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=3   { (123) (145) (167) (246) (257) (347) (356) }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Equivalently: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has a </a:t>
            </a:r>
            <a:r>
              <a:rPr lang="en-US" sz="2400" b="1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b="1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-decomposition 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if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contains 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pairwise edge-disjoint copies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300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More generally: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for a given graph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we say that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2400" b="1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-decomposable 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if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contains        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edge-disjoint copies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br>
              <a:rPr lang="en-US" sz="24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sz="24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8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05600" y="3314700"/>
            <a:ext cx="3095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857500" y="5143500"/>
            <a:ext cx="4873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E9D67F-AE67-406F-BC0D-097AAF21763C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420100" cy="487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gcd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denote the largest integer that divides the degree of each vertex of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obvious necessary conditions for the existence of an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 of </a:t>
            </a:r>
            <a:r>
              <a:rPr lang="en-US" sz="24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that: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e(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  divides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gcd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divides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always sufficient: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not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1,3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decomposable.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complicated analysis shows that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do not have a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-decomposition.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seminal result of </a:t>
            </a:r>
            <a:r>
              <a:rPr lang="en-US" sz="2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Wilson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43300" y="2362200"/>
            <a:ext cx="26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33500" y="5486400"/>
            <a:ext cx="7197035" cy="461665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&gt;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then the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-divisibility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conditions suffice. </a:t>
            </a:r>
            <a:endParaRPr lang="en-US" sz="24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>
            <a:off x="4267200" y="2438400"/>
            <a:ext cx="495300" cy="542925"/>
          </a:xfrm>
          <a:prstGeom prst="rightBrace">
            <a:avLst>
              <a:gd name="adj1" fmla="val 8323"/>
              <a:gd name="adj2" fmla="val 4748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24765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     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latin typeface="Arial" charset="0"/>
                <a:cs typeface="Arial" charset="0"/>
              </a:rPr>
              <a:t>-divisibility </a:t>
            </a:r>
            <a:r>
              <a:rPr lang="en-US" sz="2400" dirty="0">
                <a:latin typeface="Arial" charset="0"/>
                <a:cs typeface="Arial" charset="0"/>
              </a:rPr>
              <a:t>conditions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C6C51-89B4-4ABE-85C5-1B4973B7C483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4201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rainbow coloring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 graph is a coloring of the edges with distinct colors.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edge coloring is called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proper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two edges sharing an endpoint receive distinct colors. There exists a proper edge coloring which uses at most </a:t>
            </a:r>
            <a:r>
              <a:rPr lang="el-G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)+1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colors (</a:t>
            </a:r>
            <a:r>
              <a:rPr lang="en-US" sz="2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Vizing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Extremal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graph theory: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conditions on a graph that guarantee the existence of a set of </a:t>
            </a:r>
            <a:r>
              <a:rPr lang="en-US" sz="2000" dirty="0" err="1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subgraphs</a:t>
            </a:r>
            <a:r>
              <a:rPr lang="en-US" sz="2000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of a specific type (e.g. Ramsey and </a:t>
            </a:r>
            <a:r>
              <a:rPr lang="en-US" sz="2000" dirty="0" err="1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Turán</a:t>
            </a:r>
            <a:r>
              <a:rPr lang="en-US" sz="2000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type problems).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Rainbow-type problems: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conditions on a properly edge-colored graph that guarantee the existence of a set of rainbow </a:t>
            </a:r>
            <a:r>
              <a:rPr lang="en-US" sz="2000" dirty="0" err="1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subgraphs</a:t>
            </a:r>
            <a:r>
              <a:rPr lang="en-US" sz="2000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of a specific type.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Many graph theoretic parameters have rainbow variants.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71EC9-5433-4790-8CB1-5515B455B6D0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Is Wilson’s Theorem still true in the rainbow setting?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Our main result: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US" sz="2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We note that the case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is trivial …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However, already for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he-IL" sz="2400" baseline="-250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existence of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-decomposition does not imply existence of rainbow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-decomposition.</a:t>
            </a:r>
            <a:b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(a properly edge-colored </a:t>
            </a:r>
            <a:r>
              <a:rPr lang="en-US" sz="2400" i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need not be rainbow colored)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The proof of is based on a double application of the probabilistic method and additional combinatorial arguments.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562100"/>
            <a:ext cx="7467600" cy="1570038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For every fixed graph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there exists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=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so that if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&gt;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the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-divisibility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conditions apply then a properly edge-colored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i="1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has an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-decomposition so that each copy of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in it is rainbow colored.</a:t>
            </a:r>
            <a:endParaRPr lang="en-US" sz="24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F41A7-3108-420C-B8A2-01E777B55907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 set of positive integers.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-decomposable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if we can color its edges so that each color induces a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for some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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 fixed graph, and let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 positive integer.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 called an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b="1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-CDS 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if: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If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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F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then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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-decomposable.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Times New Roman" pitchFamily="18" charset="0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There exists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such that for all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n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&gt;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 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-decomposable if and only if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-decomposable.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Proof is a (non-immediate) corollary of a generalized Wilson Theorem for graph families.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4610100"/>
            <a:ext cx="7467600" cy="830263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 fixed graph, and let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be a positive integer.</a:t>
            </a:r>
            <a:b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then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-CDS  exists.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343400"/>
            <a:ext cx="95250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smtClean="0"/>
              <a:t>Lemma 1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84D04-E149-4803-B38E-20DE48B0982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457200"/>
            <a:ext cx="84201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A properly colored forest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will be called a 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weed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if it contains three distinct edges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, so that for each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there is an edge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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 {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  <a:cs typeface="Arial" charset="0"/>
              </a:rPr>
              <a:t>3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}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having the same color as </a:t>
            </a:r>
            <a:r>
              <a:rPr lang="en-US" sz="2400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en-US" sz="2400" i="1" baseline="-25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it is minimal with this property.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Notice: every weed has at most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at least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edges.</a:t>
            </a:r>
          </a:p>
          <a:p>
            <a:pPr marL="465138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Up to color isomorphism, there are precisely :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  weed   		with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edges,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  weeds 		with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edges,</a:t>
            </a:r>
          </a:p>
          <a:p>
            <a:pPr marL="922338" lvl="1" indent="-465138" algn="l" rtl="0" eaLnBrk="0" hangingPunct="0">
              <a:lnSpc>
                <a:spcPts val="33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41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weeds		with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edges.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37EF4-1A72-4492-A6F6-7747459F492D}" type="slidenum">
              <a:rPr lang="he-IL" smtClean="0"/>
              <a:pPr/>
              <a:t>8</a:t>
            </a:fld>
            <a:endParaRPr lang="en-US" smtClean="0"/>
          </a:p>
        </p:txBody>
      </p:sp>
      <p:pic>
        <p:nvPicPr>
          <p:cNvPr id="23711" name="Picture 2" descr="weeds.eps"/>
          <p:cNvPicPr>
            <a:picLocks noChangeAspect="1"/>
          </p:cNvPicPr>
          <p:nvPr/>
        </p:nvPicPr>
        <p:blipFill>
          <a:blip r:embed="rId2"/>
          <a:srcRect l="-148" r="-5238" b="56860"/>
          <a:stretch>
            <a:fillRect/>
          </a:stretch>
        </p:blipFill>
        <p:spPr bwMode="auto">
          <a:xfrm>
            <a:off x="419100" y="512763"/>
            <a:ext cx="8431213" cy="531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spect="1" noChangeArrowheads="1"/>
          </p:cNvSpPr>
          <p:nvPr/>
        </p:nvSpPr>
        <p:spPr bwMode="auto">
          <a:xfrm>
            <a:off x="2667000" y="533400"/>
            <a:ext cx="3611563" cy="55626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1027" name="AutoShape 3"/>
          <p:cNvSpPr>
            <a:spLocks noChangeAspect="1" noChangeArrowheads="1"/>
          </p:cNvSpPr>
          <p:nvPr/>
        </p:nvSpPr>
        <p:spPr bwMode="auto">
          <a:xfrm>
            <a:off x="2346325" y="0"/>
            <a:ext cx="4451350" cy="68580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1761" name="AutoShape 737"/>
          <p:cNvSpPr>
            <a:spLocks noChangeAspect="1" noChangeArrowheads="1"/>
          </p:cNvSpPr>
          <p:nvPr/>
        </p:nvSpPr>
        <p:spPr bwMode="auto">
          <a:xfrm>
            <a:off x="2286000" y="0"/>
            <a:ext cx="4511675" cy="29337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2975" name="AutoShape 1471"/>
          <p:cNvSpPr>
            <a:spLocks noChangeAspect="1" noChangeArrowheads="1"/>
          </p:cNvSpPr>
          <p:nvPr/>
        </p:nvSpPr>
        <p:spPr bwMode="auto">
          <a:xfrm>
            <a:off x="258763" y="-3214688"/>
            <a:ext cx="6537325" cy="10072688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3709" name="AutoShape 2205"/>
          <p:cNvSpPr>
            <a:spLocks noChangeAspect="1" noChangeArrowheads="1"/>
          </p:cNvSpPr>
          <p:nvPr/>
        </p:nvSpPr>
        <p:spPr bwMode="auto">
          <a:xfrm>
            <a:off x="419100" y="512763"/>
            <a:ext cx="8431213" cy="5316537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FBC9E-6B3C-45F3-A49D-8140DE336CDD}" type="slidenum">
              <a:rPr lang="he-IL" smtClean="0"/>
              <a:pPr/>
              <a:t>9</a:t>
            </a:fld>
            <a:endParaRPr lang="en-US" smtClean="0"/>
          </a:p>
        </p:txBody>
      </p:sp>
      <p:pic>
        <p:nvPicPr>
          <p:cNvPr id="24584" name="Picture 2" descr="weeds.eps"/>
          <p:cNvPicPr>
            <a:picLocks noChangeAspect="1"/>
          </p:cNvPicPr>
          <p:nvPr/>
        </p:nvPicPr>
        <p:blipFill>
          <a:blip r:embed="rId2"/>
          <a:srcRect l="-1102" t="42212" r="-1756" b="-3114"/>
          <a:stretch>
            <a:fillRect/>
          </a:stretch>
        </p:blipFill>
        <p:spPr bwMode="auto">
          <a:xfrm>
            <a:off x="495300" y="0"/>
            <a:ext cx="73914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AutoShape 2"/>
          <p:cNvSpPr>
            <a:spLocks noChangeAspect="1" noChangeArrowheads="1"/>
          </p:cNvSpPr>
          <p:nvPr/>
        </p:nvSpPr>
        <p:spPr bwMode="auto">
          <a:xfrm>
            <a:off x="2667000" y="533400"/>
            <a:ext cx="3611563" cy="55626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4579" name="AutoShape 3"/>
          <p:cNvSpPr>
            <a:spLocks noChangeAspect="1" noChangeArrowheads="1"/>
          </p:cNvSpPr>
          <p:nvPr/>
        </p:nvSpPr>
        <p:spPr bwMode="auto">
          <a:xfrm>
            <a:off x="2346325" y="0"/>
            <a:ext cx="4451350" cy="68580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4580" name="AutoShape 737"/>
          <p:cNvSpPr>
            <a:spLocks noChangeAspect="1" noChangeArrowheads="1"/>
          </p:cNvSpPr>
          <p:nvPr/>
        </p:nvSpPr>
        <p:spPr bwMode="auto">
          <a:xfrm>
            <a:off x="2286000" y="0"/>
            <a:ext cx="4511675" cy="2933700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4581" name="AutoShape 1471"/>
          <p:cNvSpPr>
            <a:spLocks noChangeAspect="1" noChangeArrowheads="1"/>
          </p:cNvSpPr>
          <p:nvPr/>
        </p:nvSpPr>
        <p:spPr bwMode="auto">
          <a:xfrm>
            <a:off x="258763" y="-3214688"/>
            <a:ext cx="6537325" cy="10072688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  <p:sp>
        <p:nvSpPr>
          <p:cNvPr id="24582" name="AutoShape 2205"/>
          <p:cNvSpPr>
            <a:spLocks noChangeAspect="1" noChangeArrowheads="1"/>
          </p:cNvSpPr>
          <p:nvPr/>
        </p:nvSpPr>
        <p:spPr bwMode="auto">
          <a:xfrm>
            <a:off x="419100" y="512763"/>
            <a:ext cx="8431213" cy="5316537"/>
          </a:xfrm>
          <a:prstGeom prst="rect">
            <a:avLst/>
          </a:prstGeom>
          <a:noFill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C:\Programs\TeX\MiKTeX\miktex\bin\latex $(base).tex; C:\Programs\TeX\MiKTeX\miktex\bin\dvips -D $(res) -E -o $(base).ps $(base).dvi"/>
  <p:tag name="EXTERNALEDITCOMMAND" val="notepad %"/>
  <p:tag name="GHOSTSCRIPTCOMMAND" val="c:\programs\ghostscript\gs8.54\bin\gswin32c"/>
  <p:tag name="DEFAULTBITMAP" val="png256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66"/>
  <p:tag name="DEFAULTHEIGHT" val="3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\frac{e(H)-1}{{{k-2} \choose 2}}\color{black}~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100.9802"/>
  <p:tag name="PICTUREFILESIZE" val="1509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{r \choose 2}\max \left\{ \frac{e(H)-1}{{{k-2} \choose 2}} ~,~ &#10;\frac{v(H)-2}{k-2} \right\} &lt; 1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352.9807"/>
  <p:tag name="PICTUREFILESIZE" val="4720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{r \choose 2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27.96008"/>
  <p:tag name="PICTUREFILESIZE" val="499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\frac{v(H)-2}{k-2}~\color{black}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102.0002"/>
  <p:tag name="PICTUREFILESIZE" val="114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\frac{{n \choose 2}}{{k \choose 2}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31.98008"/>
  <p:tag name="PICTUREFILESIZE" val="95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\frac{{n \choose 2}}{e(H)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48.00008"/>
  <p:tag name="PICTUREFILESIZE" val="1087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{n \choose 2}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27.96008"/>
  <p:tag name="PICTUREFILESIZE" val="53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39615</TotalTime>
  <Words>932</Words>
  <Application>Microsoft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עיצוב ברירת מחדל</vt:lpstr>
      <vt:lpstr>Rainbow Decompositions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k-colorable graphs  using smaller palletes</dc:title>
  <dc:creator>Uri Zwick</dc:creator>
  <cp:lastModifiedBy>Raphael Yaron</cp:lastModifiedBy>
  <cp:revision>1009</cp:revision>
  <cp:lastPrinted>2000-08-13T22:29:51Z</cp:lastPrinted>
  <dcterms:created xsi:type="dcterms:W3CDTF">2000-08-08T08:53:06Z</dcterms:created>
  <dcterms:modified xsi:type="dcterms:W3CDTF">2007-12-18T15:39:04Z</dcterms:modified>
</cp:coreProperties>
</file>