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tags/tag24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423" r:id="rId3"/>
    <p:sldId id="516" r:id="rId4"/>
    <p:sldId id="517" r:id="rId5"/>
    <p:sldId id="518" r:id="rId6"/>
    <p:sldId id="519" r:id="rId7"/>
    <p:sldId id="520" r:id="rId8"/>
    <p:sldId id="521" r:id="rId9"/>
    <p:sldId id="536" r:id="rId10"/>
    <p:sldId id="522" r:id="rId11"/>
    <p:sldId id="523" r:id="rId12"/>
    <p:sldId id="524" r:id="rId13"/>
    <p:sldId id="537" r:id="rId14"/>
    <p:sldId id="525" r:id="rId15"/>
    <p:sldId id="526" r:id="rId16"/>
    <p:sldId id="527" r:id="rId17"/>
    <p:sldId id="528" r:id="rId18"/>
    <p:sldId id="529" r:id="rId19"/>
    <p:sldId id="530" r:id="rId20"/>
    <p:sldId id="531" r:id="rId21"/>
    <p:sldId id="532" r:id="rId22"/>
    <p:sldId id="533" r:id="rId23"/>
    <p:sldId id="535" r:id="rId24"/>
    <p:sldId id="534" r:id="rId25"/>
    <p:sldId id="493" r:id="rId26"/>
  </p:sldIdLst>
  <p:sldSz cx="9144000" cy="6858000" type="screen4x3"/>
  <p:notesSz cx="7004050" cy="9290050"/>
  <p:custDataLst>
    <p:tags r:id="rId29"/>
  </p:custDataLst>
  <p:defaultTextStyle>
    <a:defPPr>
      <a:defRPr lang="he-IL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99FF99"/>
    <a:srgbClr val="996633"/>
    <a:srgbClr val="FF0000"/>
    <a:srgbClr val="FCCA92"/>
    <a:srgbClr val="D60093"/>
    <a:srgbClr val="33CC33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94" autoAdjust="0"/>
    <p:restoredTop sz="99546" autoAdjust="0"/>
  </p:normalViewPr>
  <p:slideViewPr>
    <p:cSldViewPr>
      <p:cViewPr>
        <p:scale>
          <a:sx n="82" d="100"/>
          <a:sy n="82" d="100"/>
        </p:scale>
        <p:origin x="-234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0" y="0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68750" y="8836025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836025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  <a:cs typeface="Arial" charset="0"/>
              </a:defRPr>
            </a:lvl1pPr>
          </a:lstStyle>
          <a:p>
            <a:pPr>
              <a:defRPr/>
            </a:pPr>
            <a:fld id="{6D8431CC-2038-4454-AAAE-FC406B3312E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3250"/>
            <a:ext cx="51371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3261F94-1CEF-4815-A454-9DA3EAC1677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A72F83-BB78-4D4E-92B5-F969647D1E50}" type="slidenum">
              <a:rPr lang="ar-SA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61F94-1CEF-4815-A454-9DA3EAC1677A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61F94-1CEF-4815-A454-9DA3EAC1677A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AA975F-9567-4151-B806-67FD3A2740B3}" type="slidenum">
              <a:rPr lang="ar-SA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61F94-1CEF-4815-A454-9DA3EAC1677A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61F94-1CEF-4815-A454-9DA3EAC1677A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88BF2-7625-4A7F-82ED-41040F294CA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BEEA2-FF1D-46CA-B723-23E0308BCF4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149AB-B092-40D6-90B9-9548E5C3EE8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DC7FE-C880-4D03-8D6E-EF0665CFB5A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B3289-A42C-4D12-BD0C-039B4802470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17E5D-26CD-41DA-A53E-05BD3FED368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E005F-D89F-4BD4-B97C-0226ABF9C0B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44A5C-1A84-4AEC-B390-54F2517154A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1BDCA-1EF1-432F-9DC4-CDCB602659E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EFEC5-2C50-41EA-9DC3-5D62163A6F9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116CC-4D80-4A03-B07B-5D442D93500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0" hangingPunct="0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5F84366-79D7-4DAA-9C04-E370FA4C91B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4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" y="1257300"/>
            <a:ext cx="8526463" cy="2265363"/>
          </a:xfrm>
        </p:spPr>
        <p:txBody>
          <a:bodyPr/>
          <a:lstStyle/>
          <a:p>
            <a:pPr rtl="0"/>
            <a:r>
              <a:rPr lang="en-US" sz="4800" dirty="0" smtClean="0">
                <a:solidFill>
                  <a:srgbClr val="FF0000"/>
                </a:solidFill>
              </a:rPr>
              <a:t>  Reconstructing approximate </a:t>
            </a:r>
            <a:r>
              <a:rPr lang="en-US" sz="4800" dirty="0" err="1" smtClean="0">
                <a:solidFill>
                  <a:srgbClr val="FF0000"/>
                </a:solidFill>
              </a:rPr>
              <a:t>phylogenetic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trees </a:t>
            </a:r>
            <a:r>
              <a:rPr lang="en-US" sz="4800" dirty="0" smtClean="0">
                <a:solidFill>
                  <a:srgbClr val="FF0000"/>
                </a:solidFill>
              </a:rPr>
              <a:t>from quartet samples</a:t>
            </a:r>
            <a:br>
              <a:rPr lang="en-US" sz="4800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48100"/>
            <a:ext cx="6210300" cy="1371600"/>
          </a:xfrm>
        </p:spPr>
        <p:txBody>
          <a:bodyPr/>
          <a:lstStyle/>
          <a:p>
            <a:pPr rtl="0"/>
            <a:r>
              <a:rPr lang="en-US" b="1" dirty="0" smtClean="0">
                <a:solidFill>
                  <a:schemeClr val="accent2"/>
                </a:solidFill>
              </a:rPr>
              <a:t>Raphael Yuster</a:t>
            </a:r>
          </a:p>
          <a:p>
            <a:pPr rtl="0"/>
            <a:r>
              <a:rPr lang="en-US" altLang="zh-CN" sz="2400" b="1" dirty="0" smtClean="0">
                <a:ea typeface="宋体"/>
                <a:cs typeface="宋体"/>
              </a:rPr>
              <a:t>Joint work with</a:t>
            </a:r>
          </a:p>
          <a:p>
            <a:pPr rtl="0"/>
            <a:r>
              <a:rPr lang="en-US" altLang="zh-CN" sz="2800" b="1" dirty="0" smtClean="0">
                <a:solidFill>
                  <a:schemeClr val="accent2"/>
                </a:solidFill>
                <a:ea typeface="宋体"/>
                <a:cs typeface="宋体"/>
              </a:rPr>
              <a:t>Sagi Snir</a:t>
            </a:r>
            <a:endParaRPr lang="zh-CN" altLang="en-US" sz="2800" b="1" dirty="0" smtClean="0">
              <a:solidFill>
                <a:srgbClr val="33CC33"/>
              </a:solidFill>
              <a:ea typeface="宋体"/>
              <a:cs typeface="宋体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6871" y="6057900"/>
            <a:ext cx="992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SODA’10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10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61400" cy="671513"/>
          </a:xfrm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The quartets max-cut (QMC) algorithm</a:t>
            </a: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304800" y="952500"/>
            <a:ext cx="8496300" cy="44012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QMC is a divide and conquer </a:t>
            </a:r>
            <a:r>
              <a:rPr lang="en-US" dirty="0" smtClean="0"/>
              <a:t>algorithm:</a:t>
            </a:r>
          </a:p>
          <a:p>
            <a:pPr marL="631825" lvl="1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O</a:t>
            </a:r>
            <a:r>
              <a:rPr lang="en-US" dirty="0" smtClean="0"/>
              <a:t>perates </a:t>
            </a:r>
            <a:r>
              <a:rPr lang="en-US" dirty="0" smtClean="0"/>
              <a:t>on the </a:t>
            </a:r>
            <a:r>
              <a:rPr lang="en-US" dirty="0" err="1" smtClean="0"/>
              <a:t>taxa</a:t>
            </a:r>
            <a:r>
              <a:rPr lang="en-US" dirty="0" smtClean="0"/>
              <a:t> set </a:t>
            </a:r>
            <a:r>
              <a:rPr lang="en-US" dirty="0" smtClean="0"/>
              <a:t>by partitioning </a:t>
            </a:r>
            <a:r>
              <a:rPr lang="en-US" dirty="0" smtClean="0"/>
              <a:t>it into </a:t>
            </a:r>
            <a:r>
              <a:rPr lang="en-US" dirty="0" smtClean="0"/>
              <a:t>parts</a:t>
            </a:r>
            <a:r>
              <a:rPr lang="en-US" dirty="0" smtClean="0"/>
              <a:t>.</a:t>
            </a:r>
          </a:p>
          <a:p>
            <a:pPr marL="631825" lvl="1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O</a:t>
            </a:r>
            <a:r>
              <a:rPr lang="en-US" dirty="0" smtClean="0"/>
              <a:t>perate </a:t>
            </a:r>
            <a:r>
              <a:rPr lang="en-US" dirty="0" smtClean="0"/>
              <a:t>on the sub problems induced by each </a:t>
            </a:r>
            <a:r>
              <a:rPr lang="en-US" dirty="0" smtClean="0"/>
              <a:t>part</a:t>
            </a:r>
          </a:p>
          <a:p>
            <a:pPr marL="631825" lvl="1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M</a:t>
            </a:r>
            <a:r>
              <a:rPr lang="en-US" dirty="0" smtClean="0"/>
              <a:t>erges </a:t>
            </a:r>
            <a:r>
              <a:rPr lang="en-US" dirty="0" smtClean="0"/>
              <a:t>the sub-solutions </a:t>
            </a:r>
            <a:r>
              <a:rPr lang="en-US" dirty="0" smtClean="0"/>
              <a:t>into </a:t>
            </a:r>
            <a:r>
              <a:rPr lang="en-US" dirty="0" smtClean="0"/>
              <a:t>a complete solution</a:t>
            </a:r>
            <a:r>
              <a:rPr lang="en-US" dirty="0" smtClean="0"/>
              <a:t>.</a:t>
            </a:r>
          </a:p>
          <a:p>
            <a:pPr marL="631825" lvl="1" indent="-174625" eaLnBrk="0" hangingPunct="0">
              <a:spcBef>
                <a:spcPct val="50000"/>
              </a:spcBef>
              <a:buFont typeface="Arial" charset="0"/>
              <a:buChar char="•"/>
            </a:pPr>
            <a:endParaRPr lang="en-US" dirty="0" smtClean="0"/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Let </a:t>
            </a:r>
            <a:r>
              <a:rPr lang="en-US" i="1" dirty="0" smtClean="0">
                <a:solidFill>
                  <a:srgbClr val="FF0000"/>
                </a:solidFill>
              </a:rPr>
              <a:t>Q</a:t>
            </a:r>
            <a:r>
              <a:rPr lang="en-US" dirty="0" smtClean="0"/>
              <a:t> be a set of quartets with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Q</a:t>
            </a:r>
            <a:r>
              <a:rPr lang="en-US" dirty="0" smtClean="0">
                <a:solidFill>
                  <a:srgbClr val="FF0000"/>
                </a:solidFill>
              </a:rPr>
              <a:t>|=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In this talk we consider partitions </a:t>
            </a:r>
            <a:r>
              <a:rPr lang="en-US" i="1" dirty="0" smtClean="0">
                <a:solidFill>
                  <a:srgbClr val="FF0000"/>
                </a:solidFill>
              </a:rPr>
              <a:t>P</a:t>
            </a:r>
            <a:r>
              <a:rPr lang="en-US" i="1" dirty="0" smtClean="0"/>
              <a:t> </a:t>
            </a:r>
            <a:r>
              <a:rPr lang="en-US" dirty="0" smtClean="0"/>
              <a:t>into two parts.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6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304800" y="342900"/>
            <a:ext cx="8496300" cy="61247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ts val="0"/>
              </a:spcBef>
              <a:buFont typeface="Arial" charset="0"/>
              <a:buChar char="•"/>
            </a:pPr>
            <a:r>
              <a:rPr lang="en-US" i="1" dirty="0" err="1" smtClean="0">
                <a:solidFill>
                  <a:srgbClr val="FF0000"/>
                </a:solidFill>
              </a:rPr>
              <a:t>ab</a:t>
            </a:r>
            <a:r>
              <a:rPr lang="en-US" dirty="0" err="1" smtClean="0">
                <a:solidFill>
                  <a:srgbClr val="FF0000"/>
                </a:solidFill>
              </a:rPr>
              <a:t>|</a:t>
            </a:r>
            <a:r>
              <a:rPr lang="en-US" i="1" dirty="0" err="1" smtClean="0">
                <a:solidFill>
                  <a:srgbClr val="FF0000"/>
                </a:solidFill>
              </a:rPr>
              <a:t>cd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i="1" dirty="0" smtClean="0">
                <a:solidFill>
                  <a:srgbClr val="FF0000"/>
                </a:solidFill>
              </a:rPr>
              <a:t>Q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chemeClr val="accent2"/>
                </a:solidFill>
              </a:rPr>
              <a:t>unaffected</a:t>
            </a:r>
            <a:r>
              <a:rPr lang="en-US" dirty="0" smtClean="0"/>
              <a:t> by a partition  </a:t>
            </a:r>
            <a:r>
              <a:rPr lang="en-US" i="1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, if all 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i="1" dirty="0" err="1" smtClean="0">
                <a:solidFill>
                  <a:srgbClr val="FF0000"/>
                </a:solidFill>
              </a:rPr>
              <a:t>a</a:t>
            </a:r>
            <a:r>
              <a:rPr lang="en-US" dirty="0" err="1" smtClean="0">
                <a:solidFill>
                  <a:srgbClr val="FF0000"/>
                </a:solidFill>
              </a:rPr>
              <a:t>,</a:t>
            </a:r>
            <a:r>
              <a:rPr lang="en-US" i="1" dirty="0" err="1" smtClean="0">
                <a:solidFill>
                  <a:srgbClr val="FF0000"/>
                </a:solidFill>
              </a:rPr>
              <a:t>b</a:t>
            </a:r>
            <a:r>
              <a:rPr lang="en-US" dirty="0" err="1" smtClean="0">
                <a:solidFill>
                  <a:srgbClr val="FF0000"/>
                </a:solidFill>
              </a:rPr>
              <a:t>,</a:t>
            </a:r>
            <a:r>
              <a:rPr lang="en-US" i="1" dirty="0" err="1" smtClean="0">
                <a:solidFill>
                  <a:srgbClr val="FF0000"/>
                </a:solidFill>
              </a:rPr>
              <a:t>c</a:t>
            </a:r>
            <a:r>
              <a:rPr lang="en-US" dirty="0" err="1" smtClean="0">
                <a:solidFill>
                  <a:srgbClr val="FF0000"/>
                </a:solidFill>
              </a:rPr>
              <a:t>,</a:t>
            </a:r>
            <a:r>
              <a:rPr lang="en-US" i="1" dirty="0" err="1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} </a:t>
            </a:r>
            <a:r>
              <a:rPr lang="en-US" dirty="0" smtClean="0"/>
              <a:t>are  in one part of  </a:t>
            </a:r>
            <a:r>
              <a:rPr lang="en-US" i="1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endParaRPr lang="en-US" dirty="0" smtClean="0"/>
          </a:p>
          <a:p>
            <a:pPr marL="174625" indent="-174625" eaLnBrk="0" hangingPunct="0">
              <a:spcBef>
                <a:spcPts val="0"/>
              </a:spcBef>
              <a:buFont typeface="Arial" charset="0"/>
              <a:buChar char="•"/>
            </a:pPr>
            <a:r>
              <a:rPr lang="en-US" i="1" dirty="0" err="1" smtClean="0">
                <a:solidFill>
                  <a:srgbClr val="FF0000"/>
                </a:solidFill>
              </a:rPr>
              <a:t>ab</a:t>
            </a:r>
            <a:r>
              <a:rPr lang="en-US" dirty="0" err="1" smtClean="0">
                <a:solidFill>
                  <a:srgbClr val="FF0000"/>
                </a:solidFill>
              </a:rPr>
              <a:t>|</a:t>
            </a:r>
            <a:r>
              <a:rPr lang="en-US" i="1" dirty="0" err="1" smtClean="0">
                <a:solidFill>
                  <a:srgbClr val="FF0000"/>
                </a:solidFill>
              </a:rPr>
              <a:t>cd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is </a:t>
            </a:r>
            <a:r>
              <a:rPr lang="en-US" b="1" dirty="0" smtClean="0">
                <a:solidFill>
                  <a:schemeClr val="accent2"/>
                </a:solidFill>
              </a:rPr>
              <a:t>satisfied</a:t>
            </a:r>
            <a:r>
              <a:rPr lang="en-US" dirty="0" smtClean="0"/>
              <a:t> by </a:t>
            </a:r>
            <a:r>
              <a:rPr lang="en-US" i="1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 if some part contains precisely 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,  or some part contains precisely 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ab</a:t>
            </a:r>
            <a:r>
              <a:rPr lang="en-US" dirty="0" err="1" smtClean="0">
                <a:solidFill>
                  <a:srgbClr val="FF0000"/>
                </a:solidFill>
              </a:rPr>
              <a:t>|</a:t>
            </a:r>
            <a:r>
              <a:rPr lang="en-US" i="1" dirty="0" err="1" smtClean="0">
                <a:solidFill>
                  <a:srgbClr val="FF0000"/>
                </a:solidFill>
              </a:rPr>
              <a:t>cd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is </a:t>
            </a:r>
            <a:r>
              <a:rPr lang="en-US" b="1" dirty="0" smtClean="0">
                <a:solidFill>
                  <a:schemeClr val="accent2"/>
                </a:solidFill>
              </a:rPr>
              <a:t>violated</a:t>
            </a:r>
            <a:r>
              <a:rPr lang="en-US" b="1" dirty="0" smtClean="0"/>
              <a:t> </a:t>
            </a:r>
            <a:r>
              <a:rPr lang="en-US" dirty="0" smtClean="0"/>
              <a:t> by </a:t>
            </a:r>
            <a:r>
              <a:rPr lang="en-US" i="1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 if </a:t>
            </a:r>
            <a:r>
              <a:rPr lang="en-US" dirty="0" smtClean="0"/>
              <a:t>some part contains </a:t>
            </a:r>
            <a:r>
              <a:rPr lang="en-US" i="1" dirty="0" err="1" smtClean="0">
                <a:solidFill>
                  <a:srgbClr val="FF0000"/>
                </a:solidFill>
              </a:rPr>
              <a:t>a,c</a:t>
            </a:r>
            <a:r>
              <a:rPr lang="en-US" dirty="0" smtClean="0"/>
              <a:t> </a:t>
            </a:r>
            <a:r>
              <a:rPr lang="en-US" dirty="0" smtClean="0"/>
              <a:t>or </a:t>
            </a:r>
            <a:r>
              <a:rPr lang="en-US" i="1" dirty="0" err="1" smtClean="0">
                <a:solidFill>
                  <a:srgbClr val="FF0000"/>
                </a:solidFill>
              </a:rPr>
              <a:t>a,d</a:t>
            </a:r>
            <a:r>
              <a:rPr lang="en-US" dirty="0" smtClean="0"/>
              <a:t> or </a:t>
            </a:r>
            <a:r>
              <a:rPr lang="en-US" i="1" dirty="0" err="1" smtClean="0">
                <a:solidFill>
                  <a:srgbClr val="FF0000"/>
                </a:solidFill>
              </a:rPr>
              <a:t>b,c</a:t>
            </a:r>
            <a:r>
              <a:rPr lang="en-US" dirty="0" smtClean="0"/>
              <a:t> or </a:t>
            </a:r>
            <a:r>
              <a:rPr lang="en-US" i="1" dirty="0" err="1" smtClean="0">
                <a:solidFill>
                  <a:srgbClr val="FF0000"/>
                </a:solidFill>
              </a:rPr>
              <a:t>b,d</a:t>
            </a:r>
            <a:r>
              <a:rPr lang="en-US" dirty="0" smtClean="0"/>
              <a:t> </a:t>
            </a:r>
            <a:r>
              <a:rPr lang="en-US" dirty="0" smtClean="0"/>
              <a:t>and the other part contains the other two.</a:t>
            </a:r>
            <a:endParaRPr lang="en-US" dirty="0" smtClean="0"/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endParaRPr lang="en-US" dirty="0" smtClean="0"/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Otherwise</a:t>
            </a:r>
            <a:r>
              <a:rPr lang="en-US" dirty="0" smtClean="0"/>
              <a:t>, </a:t>
            </a:r>
            <a:r>
              <a:rPr lang="en-US" dirty="0" smtClean="0"/>
              <a:t>some part contains only one of 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i="1" dirty="0" err="1" smtClean="0">
                <a:solidFill>
                  <a:srgbClr val="FF0000"/>
                </a:solidFill>
              </a:rPr>
              <a:t>a</a:t>
            </a:r>
            <a:r>
              <a:rPr lang="en-US" dirty="0" err="1" smtClean="0">
                <a:solidFill>
                  <a:srgbClr val="FF0000"/>
                </a:solidFill>
              </a:rPr>
              <a:t>,</a:t>
            </a:r>
            <a:r>
              <a:rPr lang="en-US" i="1" dirty="0" err="1" smtClean="0">
                <a:solidFill>
                  <a:srgbClr val="FF0000"/>
                </a:solidFill>
              </a:rPr>
              <a:t>b</a:t>
            </a:r>
            <a:r>
              <a:rPr lang="en-US" dirty="0" err="1" smtClean="0">
                <a:solidFill>
                  <a:srgbClr val="FF0000"/>
                </a:solidFill>
              </a:rPr>
              <a:t>,</a:t>
            </a:r>
            <a:r>
              <a:rPr lang="en-US" i="1" dirty="0" err="1" smtClean="0">
                <a:solidFill>
                  <a:srgbClr val="FF0000"/>
                </a:solidFill>
              </a:rPr>
              <a:t>c</a:t>
            </a:r>
            <a:r>
              <a:rPr lang="en-US" dirty="0" err="1" smtClean="0">
                <a:solidFill>
                  <a:srgbClr val="FF0000"/>
                </a:solidFill>
              </a:rPr>
              <a:t>,</a:t>
            </a:r>
            <a:r>
              <a:rPr lang="en-US" i="1" dirty="0" err="1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In </a:t>
            </a:r>
            <a:r>
              <a:rPr lang="en-US" dirty="0" smtClean="0"/>
              <a:t>this case </a:t>
            </a:r>
            <a:r>
              <a:rPr lang="en-US" i="1" dirty="0" err="1" smtClean="0">
                <a:solidFill>
                  <a:srgbClr val="FF0000"/>
                </a:solidFill>
              </a:rPr>
              <a:t>ab</a:t>
            </a:r>
            <a:r>
              <a:rPr lang="en-US" dirty="0" err="1" smtClean="0">
                <a:solidFill>
                  <a:srgbClr val="FF0000"/>
                </a:solidFill>
              </a:rPr>
              <a:t>|</a:t>
            </a:r>
            <a:r>
              <a:rPr lang="en-US" i="1" dirty="0" err="1" smtClean="0">
                <a:solidFill>
                  <a:srgbClr val="FF0000"/>
                </a:solidFill>
              </a:rPr>
              <a:t>cd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</a:t>
            </a:r>
            <a:r>
              <a:rPr lang="en-US" b="1" dirty="0" smtClean="0">
                <a:solidFill>
                  <a:schemeClr val="accent2"/>
                </a:solidFill>
              </a:rPr>
              <a:t>deferred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Oval 4"/>
          <p:cNvSpPr/>
          <p:nvPr/>
        </p:nvSpPr>
        <p:spPr bwMode="auto">
          <a:xfrm>
            <a:off x="5029200" y="952500"/>
            <a:ext cx="952500" cy="838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b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c  d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134100" y="914400"/>
            <a:ext cx="876300" cy="838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953000" y="2781300"/>
            <a:ext cx="990600" cy="876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b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134100" y="2781300"/>
            <a:ext cx="9144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876800" y="4419600"/>
            <a:ext cx="990600" cy="876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057900" y="4457700"/>
            <a:ext cx="9144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b d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953000" y="5829300"/>
            <a:ext cx="990600" cy="8763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 b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57900" y="5791200"/>
            <a:ext cx="9144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62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304800" y="342900"/>
            <a:ext cx="8496300" cy="246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At every step of the algorithm, some quartets are </a:t>
            </a:r>
            <a:r>
              <a:rPr lang="en-US" b="1" dirty="0" smtClean="0">
                <a:solidFill>
                  <a:schemeClr val="accent2"/>
                </a:solidFill>
              </a:rPr>
              <a:t>satisfied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en-US" dirty="0" smtClean="0"/>
              <a:t> some </a:t>
            </a:r>
            <a:r>
              <a:rPr lang="en-US" b="1" dirty="0" smtClean="0">
                <a:solidFill>
                  <a:schemeClr val="accent2"/>
                </a:solidFill>
              </a:rPr>
              <a:t>violated</a:t>
            </a:r>
            <a:r>
              <a:rPr lang="en-US" b="1" dirty="0" smtClean="0"/>
              <a:t>,</a:t>
            </a:r>
            <a:r>
              <a:rPr lang="en-US" dirty="0" smtClean="0"/>
              <a:t> and some continue to the next steps (i.e. either </a:t>
            </a:r>
            <a:r>
              <a:rPr lang="en-US" b="1" dirty="0" smtClean="0">
                <a:solidFill>
                  <a:schemeClr val="accent2"/>
                </a:solidFill>
              </a:rPr>
              <a:t>deferred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chemeClr val="accent2"/>
                </a:solidFill>
              </a:rPr>
              <a:t>unaffected</a:t>
            </a:r>
            <a:r>
              <a:rPr lang="en-US" dirty="0" smtClean="0"/>
              <a:t>).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A plausible strategy is to maximize the ratio between satisfied and violated quartets at every step</a:t>
            </a:r>
            <a:r>
              <a:rPr lang="en-US" dirty="0" smtClean="0"/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6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304800" y="342900"/>
            <a:ext cx="8496300" cy="54784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Given </a:t>
            </a:r>
            <a:r>
              <a:rPr lang="en-US" dirty="0" smtClean="0">
                <a:solidFill>
                  <a:schemeClr val="tx1"/>
                </a:solidFill>
              </a:rPr>
              <a:t>the set of quartets </a:t>
            </a:r>
            <a:r>
              <a:rPr lang="en-US" i="1" dirty="0" smtClean="0">
                <a:solidFill>
                  <a:srgbClr val="FF0000"/>
                </a:solidFill>
              </a:rPr>
              <a:t>Q</a:t>
            </a:r>
            <a:r>
              <a:rPr lang="en-US" dirty="0" smtClean="0">
                <a:solidFill>
                  <a:schemeClr val="tx1"/>
                </a:solidFill>
              </a:rPr>
              <a:t> over a </a:t>
            </a:r>
            <a:r>
              <a:rPr lang="en-US" dirty="0" err="1" smtClean="0">
                <a:solidFill>
                  <a:schemeClr val="tx1"/>
                </a:solidFill>
              </a:rPr>
              <a:t>taxa</a:t>
            </a:r>
            <a:r>
              <a:rPr lang="en-US" dirty="0" smtClean="0">
                <a:solidFill>
                  <a:schemeClr val="tx1"/>
                </a:solidFill>
              </a:rPr>
              <a:t> set 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, we build a weighted (multi) graph </a:t>
            </a:r>
            <a:r>
              <a:rPr lang="en-US" b="1" i="1" dirty="0" smtClean="0">
                <a:solidFill>
                  <a:srgbClr val="FF0000"/>
                </a:solidFill>
              </a:rPr>
              <a:t>G</a:t>
            </a:r>
            <a:r>
              <a:rPr lang="en-US" b="1" i="1" baseline="-14000" dirty="0" smtClean="0">
                <a:solidFill>
                  <a:srgbClr val="FF0000"/>
                </a:solidFill>
              </a:rPr>
              <a:t>Q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=(</a:t>
            </a:r>
            <a:r>
              <a:rPr lang="en-US" b="1" i="1" dirty="0" smtClean="0">
                <a:solidFill>
                  <a:srgbClr val="FF0000"/>
                </a:solidFill>
              </a:rPr>
              <a:t>X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r>
              <a:rPr lang="en-US" b="1" i="1" dirty="0" smtClean="0">
                <a:solidFill>
                  <a:srgbClr val="FF0000"/>
                </a:solidFill>
              </a:rPr>
              <a:t>E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with </a:t>
            </a:r>
            <a:r>
              <a:rPr lang="en-US" i="1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chemeClr val="tx1"/>
                </a:solidFill>
              </a:rPr>
              <a:t> as follows: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For every </a:t>
            </a:r>
            <a:r>
              <a:rPr lang="en-US" i="1" dirty="0" err="1" smtClean="0">
                <a:solidFill>
                  <a:srgbClr val="FF0000"/>
                </a:solidFill>
              </a:rPr>
              <a:t>ab</a:t>
            </a:r>
            <a:r>
              <a:rPr lang="en-US" dirty="0" err="1" smtClean="0">
                <a:solidFill>
                  <a:srgbClr val="FF0000"/>
                </a:solidFill>
              </a:rPr>
              <a:t>|</a:t>
            </a:r>
            <a:r>
              <a:rPr lang="en-US" i="1" dirty="0" err="1" smtClean="0">
                <a:solidFill>
                  <a:srgbClr val="FF0000"/>
                </a:solidFill>
              </a:rPr>
              <a:t>cd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i="1" dirty="0" smtClean="0">
                <a:solidFill>
                  <a:srgbClr val="FF0000"/>
                </a:solidFill>
              </a:rPr>
              <a:t>Q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we add the </a:t>
            </a:r>
            <a:r>
              <a:rPr lang="en-US" dirty="0" smtClean="0">
                <a:solidFill>
                  <a:srgbClr val="FF0000"/>
                </a:solidFill>
              </a:rPr>
              <a:t>6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edges of the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baseline="-250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i="1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631825" lvl="1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“crossing” edges </a:t>
            </a:r>
            <a:r>
              <a:rPr lang="en-US" i="1" dirty="0" smtClean="0">
                <a:solidFill>
                  <a:srgbClr val="FF0000"/>
                </a:solidFill>
              </a:rPr>
              <a:t>ac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i="1" dirty="0" smtClean="0">
                <a:solidFill>
                  <a:srgbClr val="FF0000"/>
                </a:solidFill>
              </a:rPr>
              <a:t>ad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i="1" dirty="0" err="1" smtClean="0">
                <a:solidFill>
                  <a:srgbClr val="FF0000"/>
                </a:solidFill>
              </a:rPr>
              <a:t>bc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i="1" dirty="0" err="1" smtClean="0">
                <a:solidFill>
                  <a:srgbClr val="FF0000"/>
                </a:solidFill>
              </a:rPr>
              <a:t>bd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receive weight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. We call them </a:t>
            </a:r>
            <a:r>
              <a:rPr lang="en-US" b="1" i="1" dirty="0" smtClean="0">
                <a:solidFill>
                  <a:schemeClr val="accent2"/>
                </a:solidFill>
              </a:rPr>
              <a:t>good edges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marL="631825" lvl="1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b="1" i="1" dirty="0" smtClean="0">
                <a:solidFill>
                  <a:schemeClr val="accent2"/>
                </a:solidFill>
              </a:rPr>
              <a:t>bad edges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ab</a:t>
            </a:r>
            <a:r>
              <a:rPr lang="en-US" i="1" dirty="0" smtClean="0">
                <a:solidFill>
                  <a:srgbClr val="FF0000"/>
                </a:solidFill>
              </a:rPr>
              <a:t>, </a:t>
            </a:r>
            <a:r>
              <a:rPr lang="en-US" i="1" dirty="0" err="1" smtClean="0">
                <a:solidFill>
                  <a:srgbClr val="FF0000"/>
                </a:solidFill>
              </a:rPr>
              <a:t>cd</a:t>
            </a:r>
            <a:r>
              <a:rPr lang="en-US" dirty="0" smtClean="0">
                <a:solidFill>
                  <a:schemeClr val="tx1"/>
                </a:solidFill>
              </a:rPr>
              <a:t> receive weight </a:t>
            </a:r>
            <a:r>
              <a:rPr lang="en-US" dirty="0" smtClean="0">
                <a:solidFill>
                  <a:srgbClr val="FF0000"/>
                </a:solidFill>
              </a:rPr>
              <a:t>-2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Observe that between two vertices in </a:t>
            </a:r>
            <a:r>
              <a:rPr lang="en-US" b="1" i="1" dirty="0" smtClean="0">
                <a:solidFill>
                  <a:srgbClr val="FF0000"/>
                </a:solidFill>
              </a:rPr>
              <a:t>G</a:t>
            </a:r>
            <a:r>
              <a:rPr lang="en-US" b="1" i="1" baseline="-14000" dirty="0" smtClean="0">
                <a:solidFill>
                  <a:srgbClr val="FF0000"/>
                </a:solidFill>
              </a:rPr>
              <a:t>Q </a:t>
            </a:r>
            <a:r>
              <a:rPr lang="en-US" i="1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there can be </a:t>
            </a:r>
            <a:r>
              <a:rPr lang="en-US" dirty="0" smtClean="0">
                <a:solidFill>
                  <a:schemeClr val="accent2"/>
                </a:solidFill>
              </a:rPr>
              <a:t>good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accent2"/>
                </a:solidFill>
              </a:rPr>
              <a:t>bad </a:t>
            </a:r>
            <a:r>
              <a:rPr lang="en-US" dirty="0" smtClean="0">
                <a:solidFill>
                  <a:schemeClr val="tx1"/>
                </a:solidFill>
              </a:rPr>
              <a:t>edges simultaneously, originating from </a:t>
            </a:r>
            <a:r>
              <a:rPr lang="en-US" b="1" dirty="0" smtClean="0">
                <a:solidFill>
                  <a:schemeClr val="tx1"/>
                </a:solidFill>
              </a:rPr>
              <a:t>different</a:t>
            </a:r>
            <a:r>
              <a:rPr lang="en-US" dirty="0" smtClean="0">
                <a:solidFill>
                  <a:schemeClr val="tx1"/>
                </a:solidFill>
              </a:rPr>
              <a:t> quartets </a:t>
            </a:r>
            <a:r>
              <a:rPr lang="en-US" dirty="0" smtClean="0">
                <a:solidFill>
                  <a:schemeClr val="tx1"/>
                </a:solidFill>
              </a:rPr>
              <a:t>(think </a:t>
            </a:r>
            <a:r>
              <a:rPr lang="en-US" dirty="0" smtClean="0">
                <a:solidFill>
                  <a:schemeClr val="tx1"/>
                </a:solidFill>
              </a:rPr>
              <a:t>of </a:t>
            </a:r>
            <a:r>
              <a:rPr lang="en-US" b="1" i="1" dirty="0" smtClean="0">
                <a:solidFill>
                  <a:srgbClr val="FF0000"/>
                </a:solidFill>
              </a:rPr>
              <a:t>G</a:t>
            </a:r>
            <a:r>
              <a:rPr lang="en-US" b="1" i="1" baseline="-14000" dirty="0" smtClean="0">
                <a:solidFill>
                  <a:srgbClr val="FF0000"/>
                </a:solidFill>
              </a:rPr>
              <a:t>Q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as a weighted </a:t>
            </a:r>
            <a:r>
              <a:rPr lang="en-US" i="1" dirty="0" smtClean="0">
                <a:solidFill>
                  <a:schemeClr val="tx1"/>
                </a:solidFill>
              </a:rPr>
              <a:t>graph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Denote </a:t>
            </a:r>
            <a:r>
              <a:rPr lang="en-US" b="1" i="1" dirty="0" smtClean="0">
                <a:solidFill>
                  <a:srgbClr val="FF0000"/>
                </a:solidFill>
              </a:rPr>
              <a:t>E</a:t>
            </a:r>
            <a:r>
              <a:rPr lang="en-US" b="1" baseline="-16000" dirty="0" smtClean="0">
                <a:solidFill>
                  <a:srgbClr val="FF0000"/>
                </a:solidFill>
              </a:rPr>
              <a:t>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b="1" i="1" dirty="0" err="1" smtClean="0">
                <a:solidFill>
                  <a:srgbClr val="FF0000"/>
                </a:solidFill>
              </a:rPr>
              <a:t>E</a:t>
            </a:r>
            <a:r>
              <a:rPr lang="en-US" b="1" i="1" baseline="-25000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 the good and bad edges, respectively. 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6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1BDCA-1EF1-432F-9DC4-CDCB602659EA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2700" y="2743200"/>
            <a:ext cx="36195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 t="10000" r="22000" b="47000"/>
          <a:stretch>
            <a:fillRect/>
          </a:stretch>
        </p:blipFill>
        <p:spPr bwMode="auto">
          <a:xfrm>
            <a:off x="723900" y="571499"/>
            <a:ext cx="3695700" cy="2037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 t="55866" r="13408"/>
          <a:stretch>
            <a:fillRect/>
          </a:stretch>
        </p:blipFill>
        <p:spPr bwMode="auto">
          <a:xfrm>
            <a:off x="4381500" y="571500"/>
            <a:ext cx="4111424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600" y="1562100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Q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0100" y="411480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i="1" baseline="-25000" dirty="0" smtClean="0">
                <a:solidFill>
                  <a:srgbClr val="FF0000"/>
                </a:solidFill>
              </a:rPr>
              <a:t>Q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56769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(1,3)=-1  </a:t>
            </a:r>
            <a:r>
              <a:rPr lang="en-US" i="1" dirty="0" smtClean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(1,4)=2  </a:t>
            </a:r>
            <a:r>
              <a:rPr lang="en-US" i="1" dirty="0" smtClean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(4,5)=-2  </a:t>
            </a:r>
            <a:r>
              <a:rPr lang="en-US" i="1" dirty="0" smtClean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(1,5)=1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304800" y="342900"/>
            <a:ext cx="8496300" cy="489364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sz="3200" b="1" dirty="0" smtClean="0">
                <a:solidFill>
                  <a:schemeClr val="accent2"/>
                </a:solidFill>
              </a:rPr>
              <a:t>cut</a:t>
            </a:r>
            <a:r>
              <a:rPr lang="en-US" dirty="0" smtClean="0">
                <a:solidFill>
                  <a:schemeClr val="tx1"/>
                </a:solidFill>
              </a:rPr>
              <a:t> in </a:t>
            </a:r>
            <a:r>
              <a:rPr lang="en-US" b="1" i="1" dirty="0" smtClean="0">
                <a:solidFill>
                  <a:srgbClr val="FF0000"/>
                </a:solidFill>
              </a:rPr>
              <a:t>G</a:t>
            </a:r>
            <a:r>
              <a:rPr lang="en-US" b="1" i="1" baseline="-14000" dirty="0" smtClean="0">
                <a:solidFill>
                  <a:srgbClr val="FF0000"/>
                </a:solidFill>
              </a:rPr>
              <a:t>Q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corresponds to a </a:t>
            </a:r>
            <a:r>
              <a:rPr lang="en-US" b="1" dirty="0" smtClean="0">
                <a:solidFill>
                  <a:schemeClr val="tx1"/>
                </a:solidFill>
              </a:rPr>
              <a:t>partition of the </a:t>
            </a:r>
            <a:r>
              <a:rPr lang="en-US" b="1" dirty="0" err="1" smtClean="0">
                <a:solidFill>
                  <a:schemeClr val="tx1"/>
                </a:solidFill>
              </a:rPr>
              <a:t>taxa</a:t>
            </a:r>
            <a:r>
              <a:rPr lang="en-US" b="1" dirty="0" smtClean="0">
                <a:solidFill>
                  <a:schemeClr val="tx1"/>
                </a:solidFill>
              </a:rPr>
              <a:t> set</a:t>
            </a:r>
            <a:r>
              <a:rPr lang="en-US" dirty="0" smtClean="0">
                <a:solidFill>
                  <a:schemeClr val="tx1"/>
                </a:solidFill>
              </a:rPr>
              <a:t> into two parts. Given a cut 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=(</a:t>
            </a:r>
            <a:r>
              <a:rPr lang="en-US" i="1" dirty="0" smtClean="0">
                <a:solidFill>
                  <a:srgbClr val="FF0000"/>
                </a:solidFill>
              </a:rPr>
              <a:t>S 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i="1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in the graph: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b="1" dirty="0" smtClean="0">
                <a:solidFill>
                  <a:schemeClr val="tx1"/>
                </a:solidFill>
              </a:rPr>
              <a:t>satisfied</a:t>
            </a:r>
            <a:r>
              <a:rPr lang="en-US" dirty="0" smtClean="0">
                <a:solidFill>
                  <a:schemeClr val="tx1"/>
                </a:solidFill>
              </a:rPr>
              <a:t> quartet contributes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 good edges to the cut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174625" indent="-174625" algn="ctr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Total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contributed weight: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 .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b="1" dirty="0" smtClean="0">
                <a:solidFill>
                  <a:schemeClr val="tx1"/>
                </a:solidFill>
              </a:rPr>
              <a:t>deferred</a:t>
            </a:r>
            <a:r>
              <a:rPr lang="en-US" dirty="0" smtClean="0">
                <a:solidFill>
                  <a:schemeClr val="tx1"/>
                </a:solidFill>
              </a:rPr>
              <a:t> contributes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good edges and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bad </a:t>
            </a:r>
            <a:r>
              <a:rPr lang="en-US" dirty="0" smtClean="0">
                <a:solidFill>
                  <a:schemeClr val="tx1"/>
                </a:solidFill>
              </a:rPr>
              <a:t>edge.</a:t>
            </a:r>
            <a:endParaRPr lang="en-US" dirty="0" smtClean="0">
              <a:solidFill>
                <a:schemeClr val="tx1"/>
              </a:solidFill>
            </a:endParaRPr>
          </a:p>
          <a:p>
            <a:pPr marL="174625" indent="-174625" algn="ctr" eaLnBrk="0" hangingPunct="0">
              <a:spcBef>
                <a:spcPct val="50000"/>
              </a:spcBef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Total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contributed weight: </a:t>
            </a:r>
            <a:r>
              <a:rPr lang="en-US" dirty="0" smtClean="0">
                <a:solidFill>
                  <a:srgbClr val="FF0000"/>
                </a:solidFill>
              </a:rPr>
              <a:t>0 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b="1" dirty="0" smtClean="0">
                <a:solidFill>
                  <a:schemeClr val="tx1"/>
                </a:solidFill>
              </a:rPr>
              <a:t>violated </a:t>
            </a:r>
            <a:r>
              <a:rPr lang="en-US" dirty="0" smtClean="0">
                <a:solidFill>
                  <a:schemeClr val="tx1"/>
                </a:solidFill>
              </a:rPr>
              <a:t>contributes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good edges and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bad </a:t>
            </a:r>
            <a:r>
              <a:rPr lang="en-US" dirty="0" smtClean="0">
                <a:solidFill>
                  <a:schemeClr val="tx1"/>
                </a:solidFill>
              </a:rPr>
              <a:t>edges.</a:t>
            </a:r>
            <a:endParaRPr lang="en-US" dirty="0" smtClean="0">
              <a:solidFill>
                <a:schemeClr val="tx1"/>
              </a:solidFill>
            </a:endParaRPr>
          </a:p>
          <a:p>
            <a:pPr marL="174625" indent="-174625" algn="ctr" eaLnBrk="0" hangingPunct="0">
              <a:spcBef>
                <a:spcPct val="50000"/>
              </a:spcBef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Total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contributed weight: </a:t>
            </a:r>
            <a:r>
              <a:rPr lang="en-US" dirty="0" smtClean="0">
                <a:solidFill>
                  <a:srgbClr val="FF0000"/>
                </a:solidFill>
              </a:rPr>
              <a:t>-2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1BDCA-1EF1-432F-9DC4-CDCB602659EA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28600"/>
            <a:ext cx="36195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1500" y="457200"/>
            <a:ext cx="3381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Q</a:t>
            </a:r>
            <a:r>
              <a:rPr lang="en-US" dirty="0" smtClean="0">
                <a:solidFill>
                  <a:srgbClr val="FF0000"/>
                </a:solidFill>
              </a:rPr>
              <a:t> = { 12|34  ,  13|45 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152400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i="1" baseline="-25000" dirty="0" smtClean="0">
                <a:solidFill>
                  <a:srgbClr val="FF0000"/>
                </a:solidFill>
              </a:rPr>
              <a:t>Q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2895600"/>
            <a:ext cx="3581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47700" y="3581400"/>
            <a:ext cx="35433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cut </a:t>
            </a:r>
            <a:r>
              <a:rPr lang="en-US" dirty="0" smtClean="0">
                <a:solidFill>
                  <a:srgbClr val="FF0000"/>
                </a:solidFill>
              </a:rPr>
              <a:t>{125}, {34} </a:t>
            </a:r>
            <a:r>
              <a:rPr lang="en-US" dirty="0" smtClean="0">
                <a:solidFill>
                  <a:schemeClr val="tx1"/>
                </a:solidFill>
              </a:rPr>
              <a:t>satisfies </a:t>
            </a:r>
            <a:r>
              <a:rPr lang="en-US" dirty="0" smtClean="0">
                <a:solidFill>
                  <a:srgbClr val="FF0000"/>
                </a:solidFill>
              </a:rPr>
              <a:t>12|34 </a:t>
            </a:r>
            <a:r>
              <a:rPr lang="en-US" dirty="0" smtClean="0">
                <a:solidFill>
                  <a:schemeClr val="tx1"/>
                </a:solidFill>
              </a:rPr>
              <a:t>but violates </a:t>
            </a:r>
            <a:r>
              <a:rPr lang="en-US" dirty="0" smtClean="0">
                <a:solidFill>
                  <a:srgbClr val="FF0000"/>
                </a:solidFill>
              </a:rPr>
              <a:t>13|45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Weight of this cut: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       (4)+(-2)=2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304800" y="342900"/>
            <a:ext cx="8496300" cy="50475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 want to find a cut 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 maximizing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E</a:t>
            </a:r>
            <a:r>
              <a:rPr lang="en-US" i="1" baseline="-25000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E</a:t>
            </a:r>
            <a:r>
              <a:rPr lang="en-US" i="1" baseline="-25000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| -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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E</a:t>
            </a:r>
            <a:r>
              <a:rPr lang="en-US" i="1" baseline="-25000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recall that we have chosen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=2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).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Symbol"/>
              </a:rPr>
              <a:t>We need a good max-cut (approximation) algorithm that handles </a:t>
            </a:r>
            <a:r>
              <a:rPr lang="en-US" b="1" dirty="0" smtClean="0">
                <a:solidFill>
                  <a:schemeClr val="accent6"/>
                </a:solidFill>
                <a:sym typeface="Symbol"/>
              </a:rPr>
              <a:t>negative weight edges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rgbClr val="C00000"/>
                </a:solidFill>
                <a:sym typeface="Symbol"/>
              </a:rPr>
              <a:t>But before that: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can we prove a </a:t>
            </a:r>
            <a:r>
              <a:rPr lang="en-US" b="1" dirty="0" smtClean="0">
                <a:solidFill>
                  <a:schemeClr val="tx1"/>
                </a:solidFill>
                <a:sym typeface="Symbol"/>
              </a:rPr>
              <a:t>rigorous lower bound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on the weight of the max-cut in </a:t>
            </a:r>
            <a:r>
              <a:rPr lang="en-US" b="1" i="1" dirty="0" smtClean="0">
                <a:solidFill>
                  <a:srgbClr val="FF0000"/>
                </a:solidFill>
              </a:rPr>
              <a:t>G</a:t>
            </a:r>
            <a:r>
              <a:rPr lang="en-US" b="1" i="1" baseline="-14000" dirty="0" smtClean="0">
                <a:solidFill>
                  <a:srgbClr val="FF0000"/>
                </a:solidFill>
              </a:rPr>
              <a:t>Q </a:t>
            </a:r>
            <a:r>
              <a:rPr lang="en-US" dirty="0" smtClean="0"/>
              <a:t>?</a:t>
            </a:r>
            <a:endParaRPr lang="en-US" dirty="0" smtClean="0">
              <a:solidFill>
                <a:schemeClr val="tx1"/>
              </a:solidFill>
              <a:sym typeface="Symbol"/>
            </a:endParaRP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Symbol"/>
              </a:rPr>
              <a:t>Recall that our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input quartets are randomly generated quartets that are </a:t>
            </a:r>
            <a:r>
              <a:rPr lang="en-US" b="1" dirty="0" smtClean="0">
                <a:solidFill>
                  <a:schemeClr val="tx1"/>
                </a:solidFill>
                <a:sym typeface="Symbol"/>
              </a:rPr>
              <a:t>consistent.</a:t>
            </a:r>
            <a:r>
              <a:rPr lang="en-US" b="1" dirty="0" smtClean="0">
                <a:solidFill>
                  <a:schemeClr val="tx1"/>
                </a:solidFill>
                <a:sym typeface="Symbol"/>
              </a:rPr>
              <a:t/>
            </a:r>
            <a:br>
              <a:rPr lang="en-US" b="1" dirty="0" smtClean="0">
                <a:solidFill>
                  <a:schemeClr val="tx1"/>
                </a:solidFill>
                <a:sym typeface="Symbol"/>
              </a:rPr>
            </a:br>
            <a:r>
              <a:rPr lang="en-US" dirty="0" smtClean="0">
                <a:solidFill>
                  <a:schemeClr val="tx1"/>
                </a:solidFill>
                <a:sym typeface="Symbol"/>
              </a:rPr>
              <a:t>Let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T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denote some (unknown) tree satisfying them.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6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304800" y="342900"/>
            <a:ext cx="8496300" cy="36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Recall that 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 is an </a:t>
            </a:r>
            <a:r>
              <a:rPr lang="en-US" dirty="0" err="1" smtClean="0">
                <a:solidFill>
                  <a:schemeClr val="tx1"/>
                </a:solidFill>
              </a:rPr>
              <a:t>unrooted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phylogenetic</a:t>
            </a:r>
            <a:r>
              <a:rPr lang="en-US" dirty="0" smtClean="0">
                <a:solidFill>
                  <a:schemeClr val="tx1"/>
                </a:solidFill>
              </a:rPr>
              <a:t> tree (internal vertices have degree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 smtClean="0">
              <a:solidFill>
                <a:schemeClr val="tx1"/>
              </a:solidFill>
            </a:endParaRP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It is a well-known (easy) fact that such trees have an edge (a </a:t>
            </a:r>
            <a:r>
              <a:rPr lang="en-US" b="1" dirty="0" smtClean="0">
                <a:solidFill>
                  <a:schemeClr val="accent6"/>
                </a:solidFill>
              </a:rPr>
              <a:t>split</a:t>
            </a:r>
            <a:r>
              <a:rPr lang="en-US" dirty="0" smtClean="0">
                <a:solidFill>
                  <a:schemeClr val="tx1"/>
                </a:solidFill>
              </a:rPr>
              <a:t>) whose deletion partitions the </a:t>
            </a:r>
            <a:r>
              <a:rPr lang="en-US" dirty="0" err="1" smtClean="0">
                <a:solidFill>
                  <a:schemeClr val="tx1"/>
                </a:solidFill>
              </a:rPr>
              <a:t>taxa</a:t>
            </a:r>
            <a:r>
              <a:rPr lang="en-US" dirty="0" smtClean="0">
                <a:solidFill>
                  <a:schemeClr val="tx1"/>
                </a:solidFill>
              </a:rPr>
              <a:t> set 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into two parts 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1 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2 </a:t>
            </a:r>
            <a:r>
              <a:rPr lang="en-US" dirty="0" smtClean="0">
                <a:solidFill>
                  <a:schemeClr val="tx1"/>
                </a:solidFill>
              </a:rPr>
              <a:t>each having size at least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/3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Say,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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n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baseline="-18000" dirty="0" smtClean="0">
                <a:solidFill>
                  <a:srgbClr val="FF0000"/>
                </a:solidFill>
                <a:sym typeface="Symbol"/>
              </a:rPr>
              <a:t>3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   </a:t>
            </a:r>
            <a:r>
              <a:rPr lang="en-US" dirty="0" smtClean="0">
                <a:solidFill>
                  <a:srgbClr val="FF0000"/>
                </a:solidFill>
              </a:rPr>
              <a:t>½</a:t>
            </a:r>
            <a:r>
              <a:rPr lang="en-US" dirty="0" smtClean="0">
                <a:sym typeface="Symbol"/>
              </a:rPr>
              <a:t>.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	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 rot="5400000">
            <a:off x="2076450" y="3943350"/>
            <a:ext cx="381000" cy="2667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16200000" flipH="1">
            <a:off x="2343150" y="3981450"/>
            <a:ext cx="533400" cy="4191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16200000" flipH="1">
            <a:off x="2076450" y="4324350"/>
            <a:ext cx="533400" cy="4191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rot="16200000" flipH="1">
            <a:off x="1790700" y="4648200"/>
            <a:ext cx="723900" cy="381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2438400" y="3886200"/>
            <a:ext cx="723900" cy="1905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rot="16200000" flipH="1">
            <a:off x="3086100" y="4152900"/>
            <a:ext cx="419100" cy="2667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3200400" y="4076700"/>
            <a:ext cx="457200" cy="381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rot="5400000">
            <a:off x="2286000" y="5067300"/>
            <a:ext cx="533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16200000" flipH="1">
            <a:off x="2552700" y="4800600"/>
            <a:ext cx="381000" cy="381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16200000" flipH="1">
            <a:off x="2686050" y="5391150"/>
            <a:ext cx="495300" cy="762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2895600" y="5181600"/>
            <a:ext cx="457200" cy="2286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Freeform 31"/>
          <p:cNvSpPr/>
          <p:nvPr/>
        </p:nvSpPr>
        <p:spPr bwMode="auto">
          <a:xfrm>
            <a:off x="1909823" y="4658811"/>
            <a:ext cx="1778643" cy="1302151"/>
          </a:xfrm>
          <a:custGeom>
            <a:avLst/>
            <a:gdLst>
              <a:gd name="connsiteX0" fmla="*/ 1643605 w 1778643"/>
              <a:gd name="connsiteY0" fmla="*/ 515073 h 1302151"/>
              <a:gd name="connsiteX1" fmla="*/ 879676 w 1778643"/>
              <a:gd name="connsiteY1" fmla="*/ 688693 h 1302151"/>
              <a:gd name="connsiteX2" fmla="*/ 92597 w 1778643"/>
              <a:gd name="connsiteY2" fmla="*/ 40511 h 1302151"/>
              <a:gd name="connsiteX3" fmla="*/ 324091 w 1778643"/>
              <a:gd name="connsiteY3" fmla="*/ 931761 h 1302151"/>
              <a:gd name="connsiteX4" fmla="*/ 1562582 w 1778643"/>
              <a:gd name="connsiteY4" fmla="*/ 1232703 h 1302151"/>
              <a:gd name="connsiteX5" fmla="*/ 1643605 w 1778643"/>
              <a:gd name="connsiteY5" fmla="*/ 515073 h 1302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8643" h="1302151">
                <a:moveTo>
                  <a:pt x="1643605" y="515073"/>
                </a:moveTo>
                <a:cubicBezTo>
                  <a:pt x="1529787" y="424405"/>
                  <a:pt x="1138177" y="767787"/>
                  <a:pt x="879676" y="688693"/>
                </a:cubicBezTo>
                <a:cubicBezTo>
                  <a:pt x="621175" y="609599"/>
                  <a:pt x="185194" y="0"/>
                  <a:pt x="92597" y="40511"/>
                </a:cubicBezTo>
                <a:cubicBezTo>
                  <a:pt x="0" y="81022"/>
                  <a:pt x="79094" y="733062"/>
                  <a:pt x="324091" y="931761"/>
                </a:cubicBezTo>
                <a:cubicBezTo>
                  <a:pt x="569088" y="1130460"/>
                  <a:pt x="1346521" y="1302151"/>
                  <a:pt x="1562582" y="1232703"/>
                </a:cubicBezTo>
                <a:cubicBezTo>
                  <a:pt x="1778643" y="1163255"/>
                  <a:pt x="1757423" y="605741"/>
                  <a:pt x="1643605" y="515073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2424896" y="3684607"/>
            <a:ext cx="1498921" cy="1165186"/>
          </a:xfrm>
          <a:custGeom>
            <a:avLst/>
            <a:gdLst>
              <a:gd name="connsiteX0" fmla="*/ 1186405 w 1498921"/>
              <a:gd name="connsiteY0" fmla="*/ 123464 h 1165186"/>
              <a:gd name="connsiteX1" fmla="*/ 1070658 w 1498921"/>
              <a:gd name="connsiteY1" fmla="*/ 239211 h 1165186"/>
              <a:gd name="connsiteX2" fmla="*/ 1035934 w 1498921"/>
              <a:gd name="connsiteY2" fmla="*/ 285509 h 1165186"/>
              <a:gd name="connsiteX3" fmla="*/ 677119 w 1498921"/>
              <a:gd name="connsiteY3" fmla="*/ 702198 h 1165186"/>
              <a:gd name="connsiteX4" fmla="*/ 52086 w 1498921"/>
              <a:gd name="connsiteY4" fmla="*/ 470704 h 1165186"/>
              <a:gd name="connsiteX5" fmla="*/ 364603 w 1498921"/>
              <a:gd name="connsiteY5" fmla="*/ 1049439 h 1165186"/>
              <a:gd name="connsiteX6" fmla="*/ 1267428 w 1498921"/>
              <a:gd name="connsiteY6" fmla="*/ 1014715 h 1165186"/>
              <a:gd name="connsiteX7" fmla="*/ 1475772 w 1498921"/>
              <a:gd name="connsiteY7" fmla="*/ 146613 h 1165186"/>
              <a:gd name="connsiteX8" fmla="*/ 1128532 w 1498921"/>
              <a:gd name="connsiteY8" fmla="*/ 135039 h 1165186"/>
              <a:gd name="connsiteX9" fmla="*/ 1140107 w 1498921"/>
              <a:gd name="connsiteY9" fmla="*/ 158188 h 116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98921" h="1165186">
                <a:moveTo>
                  <a:pt x="1186405" y="123464"/>
                </a:moveTo>
                <a:cubicBezTo>
                  <a:pt x="1141070" y="167834"/>
                  <a:pt x="1095736" y="212204"/>
                  <a:pt x="1070658" y="239211"/>
                </a:cubicBezTo>
                <a:cubicBezTo>
                  <a:pt x="1045580" y="266218"/>
                  <a:pt x="1101524" y="208345"/>
                  <a:pt x="1035934" y="285509"/>
                </a:cubicBezTo>
                <a:cubicBezTo>
                  <a:pt x="970344" y="362674"/>
                  <a:pt x="841094" y="671332"/>
                  <a:pt x="677119" y="702198"/>
                </a:cubicBezTo>
                <a:cubicBezTo>
                  <a:pt x="513144" y="733064"/>
                  <a:pt x="104172" y="412831"/>
                  <a:pt x="52086" y="470704"/>
                </a:cubicBezTo>
                <a:cubicBezTo>
                  <a:pt x="0" y="528577"/>
                  <a:pt x="162046" y="958771"/>
                  <a:pt x="364603" y="1049439"/>
                </a:cubicBezTo>
                <a:cubicBezTo>
                  <a:pt x="567160" y="1140107"/>
                  <a:pt x="1082233" y="1165186"/>
                  <a:pt x="1267428" y="1014715"/>
                </a:cubicBezTo>
                <a:cubicBezTo>
                  <a:pt x="1452623" y="864244"/>
                  <a:pt x="1498921" y="293226"/>
                  <a:pt x="1475772" y="146613"/>
                </a:cubicBezTo>
                <a:cubicBezTo>
                  <a:pt x="1452623" y="0"/>
                  <a:pt x="1184476" y="133110"/>
                  <a:pt x="1128532" y="135039"/>
                </a:cubicBezTo>
                <a:cubicBezTo>
                  <a:pt x="1072588" y="136968"/>
                  <a:pt x="1138178" y="154330"/>
                  <a:pt x="1140107" y="15818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ounded Rectangular Callout 34"/>
          <p:cNvSpPr/>
          <p:nvPr/>
        </p:nvSpPr>
        <p:spPr bwMode="auto">
          <a:xfrm>
            <a:off x="4419600" y="3733800"/>
            <a:ext cx="3657600" cy="578882"/>
          </a:xfrm>
          <a:prstGeom prst="wedgeRoundRectCallout">
            <a:avLst>
              <a:gd name="adj1" fmla="val -71466"/>
              <a:gd name="adj2" fmla="val 38196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|X</a:t>
            </a:r>
            <a:r>
              <a:rPr kumimoji="0" lang="en-US" sz="2800" b="0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|=3   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</a:t>
            </a:r>
            <a:r>
              <a:rPr lang="en-US" dirty="0" smtClean="0">
                <a:solidFill>
                  <a:srgbClr val="FF0000"/>
                </a:solidFill>
              </a:rPr>
              <a:t>=3/7</a:t>
            </a:r>
            <a:endParaRPr kumimoji="0" lang="en-US" sz="2800" b="0" i="0" u="none" strike="noStrike" cap="none" normalizeH="0" baseline="-2500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62" grpId="0" build="p"/>
      <p:bldP spid="32" grpId="0" animBg="1"/>
      <p:bldP spid="33" grpId="0" animBg="1"/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762001"/>
            <a:ext cx="8229600" cy="9541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4625" indent="-174625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 is a cut in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i="1" baseline="-25000" dirty="0" smtClean="0">
                <a:solidFill>
                  <a:srgbClr val="FF0000"/>
                </a:solidFill>
              </a:rPr>
              <a:t>Q</a:t>
            </a:r>
            <a:r>
              <a:rPr lang="en-US" dirty="0" smtClean="0">
                <a:solidFill>
                  <a:schemeClr val="tx1"/>
                </a:solidFill>
              </a:rPr>
              <a:t> that corresponds to a split  then 				</a:t>
            </a:r>
            <a:r>
              <a:rPr lang="pt-BR" dirty="0" smtClean="0">
                <a:solidFill>
                  <a:srgbClr val="FF0000"/>
                </a:solidFill>
              </a:rPr>
              <a:t>E[</a:t>
            </a:r>
            <a:r>
              <a:rPr lang="pt-BR" i="1" dirty="0" smtClean="0">
                <a:solidFill>
                  <a:srgbClr val="FF0000"/>
                </a:solidFill>
              </a:rPr>
              <a:t>w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i="1" dirty="0" smtClean="0">
                <a:solidFill>
                  <a:srgbClr val="FF0000"/>
                </a:solidFill>
              </a:rPr>
              <a:t>C</a:t>
            </a:r>
            <a:r>
              <a:rPr lang="pt-BR" dirty="0" smtClean="0">
                <a:solidFill>
                  <a:srgbClr val="FF0000"/>
                </a:solidFill>
              </a:rPr>
              <a:t>)]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pt-BR" dirty="0" smtClean="0">
                <a:solidFill>
                  <a:srgbClr val="FF0000"/>
                </a:solidFill>
              </a:rPr>
              <a:t> 32</a:t>
            </a:r>
            <a:r>
              <a:rPr lang="pt-BR" i="1" dirty="0" smtClean="0">
                <a:solidFill>
                  <a:srgbClr val="FF0000"/>
                </a:solidFill>
              </a:rPr>
              <a:t>m</a:t>
            </a:r>
            <a:r>
              <a:rPr lang="pt-BR" dirty="0" smtClean="0">
                <a:solidFill>
                  <a:srgbClr val="FF0000"/>
                </a:solidFill>
              </a:rPr>
              <a:t>/27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400300" y="228600"/>
            <a:ext cx="3848100" cy="57888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Lemma 1</a:t>
            </a:r>
          </a:p>
        </p:txBody>
      </p:sp>
      <p:sp>
        <p:nvSpPr>
          <p:cNvPr id="9" name="Text Box 74"/>
          <p:cNvSpPr txBox="1">
            <a:spLocks noChangeArrowheads="1"/>
          </p:cNvSpPr>
          <p:nvPr/>
        </p:nvSpPr>
        <p:spPr bwMode="auto">
          <a:xfrm>
            <a:off x="342900" y="1714500"/>
            <a:ext cx="8610600" cy="48320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Proof: 	</a:t>
            </a:r>
            <a:r>
              <a:rPr lang="en-US" i="1" dirty="0" err="1" smtClean="0">
                <a:solidFill>
                  <a:srgbClr val="FF0000"/>
                </a:solidFill>
              </a:rPr>
              <a:t>Q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u</a:t>
            </a:r>
            <a:r>
              <a:rPr lang="en-US" i="1" baseline="-25000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 - </a:t>
            </a:r>
            <a:r>
              <a:rPr lang="en-US" dirty="0" smtClean="0">
                <a:solidFill>
                  <a:schemeClr val="tx1"/>
                </a:solidFill>
              </a:rPr>
              <a:t>the quartets unaffected by 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i="1" dirty="0" err="1" smtClean="0">
                <a:solidFill>
                  <a:srgbClr val="FF0000"/>
                </a:solidFill>
              </a:rPr>
              <a:t>Q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d</a:t>
            </a:r>
            <a:r>
              <a:rPr lang="en-US" i="1" baseline="-25000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 - </a:t>
            </a:r>
            <a:r>
              <a:rPr lang="en-US" dirty="0" smtClean="0">
                <a:solidFill>
                  <a:schemeClr val="tx1"/>
                </a:solidFill>
              </a:rPr>
              <a:t>the quartets deferred by 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i="1" dirty="0" smtClean="0">
                <a:solidFill>
                  <a:srgbClr val="FF0000"/>
                </a:solidFill>
              </a:rPr>
              <a:t>Q</a:t>
            </a:r>
            <a:r>
              <a:rPr lang="en-US" i="1" baseline="-25000" dirty="0" smtClean="0">
                <a:solidFill>
                  <a:srgbClr val="FF0000"/>
                </a:solidFill>
              </a:rPr>
              <a:t>s</a:t>
            </a:r>
            <a:r>
              <a:rPr lang="en-US" i="1" baseline="-25000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 - </a:t>
            </a:r>
            <a:r>
              <a:rPr lang="en-US" dirty="0" smtClean="0">
                <a:solidFill>
                  <a:schemeClr val="tx1"/>
                </a:solidFill>
              </a:rPr>
              <a:t>the quartets satisfied by 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174625" indent="-174625" eaLnBrk="0" hangingPunct="0">
              <a:spcBef>
                <a:spcPct val="5000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Q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i="1" dirty="0" err="1" smtClean="0">
                <a:solidFill>
                  <a:srgbClr val="FF0000"/>
                </a:solidFill>
              </a:rPr>
              <a:t>Q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 </a:t>
            </a:r>
            <a:r>
              <a:rPr lang="en-US" i="1" dirty="0" err="1" smtClean="0">
                <a:solidFill>
                  <a:srgbClr val="FF0000"/>
                </a:solidFill>
                <a:sym typeface="Symbol"/>
              </a:rPr>
              <a:t>Q</a:t>
            </a:r>
            <a:r>
              <a:rPr lang="en-US" i="1" baseline="-25000" dirty="0" err="1" smtClean="0">
                <a:solidFill>
                  <a:srgbClr val="FF0000"/>
                </a:solidFill>
                <a:sym typeface="Symbol"/>
              </a:rPr>
              <a:t>d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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Q</a:t>
            </a:r>
            <a:r>
              <a:rPr lang="en-US" i="1" baseline="-25000" dirty="0" smtClean="0">
                <a:solidFill>
                  <a:srgbClr val="FF0000"/>
                </a:solidFill>
                <a:sym typeface="Symbol"/>
              </a:rPr>
              <a:t>s </a:t>
            </a:r>
            <a:r>
              <a:rPr lang="en-US" dirty="0" smtClean="0">
                <a:sym typeface="Symbol"/>
              </a:rPr>
              <a:t>.</a:t>
            </a:r>
          </a:p>
          <a:p>
            <a:pPr marL="174625" indent="-174625" eaLnBrk="0" hangingPunct="0">
              <a:spcBef>
                <a:spcPct val="50000"/>
              </a:spcBef>
            </a:pPr>
            <a:r>
              <a:rPr lang="en-US" i="1" dirty="0" smtClean="0">
                <a:solidFill>
                  <a:srgbClr val="FF0000"/>
                </a:solidFill>
                <a:sym typeface="Symbol"/>
              </a:rPr>
              <a:t>w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C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= 0</a:t>
            </a:r>
            <a:r>
              <a:rPr lang="en-US" i="1" dirty="0" smtClean="0">
                <a:solidFill>
                  <a:srgbClr val="FF0000"/>
                </a:solidFill>
              </a:rPr>
              <a:t>|Q</a:t>
            </a:r>
            <a:r>
              <a:rPr lang="en-US" i="1" baseline="-25000" dirty="0" smtClean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+ 0</a:t>
            </a:r>
            <a:r>
              <a:rPr lang="en-US" i="1" dirty="0" smtClean="0">
                <a:solidFill>
                  <a:srgbClr val="FF0000"/>
                </a:solidFill>
              </a:rPr>
              <a:t>|Q</a:t>
            </a:r>
            <a:r>
              <a:rPr lang="en-US" i="1" baseline="-25000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| + 4|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 Q</a:t>
            </a:r>
            <a:r>
              <a:rPr lang="en-US" i="1" baseline="-25000" dirty="0" smtClean="0">
                <a:solidFill>
                  <a:srgbClr val="FF0000"/>
                </a:solidFill>
                <a:sym typeface="Symbol"/>
              </a:rPr>
              <a:t>s </a:t>
            </a:r>
            <a:r>
              <a:rPr lang="en-US" dirty="0" smtClean="0">
                <a:solidFill>
                  <a:srgbClr val="FF0000"/>
                </a:solidFill>
              </a:rPr>
              <a:t>| </a:t>
            </a:r>
            <a:r>
              <a:rPr lang="en-US" dirty="0" smtClean="0"/>
              <a:t>.</a:t>
            </a:r>
          </a:p>
          <a:p>
            <a:pPr marL="174625" indent="-174625" eaLnBrk="0" hangingPunct="0">
              <a:spcBef>
                <a:spcPct val="50000"/>
              </a:spcBef>
            </a:pPr>
            <a:r>
              <a:rPr lang="pt-BR" dirty="0" smtClean="0">
                <a:solidFill>
                  <a:srgbClr val="FF0000"/>
                </a:solidFill>
              </a:rPr>
              <a:t>  E[</a:t>
            </a:r>
            <a:r>
              <a:rPr lang="pt-BR" i="1" dirty="0" smtClean="0">
                <a:solidFill>
                  <a:srgbClr val="FF0000"/>
                </a:solidFill>
              </a:rPr>
              <a:t>|</a:t>
            </a:r>
            <a:r>
              <a:rPr lang="en-US" i="1" dirty="0" err="1" smtClean="0">
                <a:solidFill>
                  <a:srgbClr val="FF0000"/>
                </a:solidFill>
              </a:rPr>
              <a:t>Q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u</a:t>
            </a:r>
            <a:r>
              <a:rPr lang="pt-BR" i="1" dirty="0" smtClean="0">
                <a:solidFill>
                  <a:srgbClr val="FF0000"/>
                </a:solidFill>
              </a:rPr>
              <a:t>|</a:t>
            </a:r>
            <a:r>
              <a:rPr lang="pt-BR" dirty="0" smtClean="0">
                <a:solidFill>
                  <a:srgbClr val="FF0000"/>
                </a:solidFill>
              </a:rPr>
              <a:t>]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=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i="1" dirty="0" smtClean="0">
                <a:solidFill>
                  <a:srgbClr val="FF0000"/>
                </a:solidFill>
              </a:rPr>
              <a:t>m</a:t>
            </a:r>
            <a:r>
              <a:rPr lang="pt-BR" dirty="0" smtClean="0">
                <a:solidFill>
                  <a:srgbClr val="FF0000"/>
                </a:solidFill>
              </a:rPr>
              <a:t>(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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 + (1-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)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4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dirty="0" smtClean="0">
                <a:sym typeface="Symbol"/>
              </a:rPr>
              <a:t>.</a:t>
            </a:r>
            <a:br>
              <a:rPr lang="en-US" dirty="0" smtClean="0">
                <a:sym typeface="Symbol"/>
              </a:rPr>
            </a:br>
            <a:r>
              <a:rPr lang="pt-BR" dirty="0" smtClean="0">
                <a:solidFill>
                  <a:srgbClr val="FF0000"/>
                </a:solidFill>
              </a:rPr>
              <a:t>E[</a:t>
            </a:r>
            <a:r>
              <a:rPr lang="pt-BR" i="1" dirty="0" smtClean="0">
                <a:solidFill>
                  <a:srgbClr val="FF0000"/>
                </a:solidFill>
              </a:rPr>
              <a:t>|</a:t>
            </a:r>
            <a:r>
              <a:rPr lang="en-US" i="1" dirty="0" err="1" smtClean="0">
                <a:solidFill>
                  <a:srgbClr val="FF0000"/>
                </a:solidFill>
              </a:rPr>
              <a:t>Q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d</a:t>
            </a:r>
            <a:r>
              <a:rPr lang="pt-BR" i="1" dirty="0" smtClean="0">
                <a:solidFill>
                  <a:srgbClr val="FF0000"/>
                </a:solidFill>
              </a:rPr>
              <a:t>|</a:t>
            </a:r>
            <a:r>
              <a:rPr lang="pt-BR" dirty="0" smtClean="0">
                <a:solidFill>
                  <a:srgbClr val="FF0000"/>
                </a:solidFill>
              </a:rPr>
              <a:t>]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=</a:t>
            </a:r>
            <a:r>
              <a:rPr lang="pt-BR" dirty="0" smtClean="0">
                <a:solidFill>
                  <a:srgbClr val="FF0000"/>
                </a:solidFill>
              </a:rPr>
              <a:t> 4</a:t>
            </a:r>
            <a:r>
              <a:rPr lang="pt-BR" i="1" dirty="0" smtClean="0">
                <a:solidFill>
                  <a:srgbClr val="FF0000"/>
                </a:solidFill>
              </a:rPr>
              <a:t>m</a:t>
            </a:r>
            <a:r>
              <a:rPr lang="pt-BR" dirty="0" smtClean="0">
                <a:solidFill>
                  <a:srgbClr val="FF0000"/>
                </a:solidFill>
              </a:rPr>
              <a:t>(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(1- )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+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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(1-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)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 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dirty="0" smtClean="0">
                <a:sym typeface="Symbol"/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pt-BR" dirty="0" smtClean="0">
                <a:solidFill>
                  <a:srgbClr val="FF0000"/>
                </a:solidFill>
              </a:rPr>
              <a:t>E[</a:t>
            </a:r>
            <a:r>
              <a:rPr lang="pt-BR" i="1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Q</a:t>
            </a:r>
            <a:r>
              <a:rPr lang="en-US" i="1" baseline="-25000" dirty="0" smtClean="0">
                <a:solidFill>
                  <a:srgbClr val="FF0000"/>
                </a:solidFill>
              </a:rPr>
              <a:t>s</a:t>
            </a:r>
            <a:r>
              <a:rPr lang="pt-BR" i="1" dirty="0" smtClean="0">
                <a:solidFill>
                  <a:srgbClr val="FF0000"/>
                </a:solidFill>
              </a:rPr>
              <a:t>|</a:t>
            </a:r>
            <a:r>
              <a:rPr lang="pt-BR" dirty="0" smtClean="0">
                <a:solidFill>
                  <a:srgbClr val="FF0000"/>
                </a:solidFill>
              </a:rPr>
              <a:t>]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=</a:t>
            </a:r>
            <a:r>
              <a:rPr lang="pt-BR" dirty="0" smtClean="0">
                <a:solidFill>
                  <a:srgbClr val="FF0000"/>
                </a:solidFill>
              </a:rPr>
              <a:t> 6</a:t>
            </a:r>
            <a:r>
              <a:rPr lang="pt-BR" i="1" dirty="0" smtClean="0">
                <a:solidFill>
                  <a:srgbClr val="FF0000"/>
                </a:solidFill>
              </a:rPr>
              <a:t>m</a:t>
            </a:r>
            <a:r>
              <a:rPr lang="pt-BR" dirty="0" smtClean="0">
                <a:solidFill>
                  <a:srgbClr val="FF0000"/>
                </a:solidFill>
              </a:rPr>
              <a:t>(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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(1- )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) </a:t>
            </a:r>
            <a:r>
              <a:rPr lang="en-US" dirty="0" smtClean="0">
                <a:sym typeface="Symbol"/>
              </a:rPr>
              <a:t>.</a:t>
            </a:r>
          </a:p>
          <a:p>
            <a:pPr marL="174625" indent="-174625" eaLnBrk="0" hangingPunct="0">
              <a:spcBef>
                <a:spcPct val="50000"/>
              </a:spcBef>
            </a:pPr>
            <a:r>
              <a:rPr lang="pt-BR" dirty="0" smtClean="0">
                <a:solidFill>
                  <a:srgbClr val="FF0000"/>
                </a:solidFill>
              </a:rPr>
              <a:t>E[</a:t>
            </a:r>
            <a:r>
              <a:rPr lang="pt-BR" i="1" dirty="0" smtClean="0">
                <a:solidFill>
                  <a:srgbClr val="FF0000"/>
                </a:solidFill>
              </a:rPr>
              <a:t>w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i="1" dirty="0" smtClean="0">
                <a:solidFill>
                  <a:srgbClr val="FF0000"/>
                </a:solidFill>
              </a:rPr>
              <a:t>C</a:t>
            </a:r>
            <a:r>
              <a:rPr lang="pt-BR" dirty="0" smtClean="0">
                <a:solidFill>
                  <a:srgbClr val="FF0000"/>
                </a:solidFill>
              </a:rPr>
              <a:t>)] = 24</a:t>
            </a:r>
            <a:r>
              <a:rPr lang="pt-BR" i="1" dirty="0" smtClean="0">
                <a:solidFill>
                  <a:srgbClr val="FF0000"/>
                </a:solidFill>
              </a:rPr>
              <a:t>m</a:t>
            </a:r>
            <a:r>
              <a:rPr lang="pt-BR" dirty="0" smtClean="0">
                <a:solidFill>
                  <a:srgbClr val="FF0000"/>
                </a:solidFill>
              </a:rPr>
              <a:t>(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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(1- )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) </a:t>
            </a:r>
            <a:r>
              <a:rPr lang="en-US" dirty="0" smtClean="0">
                <a:sym typeface="Symbol"/>
              </a:rPr>
              <a:t>. Now use 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baseline="-18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   </a:t>
            </a:r>
            <a:r>
              <a:rPr lang="en-US" dirty="0" smtClean="0">
                <a:solidFill>
                  <a:srgbClr val="FF0000"/>
                </a:solidFill>
              </a:rPr>
              <a:t>½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ym typeface="Symbol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734300" y="62484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uiExpand="1" build="p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61400" cy="671513"/>
          </a:xfrm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The problem, formulation and definitions</a:t>
            </a: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266700" y="1828800"/>
            <a:ext cx="8648700" cy="246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The study of evolution and the construction of </a:t>
            </a:r>
            <a:r>
              <a:rPr lang="en-US" dirty="0" err="1" smtClean="0">
                <a:solidFill>
                  <a:srgbClr val="C00000"/>
                </a:solidFill>
              </a:rPr>
              <a:t>phylogenetic</a:t>
            </a:r>
            <a:r>
              <a:rPr lang="en-US" dirty="0" smtClean="0">
                <a:solidFill>
                  <a:srgbClr val="C00000"/>
                </a:solidFill>
              </a:rPr>
              <a:t> (evolutionary) trees</a:t>
            </a:r>
            <a:r>
              <a:rPr lang="en-US" dirty="0" smtClean="0"/>
              <a:t> are classical subjects in evolutionary biology.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One needs</a:t>
            </a:r>
            <a:r>
              <a:rPr lang="en-US" dirty="0" smtClean="0"/>
              <a:t> to assemble </a:t>
            </a:r>
            <a:r>
              <a:rPr lang="en-US" dirty="0" smtClean="0">
                <a:solidFill>
                  <a:srgbClr val="C00000"/>
                </a:solidFill>
              </a:rPr>
              <a:t>small</a:t>
            </a:r>
            <a:r>
              <a:rPr lang="en-US" dirty="0" smtClean="0">
                <a:solidFill>
                  <a:srgbClr val="C00000"/>
                </a:solidFill>
              </a:rPr>
              <a:t>, accurately inferred trees, </a:t>
            </a:r>
            <a:r>
              <a:rPr lang="en-US" dirty="0" smtClean="0"/>
              <a:t>into a </a:t>
            </a:r>
            <a:r>
              <a:rPr lang="en-US" dirty="0" smtClean="0">
                <a:solidFill>
                  <a:srgbClr val="C00000"/>
                </a:solidFill>
              </a:rPr>
              <a:t>large </a:t>
            </a:r>
            <a:r>
              <a:rPr lang="en-US" dirty="0" smtClean="0">
                <a:solidFill>
                  <a:srgbClr val="C00000"/>
                </a:solidFill>
              </a:rPr>
              <a:t>tree</a:t>
            </a:r>
            <a:r>
              <a:rPr lang="en-US" dirty="0" smtClean="0"/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6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" y="2324100"/>
            <a:ext cx="8229600" cy="246221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4625" indent="-174625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Let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chemeClr val="tx1"/>
                </a:solidFill>
              </a:rPr>
              <a:t> be a weighted graph: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Let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 denote the value of the maximum cut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Let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 denote the absolute sum of the negative weights.</a:t>
            </a:r>
          </a:p>
          <a:p>
            <a:pPr marL="174625" indent="-174625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Then, the algorithm returns a cut whose value is at least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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– (1- )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 ~   0.878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- 0.122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 .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409700" y="1790700"/>
            <a:ext cx="6096000" cy="57888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Lemma 2 – GW with negative weights</a:t>
            </a:r>
          </a:p>
        </p:txBody>
      </p:sp>
      <p:sp>
        <p:nvSpPr>
          <p:cNvPr id="9" name="Text Box 74"/>
          <p:cNvSpPr txBox="1">
            <a:spLocks noChangeArrowheads="1"/>
          </p:cNvSpPr>
          <p:nvPr/>
        </p:nvSpPr>
        <p:spPr bwMode="auto">
          <a:xfrm>
            <a:off x="342900" y="266700"/>
            <a:ext cx="8343900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Recall that the </a:t>
            </a:r>
            <a:r>
              <a:rPr lang="en-US" dirty="0" err="1" smtClean="0">
                <a:solidFill>
                  <a:schemeClr val="accent6"/>
                </a:solidFill>
              </a:rPr>
              <a:t>Goemans</a:t>
            </a:r>
            <a:r>
              <a:rPr lang="en-US" dirty="0" smtClean="0">
                <a:solidFill>
                  <a:schemeClr val="accent6"/>
                </a:solidFill>
              </a:rPr>
              <a:t>-Williamson </a:t>
            </a:r>
            <a:r>
              <a:rPr lang="en-US" dirty="0" smtClean="0">
                <a:solidFill>
                  <a:schemeClr val="tx1"/>
                </a:solidFill>
              </a:rPr>
              <a:t>max-cut algorithm has approximation ratio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 &gt; </a:t>
            </a:r>
            <a:r>
              <a:rPr lang="en-US" dirty="0" smtClean="0">
                <a:solidFill>
                  <a:srgbClr val="FF0000"/>
                </a:solidFill>
              </a:rPr>
              <a:t>0.878</a:t>
            </a:r>
            <a:r>
              <a:rPr lang="en-US" dirty="0" smtClean="0">
                <a:solidFill>
                  <a:schemeClr val="tx1"/>
                </a:solidFill>
              </a:rPr>
              <a:t> assuming the graph has </a:t>
            </a:r>
            <a:r>
              <a:rPr lang="en-US" b="1" dirty="0" smtClean="0">
                <a:solidFill>
                  <a:schemeClr val="tx1"/>
                </a:solidFill>
              </a:rPr>
              <a:t>nonnegative weights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Text Box 74"/>
          <p:cNvSpPr txBox="1">
            <a:spLocks noChangeArrowheads="1"/>
          </p:cNvSpPr>
          <p:nvPr/>
        </p:nvSpPr>
        <p:spPr bwMode="auto">
          <a:xfrm>
            <a:off x="419100" y="4914900"/>
            <a:ext cx="834390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 the case of </a:t>
            </a:r>
            <a:r>
              <a:rPr lang="en-US" b="1" i="1" dirty="0" smtClean="0">
                <a:solidFill>
                  <a:srgbClr val="FF0000"/>
                </a:solidFill>
              </a:rPr>
              <a:t>G</a:t>
            </a:r>
            <a:r>
              <a:rPr lang="en-US" b="1" i="1" baseline="-14000" dirty="0" smtClean="0">
                <a:solidFill>
                  <a:srgbClr val="FF0000"/>
                </a:solidFill>
              </a:rPr>
              <a:t>Q</a:t>
            </a:r>
            <a:r>
              <a:rPr lang="en-US" dirty="0" smtClean="0"/>
              <a:t> </a:t>
            </a:r>
            <a:r>
              <a:rPr lang="en-US" dirty="0" smtClean="0"/>
              <a:t>there</a:t>
            </a:r>
            <a:r>
              <a:rPr lang="en-US" dirty="0" smtClean="0">
                <a:solidFill>
                  <a:schemeClr val="tx1"/>
                </a:solidFill>
              </a:rPr>
              <a:t> are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 bad edges and hence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=4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 .</a:t>
            </a:r>
            <a:endParaRPr lang="en-US" i="1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build="p"/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" y="723900"/>
            <a:ext cx="8229600" cy="9541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4625" indent="-174625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In polynomial time, we find a cut 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baseline="-25000" dirty="0" smtClean="0">
                <a:solidFill>
                  <a:srgbClr val="FF0000"/>
                </a:solidFill>
              </a:rPr>
              <a:t>GW</a:t>
            </a:r>
            <a:r>
              <a:rPr lang="en-US" baseline="-250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b="1" i="1" dirty="0" smtClean="0">
                <a:solidFill>
                  <a:srgbClr val="FF0000"/>
                </a:solidFill>
              </a:rPr>
              <a:t>G</a:t>
            </a:r>
            <a:r>
              <a:rPr lang="en-US" b="1" i="1" baseline="-14000" dirty="0" smtClean="0">
                <a:solidFill>
                  <a:srgbClr val="FF0000"/>
                </a:solidFill>
              </a:rPr>
              <a:t>Q</a:t>
            </a:r>
            <a:r>
              <a:rPr lang="en-US" i="1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whose expected weight </a:t>
            </a:r>
            <a:r>
              <a:rPr lang="en-US" dirty="0" smtClean="0">
                <a:solidFill>
                  <a:srgbClr val="FF0000"/>
                </a:solidFill>
              </a:rPr>
              <a:t>E[</a:t>
            </a:r>
            <a:r>
              <a:rPr lang="en-US" i="1" dirty="0" smtClean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baseline="-25000" dirty="0" smtClean="0">
                <a:solidFill>
                  <a:srgbClr val="FF0000"/>
                </a:solidFill>
              </a:rPr>
              <a:t>GW</a:t>
            </a:r>
            <a:r>
              <a:rPr lang="en-US" dirty="0" smtClean="0">
                <a:solidFill>
                  <a:srgbClr val="FF0000"/>
                </a:solidFill>
              </a:rPr>
              <a:t>)]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is at least </a:t>
            </a:r>
            <a:r>
              <a:rPr lang="en-US" dirty="0" smtClean="0">
                <a:solidFill>
                  <a:srgbClr val="FF0000"/>
                </a:solidFill>
              </a:rPr>
              <a:t>0.552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447800" y="266700"/>
            <a:ext cx="6096000" cy="57888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Corollary 3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74"/>
          <p:cNvSpPr txBox="1">
            <a:spLocks noChangeArrowheads="1"/>
          </p:cNvSpPr>
          <p:nvPr/>
        </p:nvSpPr>
        <p:spPr bwMode="auto">
          <a:xfrm>
            <a:off x="228600" y="1752601"/>
            <a:ext cx="8686800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Proof: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Lemma 1</a:t>
            </a:r>
            <a:r>
              <a:rPr lang="en-US" dirty="0" smtClean="0">
                <a:solidFill>
                  <a:schemeClr val="tx1"/>
                </a:solidFill>
              </a:rPr>
              <a:t>, the expected max-cut in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i="1" baseline="-25000" dirty="0" smtClean="0">
                <a:solidFill>
                  <a:srgbClr val="FF0000"/>
                </a:solidFill>
              </a:rPr>
              <a:t>Q</a:t>
            </a:r>
            <a:r>
              <a:rPr lang="en-US" dirty="0" smtClean="0"/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 </a:t>
            </a:r>
            <a:r>
              <a:rPr lang="en-US" dirty="0" smtClean="0">
                <a:solidFill>
                  <a:srgbClr val="FF0000"/>
                </a:solidFill>
              </a:rPr>
              <a:t>32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/27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Lemma 2</a:t>
            </a:r>
            <a:r>
              <a:rPr lang="en-US" dirty="0" smtClean="0"/>
              <a:t>, using GW, we can </a:t>
            </a:r>
            <a:r>
              <a:rPr lang="en-US" i="1" dirty="0" smtClean="0"/>
              <a:t>find</a:t>
            </a:r>
            <a:r>
              <a:rPr lang="en-US" dirty="0" smtClean="0"/>
              <a:t> a cut whose value is at least </a:t>
            </a:r>
            <a:r>
              <a:rPr lang="en-US" dirty="0" smtClean="0">
                <a:solidFill>
                  <a:srgbClr val="FF0000"/>
                </a:solidFill>
              </a:rPr>
              <a:t>0.878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- 0.122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</a:t>
            </a:r>
            <a:r>
              <a:rPr lang="en-US" dirty="0" smtClean="0">
                <a:solidFill>
                  <a:srgbClr val="FF0000"/>
                </a:solidFill>
              </a:rPr>
              <a:t>(4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 0.552</a:t>
            </a:r>
            <a:r>
              <a:rPr lang="pt-BR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 .</a:t>
            </a:r>
            <a:endParaRPr lang="en-US" dirty="0" smtClean="0"/>
          </a:p>
        </p:txBody>
      </p:sp>
      <p:sp>
        <p:nvSpPr>
          <p:cNvPr id="8" name="Rectangle 7"/>
          <p:cNvSpPr/>
          <p:nvPr/>
        </p:nvSpPr>
        <p:spPr bwMode="auto">
          <a:xfrm>
            <a:off x="8191500" y="32004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74"/>
          <p:cNvSpPr txBox="1">
            <a:spLocks noChangeArrowheads="1"/>
          </p:cNvSpPr>
          <p:nvPr/>
        </p:nvSpPr>
        <p:spPr bwMode="auto">
          <a:xfrm>
            <a:off x="190500" y="3733800"/>
            <a:ext cx="8686800" cy="2031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But we are interested in </a:t>
            </a:r>
            <a:r>
              <a:rPr lang="en-US" b="1" dirty="0" smtClean="0">
                <a:solidFill>
                  <a:schemeClr val="tx1"/>
                </a:solidFill>
              </a:rPr>
              <a:t>satisfying quartets</a:t>
            </a:r>
            <a:r>
              <a:rPr lang="en-US" dirty="0" smtClean="0">
                <a:solidFill>
                  <a:schemeClr val="tx1"/>
                </a:solidFill>
              </a:rPr>
              <a:t>, not in obtaining </a:t>
            </a:r>
            <a:r>
              <a:rPr lang="en-US" b="1" dirty="0" smtClean="0">
                <a:solidFill>
                  <a:schemeClr val="tx1"/>
                </a:solidFill>
              </a:rPr>
              <a:t>large cuts in </a:t>
            </a:r>
            <a:r>
              <a:rPr lang="en-US" b="1" i="1" dirty="0" smtClean="0">
                <a:solidFill>
                  <a:srgbClr val="FF0000"/>
                </a:solidFill>
              </a:rPr>
              <a:t>G</a:t>
            </a:r>
            <a:r>
              <a:rPr lang="en-US" b="1" i="1" baseline="-20000" dirty="0" smtClean="0">
                <a:solidFill>
                  <a:srgbClr val="FF0000"/>
                </a:solidFill>
              </a:rPr>
              <a:t>Q</a:t>
            </a:r>
            <a:r>
              <a:rPr lang="en-US" i="1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.What is the correlation?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Also, </a:t>
            </a:r>
            <a:r>
              <a:rPr lang="en-US" b="1" i="1" dirty="0" smtClean="0">
                <a:solidFill>
                  <a:srgbClr val="FF0000"/>
                </a:solidFill>
              </a:rPr>
              <a:t>C</a:t>
            </a:r>
            <a:r>
              <a:rPr lang="en-US" b="1" baseline="-25000" dirty="0" smtClean="0">
                <a:solidFill>
                  <a:srgbClr val="FF0000"/>
                </a:solidFill>
              </a:rPr>
              <a:t>GW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does not necessarily correspond to a split, so there may be quartets </a:t>
            </a:r>
            <a:r>
              <a:rPr lang="en-US" b="1" dirty="0" smtClean="0">
                <a:solidFill>
                  <a:schemeClr val="tx1"/>
                </a:solidFill>
              </a:rPr>
              <a:t>violated by </a:t>
            </a:r>
            <a:r>
              <a:rPr lang="en-US" b="1" i="1" dirty="0" smtClean="0">
                <a:solidFill>
                  <a:srgbClr val="FF0000"/>
                </a:solidFill>
              </a:rPr>
              <a:t>C</a:t>
            </a:r>
            <a:r>
              <a:rPr lang="en-US" b="1" baseline="-25000" dirty="0" smtClean="0">
                <a:solidFill>
                  <a:srgbClr val="FF0000"/>
                </a:solidFill>
              </a:rPr>
              <a:t>GW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. How many?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build="p"/>
      <p:bldP spid="8" grpId="0" animBg="1"/>
      <p:bldP spid="1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762001"/>
            <a:ext cx="8229600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4625" indent="-174625" eaLnBrk="0" hangingPunct="0">
              <a:spcBef>
                <a:spcPct val="50000"/>
              </a:spcBef>
            </a:pPr>
            <a:r>
              <a:rPr lang="pt-BR" dirty="0" smtClean="0">
                <a:solidFill>
                  <a:srgbClr val="FF0000"/>
                </a:solidFill>
              </a:rPr>
              <a:t>		E[ |</a:t>
            </a:r>
            <a:r>
              <a:rPr lang="pt-BR" i="1" dirty="0" smtClean="0">
                <a:solidFill>
                  <a:srgbClr val="FF0000"/>
                </a:solidFill>
              </a:rPr>
              <a:t>Q</a:t>
            </a:r>
            <a:r>
              <a:rPr lang="pt-BR" i="1" baseline="-25000" dirty="0" smtClean="0">
                <a:solidFill>
                  <a:srgbClr val="FF0000"/>
                </a:solidFill>
              </a:rPr>
              <a:t>v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i="1" dirty="0" smtClean="0">
                <a:solidFill>
                  <a:srgbClr val="FF0000"/>
                </a:solidFill>
              </a:rPr>
              <a:t>C</a:t>
            </a:r>
            <a:r>
              <a:rPr lang="pt-BR" baseline="-25000" dirty="0" smtClean="0">
                <a:solidFill>
                  <a:srgbClr val="FF0000"/>
                </a:solidFill>
              </a:rPr>
              <a:t>GW</a:t>
            </a:r>
            <a:r>
              <a:rPr lang="pt-BR" dirty="0" smtClean="0">
                <a:solidFill>
                  <a:srgbClr val="FF0000"/>
                </a:solidFill>
              </a:rPr>
              <a:t>)| ]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 2 </a:t>
            </a:r>
            <a:r>
              <a:rPr lang="pt-BR" dirty="0" smtClean="0">
                <a:solidFill>
                  <a:srgbClr val="FF0000"/>
                </a:solidFill>
              </a:rPr>
              <a:t>E[ |</a:t>
            </a:r>
            <a:r>
              <a:rPr lang="pt-BR" i="1" dirty="0" smtClean="0">
                <a:solidFill>
                  <a:srgbClr val="FF0000"/>
                </a:solidFill>
              </a:rPr>
              <a:t>Q</a:t>
            </a:r>
            <a:r>
              <a:rPr lang="pt-BR" i="1" baseline="-25000" dirty="0" smtClean="0">
                <a:solidFill>
                  <a:srgbClr val="FF0000"/>
                </a:solidFill>
              </a:rPr>
              <a:t>s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i="1" dirty="0" smtClean="0">
                <a:solidFill>
                  <a:srgbClr val="FF0000"/>
                </a:solidFill>
              </a:rPr>
              <a:t>C</a:t>
            </a:r>
            <a:r>
              <a:rPr lang="pt-BR" baseline="-25000" dirty="0" smtClean="0">
                <a:solidFill>
                  <a:srgbClr val="FF0000"/>
                </a:solidFill>
              </a:rPr>
              <a:t>GW</a:t>
            </a:r>
            <a:r>
              <a:rPr lang="pt-BR" dirty="0" smtClean="0">
                <a:solidFill>
                  <a:srgbClr val="FF0000"/>
                </a:solidFill>
              </a:rPr>
              <a:t>)| ] – 0.276</a:t>
            </a:r>
            <a:r>
              <a:rPr lang="pt-BR" i="1" dirty="0" smtClean="0">
                <a:solidFill>
                  <a:srgbClr val="FF0000"/>
                </a:solidFill>
              </a:rPr>
              <a:t>m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362200" y="228600"/>
            <a:ext cx="3848100" cy="57888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Lemma 4</a:t>
            </a:r>
          </a:p>
        </p:txBody>
      </p:sp>
      <p:sp>
        <p:nvSpPr>
          <p:cNvPr id="9" name="Text Box 74"/>
          <p:cNvSpPr txBox="1">
            <a:spLocks noChangeArrowheads="1"/>
          </p:cNvSpPr>
          <p:nvPr/>
        </p:nvSpPr>
        <p:spPr bwMode="auto">
          <a:xfrm>
            <a:off x="190500" y="3962400"/>
            <a:ext cx="8648700" cy="246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What about </a:t>
            </a:r>
            <a:r>
              <a:rPr lang="pt-BR" i="1" dirty="0" smtClean="0">
                <a:solidFill>
                  <a:srgbClr val="FF0000"/>
                </a:solidFill>
              </a:rPr>
              <a:t>Q</a:t>
            </a:r>
            <a:r>
              <a:rPr lang="pt-BR" i="1" baseline="-25000" dirty="0" smtClean="0">
                <a:solidFill>
                  <a:srgbClr val="FF0000"/>
                </a:solidFill>
              </a:rPr>
              <a:t>d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i="1" dirty="0" smtClean="0">
                <a:solidFill>
                  <a:srgbClr val="FF0000"/>
                </a:solidFill>
              </a:rPr>
              <a:t>C</a:t>
            </a:r>
            <a:r>
              <a:rPr lang="pt-BR" baseline="-25000" dirty="0" smtClean="0">
                <a:solidFill>
                  <a:srgbClr val="FF0000"/>
                </a:solidFill>
              </a:rPr>
              <a:t>GW</a:t>
            </a:r>
            <a:r>
              <a:rPr lang="pt-BR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(deferred) &amp; </a:t>
            </a:r>
            <a:r>
              <a:rPr lang="pt-BR" i="1" dirty="0" smtClean="0">
                <a:solidFill>
                  <a:srgbClr val="FF0000"/>
                </a:solidFill>
              </a:rPr>
              <a:t>Q</a:t>
            </a:r>
            <a:r>
              <a:rPr lang="pt-BR" i="1" baseline="-25000" dirty="0" smtClean="0">
                <a:solidFill>
                  <a:srgbClr val="FF0000"/>
                </a:solidFill>
              </a:rPr>
              <a:t>u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i="1" dirty="0" smtClean="0">
                <a:solidFill>
                  <a:srgbClr val="FF0000"/>
                </a:solidFill>
              </a:rPr>
              <a:t>C</a:t>
            </a:r>
            <a:r>
              <a:rPr lang="pt-BR" baseline="-25000" dirty="0" smtClean="0">
                <a:solidFill>
                  <a:srgbClr val="FF0000"/>
                </a:solidFill>
              </a:rPr>
              <a:t>GW</a:t>
            </a:r>
            <a:r>
              <a:rPr lang="pt-BR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(unaffected)?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pt-BR" i="1" dirty="0" smtClean="0">
                <a:solidFill>
                  <a:srgbClr val="FF0000"/>
                </a:solidFill>
              </a:rPr>
              <a:t>C</a:t>
            </a:r>
            <a:r>
              <a:rPr lang="pt-BR" baseline="-25000" dirty="0" smtClean="0">
                <a:solidFill>
                  <a:srgbClr val="FF0000"/>
                </a:solidFill>
              </a:rPr>
              <a:t>GW</a:t>
            </a:r>
            <a:r>
              <a:rPr lang="en-US" dirty="0" smtClean="0">
                <a:solidFill>
                  <a:schemeClr val="tx1"/>
                </a:solidFill>
              </a:rPr>
              <a:t> partitions the </a:t>
            </a:r>
            <a:r>
              <a:rPr lang="en-US" dirty="0" err="1" smtClean="0">
                <a:solidFill>
                  <a:schemeClr val="tx1"/>
                </a:solidFill>
              </a:rPr>
              <a:t>taxa</a:t>
            </a:r>
            <a:r>
              <a:rPr lang="en-US" dirty="0" smtClean="0">
                <a:solidFill>
                  <a:schemeClr val="tx1"/>
                </a:solidFill>
              </a:rPr>
              <a:t> set 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into 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An unaffected has all its four elements in the same part.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deferred has one in one part and the others in another.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8458200" y="35433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74"/>
          <p:cNvSpPr txBox="1">
            <a:spLocks noChangeArrowheads="1"/>
          </p:cNvSpPr>
          <p:nvPr/>
        </p:nvSpPr>
        <p:spPr bwMode="auto">
          <a:xfrm>
            <a:off x="228600" y="1562100"/>
            <a:ext cx="8610600" cy="22467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Proof: Recall that a violated quartet contributes </a:t>
            </a:r>
            <a:r>
              <a:rPr lang="en-US" dirty="0" smtClean="0">
                <a:solidFill>
                  <a:srgbClr val="FF0000"/>
                </a:solidFill>
              </a:rPr>
              <a:t>-2</a:t>
            </a:r>
            <a:r>
              <a:rPr lang="en-US" dirty="0" smtClean="0">
                <a:solidFill>
                  <a:schemeClr val="tx1"/>
                </a:solidFill>
              </a:rPr>
              <a:t> to the cut and a satisfied quartet contributes </a:t>
            </a:r>
            <a:r>
              <a:rPr lang="en-US" dirty="0" smtClean="0">
                <a:solidFill>
                  <a:srgbClr val="FF0000"/>
                </a:solidFill>
              </a:rPr>
              <a:t>+4</a:t>
            </a:r>
            <a:r>
              <a:rPr lang="en-US" dirty="0" smtClean="0">
                <a:solidFill>
                  <a:schemeClr val="tx1"/>
                </a:solidFill>
              </a:rPr>
              <a:t>. Hence: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baseline="-25000" dirty="0" smtClean="0">
                <a:solidFill>
                  <a:srgbClr val="FF0000"/>
                </a:solidFill>
              </a:rPr>
              <a:t>GW</a:t>
            </a:r>
            <a:r>
              <a:rPr lang="en-US" dirty="0" smtClean="0">
                <a:solidFill>
                  <a:srgbClr val="FF0000"/>
                </a:solidFill>
              </a:rPr>
              <a:t>) = 4</a:t>
            </a:r>
            <a:r>
              <a:rPr lang="pt-BR" dirty="0" smtClean="0">
                <a:solidFill>
                  <a:srgbClr val="FF0000"/>
                </a:solidFill>
              </a:rPr>
              <a:t> |</a:t>
            </a:r>
            <a:r>
              <a:rPr lang="pt-BR" i="1" dirty="0" smtClean="0">
                <a:solidFill>
                  <a:srgbClr val="FF0000"/>
                </a:solidFill>
              </a:rPr>
              <a:t>Q</a:t>
            </a:r>
            <a:r>
              <a:rPr lang="pt-BR" i="1" baseline="-25000" dirty="0" smtClean="0">
                <a:solidFill>
                  <a:srgbClr val="FF0000"/>
                </a:solidFill>
              </a:rPr>
              <a:t>s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i="1" dirty="0" smtClean="0">
                <a:solidFill>
                  <a:srgbClr val="FF0000"/>
                </a:solidFill>
              </a:rPr>
              <a:t>C</a:t>
            </a:r>
            <a:r>
              <a:rPr lang="pt-BR" baseline="-25000" dirty="0" smtClean="0">
                <a:solidFill>
                  <a:srgbClr val="FF0000"/>
                </a:solidFill>
              </a:rPr>
              <a:t>GW</a:t>
            </a:r>
            <a:r>
              <a:rPr lang="pt-BR" dirty="0" smtClean="0">
                <a:solidFill>
                  <a:srgbClr val="FF0000"/>
                </a:solidFill>
              </a:rPr>
              <a:t>)|  - 2 |</a:t>
            </a:r>
            <a:r>
              <a:rPr lang="pt-BR" i="1" dirty="0" smtClean="0">
                <a:solidFill>
                  <a:srgbClr val="FF0000"/>
                </a:solidFill>
              </a:rPr>
              <a:t>Q</a:t>
            </a:r>
            <a:r>
              <a:rPr lang="pt-BR" i="1" baseline="-25000" dirty="0" smtClean="0">
                <a:solidFill>
                  <a:srgbClr val="FF0000"/>
                </a:solidFill>
              </a:rPr>
              <a:t>v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i="1" dirty="0" smtClean="0">
                <a:solidFill>
                  <a:srgbClr val="FF0000"/>
                </a:solidFill>
              </a:rPr>
              <a:t>C</a:t>
            </a:r>
            <a:r>
              <a:rPr lang="pt-BR" baseline="-25000" dirty="0" smtClean="0">
                <a:solidFill>
                  <a:srgbClr val="FF0000"/>
                </a:solidFill>
              </a:rPr>
              <a:t>GW</a:t>
            </a:r>
            <a:r>
              <a:rPr lang="pt-BR" dirty="0" smtClean="0">
                <a:solidFill>
                  <a:srgbClr val="FF0000"/>
                </a:solidFill>
              </a:rPr>
              <a:t>)| 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Putting expectations on both sides and using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E[</a:t>
            </a:r>
            <a:r>
              <a:rPr lang="en-US" i="1" dirty="0" smtClean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baseline="-25000" dirty="0" smtClean="0">
                <a:solidFill>
                  <a:srgbClr val="FF0000"/>
                </a:solidFill>
              </a:rPr>
              <a:t>GW</a:t>
            </a:r>
            <a:r>
              <a:rPr lang="en-US" dirty="0" smtClean="0">
                <a:solidFill>
                  <a:srgbClr val="FF0000"/>
                </a:solidFill>
              </a:rPr>
              <a:t>)]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  0.552</a:t>
            </a:r>
            <a:r>
              <a:rPr lang="pt-BR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Corollary 3)</a:t>
            </a:r>
            <a:r>
              <a:rPr lang="en-US" dirty="0" smtClean="0">
                <a:solidFill>
                  <a:schemeClr val="tx1"/>
                </a:solidFill>
              </a:rPr>
              <a:t> the result follows.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build="p"/>
      <p:bldP spid="10" grpId="0" animBg="1"/>
      <p:bldP spid="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304800" y="342900"/>
            <a:ext cx="8496300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Suppose we create trees 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with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| </a:t>
            </a:r>
            <a:r>
              <a:rPr lang="en-US" dirty="0" smtClean="0">
                <a:solidFill>
                  <a:schemeClr val="tx1"/>
                </a:solidFill>
              </a:rPr>
              <a:t>leaves and 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 with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| </a:t>
            </a:r>
            <a:r>
              <a:rPr lang="en-US" dirty="0" smtClean="0">
                <a:solidFill>
                  <a:schemeClr val="tx1"/>
                </a:solidFill>
              </a:rPr>
              <a:t>leaves and randomly assign 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to the leaves of 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i="1" baseline="-25000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will satisfy (expectation) 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 1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baseline="-18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 of </a:t>
            </a:r>
            <a:r>
              <a:rPr lang="pt-BR" i="1" dirty="0" smtClean="0">
                <a:solidFill>
                  <a:srgbClr val="FF0000"/>
                </a:solidFill>
              </a:rPr>
              <a:t>Q</a:t>
            </a:r>
            <a:r>
              <a:rPr lang="pt-BR" i="1" baseline="-25000" dirty="0" smtClean="0">
                <a:solidFill>
                  <a:srgbClr val="FF0000"/>
                </a:solidFill>
              </a:rPr>
              <a:t>d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i="1" dirty="0" smtClean="0">
                <a:solidFill>
                  <a:srgbClr val="FF0000"/>
                </a:solidFill>
              </a:rPr>
              <a:t>C</a:t>
            </a:r>
            <a:r>
              <a:rPr lang="pt-BR" baseline="-25000" dirty="0" smtClean="0">
                <a:solidFill>
                  <a:srgbClr val="FF0000"/>
                </a:solidFill>
              </a:rPr>
              <a:t>GW</a:t>
            </a:r>
            <a:r>
              <a:rPr lang="pt-BR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 </a:t>
            </a:r>
            <a:r>
              <a:rPr lang="pt-BR" i="1" dirty="0" smtClean="0">
                <a:solidFill>
                  <a:srgbClr val="FF0000"/>
                </a:solidFill>
              </a:rPr>
              <a:t>Q</a:t>
            </a:r>
            <a:r>
              <a:rPr lang="pt-BR" i="1" baseline="-25000" dirty="0" smtClean="0">
                <a:solidFill>
                  <a:srgbClr val="FF0000"/>
                </a:solidFill>
              </a:rPr>
              <a:t>u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i="1" dirty="0" smtClean="0">
                <a:solidFill>
                  <a:srgbClr val="FF0000"/>
                </a:solidFill>
              </a:rPr>
              <a:t>C</a:t>
            </a:r>
            <a:r>
              <a:rPr lang="pt-BR" baseline="-25000" dirty="0" smtClean="0">
                <a:solidFill>
                  <a:srgbClr val="FF0000"/>
                </a:solidFill>
              </a:rPr>
              <a:t>GW</a:t>
            </a:r>
            <a:r>
              <a:rPr lang="pt-BR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 while </a:t>
            </a:r>
            <a:r>
              <a:rPr lang="pt-BR" i="1" dirty="0" smtClean="0">
                <a:solidFill>
                  <a:srgbClr val="FF0000"/>
                </a:solidFill>
              </a:rPr>
              <a:t>Q</a:t>
            </a:r>
            <a:r>
              <a:rPr lang="pt-BR" i="1" baseline="-25000" dirty="0" smtClean="0">
                <a:solidFill>
                  <a:srgbClr val="FF0000"/>
                </a:solidFill>
              </a:rPr>
              <a:t>v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i="1" dirty="0" smtClean="0">
                <a:solidFill>
                  <a:srgbClr val="FF0000"/>
                </a:solidFill>
              </a:rPr>
              <a:t>C</a:t>
            </a:r>
            <a:r>
              <a:rPr lang="pt-BR" baseline="-25000" dirty="0" smtClean="0">
                <a:solidFill>
                  <a:srgbClr val="FF0000"/>
                </a:solidFill>
              </a:rPr>
              <a:t>GW</a:t>
            </a:r>
            <a:r>
              <a:rPr lang="pt-BR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pt-BR" i="1" dirty="0" smtClean="0">
                <a:solidFill>
                  <a:srgbClr val="FF0000"/>
                </a:solidFill>
              </a:rPr>
              <a:t>Q</a:t>
            </a:r>
            <a:r>
              <a:rPr lang="pt-BR" i="1" baseline="-25000" dirty="0" smtClean="0">
                <a:solidFill>
                  <a:srgbClr val="FF0000"/>
                </a:solidFill>
              </a:rPr>
              <a:t>s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i="1" dirty="0" smtClean="0">
                <a:solidFill>
                  <a:srgbClr val="FF0000"/>
                </a:solidFill>
              </a:rPr>
              <a:t>C</a:t>
            </a:r>
            <a:r>
              <a:rPr lang="pt-BR" baseline="-25000" dirty="0" smtClean="0">
                <a:solidFill>
                  <a:srgbClr val="FF0000"/>
                </a:solidFill>
              </a:rPr>
              <a:t>GW</a:t>
            </a:r>
            <a:r>
              <a:rPr lang="pt-BR" dirty="0" smtClean="0">
                <a:solidFill>
                  <a:srgbClr val="FF0000"/>
                </a:solidFill>
              </a:rPr>
              <a:t>) </a:t>
            </a:r>
            <a:r>
              <a:rPr lang="pt-BR" dirty="0" smtClean="0">
                <a:solidFill>
                  <a:schemeClr val="tx1"/>
                </a:solidFill>
              </a:rPr>
              <a:t>remain intact.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Lets examing the value of</a:t>
            </a:r>
          </a:p>
        </p:txBody>
      </p:sp>
      <p:sp>
        <p:nvSpPr>
          <p:cNvPr id="5" name="Isosceles Triangle 4"/>
          <p:cNvSpPr/>
          <p:nvPr/>
        </p:nvSpPr>
        <p:spPr bwMode="auto">
          <a:xfrm>
            <a:off x="2857500" y="3543300"/>
            <a:ext cx="1981200" cy="1039356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Isosceles Triangle 5"/>
          <p:cNvSpPr/>
          <p:nvPr/>
        </p:nvSpPr>
        <p:spPr bwMode="auto">
          <a:xfrm>
            <a:off x="5448300" y="3543300"/>
            <a:ext cx="1981200" cy="1039356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771900" y="35433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362700" y="35052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>
            <a:stCxn id="7" idx="6"/>
            <a:endCxn id="8" idx="2"/>
          </p:cNvCxnSpPr>
          <p:nvPr/>
        </p:nvCxnSpPr>
        <p:spPr bwMode="auto">
          <a:xfrm flipV="1">
            <a:off x="3924300" y="3581400"/>
            <a:ext cx="24384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85800" y="37719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QMC </a:t>
            </a:r>
            <a:r>
              <a:rPr lang="en-US" dirty="0" smtClean="0"/>
              <a:t>:</a:t>
            </a:r>
            <a:endParaRPr lang="en-US" baseline="-25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62" grpId="0" build="p"/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304800" y="342900"/>
            <a:ext cx="8496300" cy="54784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31825" lvl="1" indent="-174625" eaLnBrk="0" hangingPunct="0">
              <a:spcBef>
                <a:spcPct val="50000"/>
              </a:spcBef>
            </a:pPr>
            <a:r>
              <a:rPr lang="pt-BR" dirty="0" smtClean="0">
                <a:solidFill>
                  <a:srgbClr val="FF0000"/>
                </a:solidFill>
              </a:rPr>
              <a:t>E[ |</a:t>
            </a:r>
            <a:r>
              <a:rPr lang="pt-BR" i="1" dirty="0" smtClean="0">
                <a:solidFill>
                  <a:srgbClr val="FF0000"/>
                </a:solidFill>
              </a:rPr>
              <a:t>Q</a:t>
            </a:r>
            <a:r>
              <a:rPr lang="pt-BR" i="1" baseline="-25000" dirty="0" smtClean="0">
                <a:solidFill>
                  <a:srgbClr val="FF0000"/>
                </a:solidFill>
              </a:rPr>
              <a:t>s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QMC</a:t>
            </a:r>
            <a:r>
              <a:rPr lang="pt-BR" dirty="0" smtClean="0">
                <a:solidFill>
                  <a:srgbClr val="FF0000"/>
                </a:solidFill>
              </a:rPr>
              <a:t>)| ] =</a:t>
            </a:r>
          </a:p>
          <a:p>
            <a:pPr marL="631825" lvl="1" indent="-174625" eaLnBrk="0" hangingPunct="0">
              <a:spcBef>
                <a:spcPct val="50000"/>
              </a:spcBef>
            </a:pPr>
            <a:r>
              <a:rPr lang="pt-BR" dirty="0" smtClean="0">
                <a:solidFill>
                  <a:srgbClr val="FF0000"/>
                </a:solidFill>
              </a:rPr>
              <a:t>E[ |</a:t>
            </a:r>
            <a:r>
              <a:rPr lang="pt-BR" i="1" dirty="0" smtClean="0">
                <a:solidFill>
                  <a:srgbClr val="FF0000"/>
                </a:solidFill>
              </a:rPr>
              <a:t>Q</a:t>
            </a:r>
            <a:r>
              <a:rPr lang="pt-BR" i="1" baseline="-25000" dirty="0" smtClean="0">
                <a:solidFill>
                  <a:srgbClr val="FF0000"/>
                </a:solidFill>
              </a:rPr>
              <a:t>s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i="1" dirty="0" smtClean="0">
                <a:solidFill>
                  <a:srgbClr val="FF0000"/>
                </a:solidFill>
              </a:rPr>
              <a:t>C</a:t>
            </a:r>
            <a:r>
              <a:rPr lang="pt-BR" baseline="-25000" dirty="0" smtClean="0">
                <a:solidFill>
                  <a:srgbClr val="FF0000"/>
                </a:solidFill>
              </a:rPr>
              <a:t>GW</a:t>
            </a:r>
            <a:r>
              <a:rPr lang="pt-BR" dirty="0" smtClean="0">
                <a:solidFill>
                  <a:srgbClr val="FF0000"/>
                </a:solidFill>
              </a:rPr>
              <a:t>)| ]  + 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baseline="-18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pt-BR" dirty="0" smtClean="0">
                <a:solidFill>
                  <a:srgbClr val="FF0000"/>
                </a:solidFill>
              </a:rPr>
              <a:t>E[ |</a:t>
            </a:r>
            <a:r>
              <a:rPr lang="pt-BR" i="1" dirty="0" smtClean="0">
                <a:solidFill>
                  <a:srgbClr val="FF0000"/>
                </a:solidFill>
              </a:rPr>
              <a:t>Q</a:t>
            </a:r>
            <a:r>
              <a:rPr lang="pt-BR" i="1" baseline="-25000" dirty="0" smtClean="0">
                <a:solidFill>
                  <a:srgbClr val="FF0000"/>
                </a:solidFill>
              </a:rPr>
              <a:t>d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i="1" dirty="0" smtClean="0">
                <a:solidFill>
                  <a:srgbClr val="FF0000"/>
                </a:solidFill>
              </a:rPr>
              <a:t>C</a:t>
            </a:r>
            <a:r>
              <a:rPr lang="pt-BR" baseline="-25000" dirty="0" smtClean="0">
                <a:solidFill>
                  <a:srgbClr val="FF0000"/>
                </a:solidFill>
              </a:rPr>
              <a:t>GW</a:t>
            </a:r>
            <a:r>
              <a:rPr lang="pt-BR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 </a:t>
            </a:r>
            <a:r>
              <a:rPr lang="pt-BR" i="1" dirty="0" smtClean="0">
                <a:solidFill>
                  <a:srgbClr val="FF0000"/>
                </a:solidFill>
              </a:rPr>
              <a:t>Q</a:t>
            </a:r>
            <a:r>
              <a:rPr lang="pt-BR" i="1" baseline="-25000" dirty="0" smtClean="0">
                <a:solidFill>
                  <a:srgbClr val="FF0000"/>
                </a:solidFill>
              </a:rPr>
              <a:t>u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i="1" dirty="0" smtClean="0">
                <a:solidFill>
                  <a:srgbClr val="FF0000"/>
                </a:solidFill>
              </a:rPr>
              <a:t>C</a:t>
            </a:r>
            <a:r>
              <a:rPr lang="pt-BR" baseline="-25000" dirty="0" smtClean="0">
                <a:solidFill>
                  <a:srgbClr val="FF0000"/>
                </a:solidFill>
              </a:rPr>
              <a:t>GW</a:t>
            </a:r>
            <a:r>
              <a:rPr lang="pt-BR" dirty="0" smtClean="0">
                <a:solidFill>
                  <a:srgbClr val="FF0000"/>
                </a:solidFill>
              </a:rPr>
              <a:t>)| ] =</a:t>
            </a:r>
          </a:p>
          <a:p>
            <a:pPr marL="631825" lvl="1" indent="-174625" eaLnBrk="0" hangingPunct="0">
              <a:spcBef>
                <a:spcPct val="50000"/>
              </a:spcBef>
            </a:pPr>
            <a:r>
              <a:rPr lang="pt-BR" dirty="0" smtClean="0">
                <a:solidFill>
                  <a:srgbClr val="FF0000"/>
                </a:solidFill>
              </a:rPr>
              <a:t>E[ |</a:t>
            </a:r>
            <a:r>
              <a:rPr lang="pt-BR" i="1" dirty="0" smtClean="0">
                <a:solidFill>
                  <a:srgbClr val="FF0000"/>
                </a:solidFill>
              </a:rPr>
              <a:t>Q</a:t>
            </a:r>
            <a:r>
              <a:rPr lang="pt-BR" i="1" baseline="-25000" dirty="0" smtClean="0">
                <a:solidFill>
                  <a:srgbClr val="FF0000"/>
                </a:solidFill>
              </a:rPr>
              <a:t>s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i="1" dirty="0" smtClean="0">
                <a:solidFill>
                  <a:srgbClr val="FF0000"/>
                </a:solidFill>
              </a:rPr>
              <a:t>C</a:t>
            </a:r>
            <a:r>
              <a:rPr lang="pt-BR" baseline="-25000" dirty="0" smtClean="0">
                <a:solidFill>
                  <a:srgbClr val="FF0000"/>
                </a:solidFill>
              </a:rPr>
              <a:t>GW</a:t>
            </a:r>
            <a:r>
              <a:rPr lang="pt-BR" dirty="0" smtClean="0">
                <a:solidFill>
                  <a:srgbClr val="FF0000"/>
                </a:solidFill>
              </a:rPr>
              <a:t>)| ]  + 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baseline="-18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pt-BR" dirty="0" smtClean="0">
                <a:solidFill>
                  <a:srgbClr val="FF0000"/>
                </a:solidFill>
              </a:rPr>
              <a:t>E[ </a:t>
            </a:r>
            <a:r>
              <a:rPr lang="pt-BR" i="1" dirty="0" smtClean="0">
                <a:solidFill>
                  <a:srgbClr val="FF0000"/>
                </a:solidFill>
              </a:rPr>
              <a:t>m </a:t>
            </a:r>
            <a:r>
              <a:rPr lang="pt-BR" dirty="0" smtClean="0">
                <a:solidFill>
                  <a:srgbClr val="FF0000"/>
                </a:solidFill>
              </a:rPr>
              <a:t>- |</a:t>
            </a:r>
            <a:r>
              <a:rPr lang="pt-BR" i="1" dirty="0" smtClean="0">
                <a:solidFill>
                  <a:srgbClr val="FF0000"/>
                </a:solidFill>
              </a:rPr>
              <a:t>Q</a:t>
            </a:r>
            <a:r>
              <a:rPr lang="pt-BR" i="1" baseline="-25000" dirty="0" smtClean="0">
                <a:solidFill>
                  <a:srgbClr val="FF0000"/>
                </a:solidFill>
              </a:rPr>
              <a:t>v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i="1" dirty="0" smtClean="0">
                <a:solidFill>
                  <a:srgbClr val="FF0000"/>
                </a:solidFill>
              </a:rPr>
              <a:t>C</a:t>
            </a:r>
            <a:r>
              <a:rPr lang="pt-BR" baseline="-25000" dirty="0" smtClean="0">
                <a:solidFill>
                  <a:srgbClr val="FF0000"/>
                </a:solidFill>
              </a:rPr>
              <a:t>GW</a:t>
            </a:r>
            <a:r>
              <a:rPr lang="pt-BR" dirty="0" smtClean="0">
                <a:solidFill>
                  <a:srgbClr val="FF0000"/>
                </a:solidFill>
              </a:rPr>
              <a:t>)| -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|</a:t>
            </a:r>
            <a:r>
              <a:rPr lang="pt-BR" i="1" dirty="0" smtClean="0">
                <a:solidFill>
                  <a:srgbClr val="FF0000"/>
                </a:solidFill>
              </a:rPr>
              <a:t>Q</a:t>
            </a:r>
            <a:r>
              <a:rPr lang="pt-BR" i="1" baseline="-25000" dirty="0" smtClean="0">
                <a:solidFill>
                  <a:srgbClr val="FF0000"/>
                </a:solidFill>
              </a:rPr>
              <a:t>s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i="1" dirty="0" smtClean="0">
                <a:solidFill>
                  <a:srgbClr val="FF0000"/>
                </a:solidFill>
              </a:rPr>
              <a:t>C</a:t>
            </a:r>
            <a:r>
              <a:rPr lang="pt-BR" baseline="-25000" dirty="0" smtClean="0">
                <a:solidFill>
                  <a:srgbClr val="FF0000"/>
                </a:solidFill>
              </a:rPr>
              <a:t>GW</a:t>
            </a:r>
            <a:r>
              <a:rPr lang="pt-BR" dirty="0" smtClean="0">
                <a:solidFill>
                  <a:srgbClr val="FF0000"/>
                </a:solidFill>
              </a:rPr>
              <a:t>)| ] =</a:t>
            </a:r>
          </a:p>
          <a:p>
            <a:pPr marL="631825" lvl="1" indent="-174625" eaLnBrk="0" hangingPunct="0">
              <a:spcBef>
                <a:spcPct val="50000"/>
              </a:spcBef>
            </a:pP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baseline="-18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pt-BR" i="1" dirty="0" smtClean="0">
                <a:solidFill>
                  <a:srgbClr val="FF0000"/>
                </a:solidFill>
              </a:rPr>
              <a:t> m +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 2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baseline="-18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E[ |</a:t>
            </a:r>
            <a:r>
              <a:rPr lang="pt-BR" i="1" dirty="0" smtClean="0">
                <a:solidFill>
                  <a:srgbClr val="FF0000"/>
                </a:solidFill>
              </a:rPr>
              <a:t>Q</a:t>
            </a:r>
            <a:r>
              <a:rPr lang="pt-BR" i="1" baseline="-25000" dirty="0" smtClean="0">
                <a:solidFill>
                  <a:srgbClr val="FF0000"/>
                </a:solidFill>
              </a:rPr>
              <a:t>s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i="1" dirty="0" smtClean="0">
                <a:solidFill>
                  <a:srgbClr val="FF0000"/>
                </a:solidFill>
              </a:rPr>
              <a:t>C</a:t>
            </a:r>
            <a:r>
              <a:rPr lang="pt-BR" baseline="-25000" dirty="0" smtClean="0">
                <a:solidFill>
                  <a:srgbClr val="FF0000"/>
                </a:solidFill>
              </a:rPr>
              <a:t>GW</a:t>
            </a:r>
            <a:r>
              <a:rPr lang="pt-BR" dirty="0" smtClean="0">
                <a:solidFill>
                  <a:srgbClr val="FF0000"/>
                </a:solidFill>
              </a:rPr>
              <a:t>)| ] - 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baseline="-18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E[ |</a:t>
            </a:r>
            <a:r>
              <a:rPr lang="pt-BR" i="1" dirty="0" smtClean="0">
                <a:solidFill>
                  <a:srgbClr val="FF0000"/>
                </a:solidFill>
              </a:rPr>
              <a:t>Q</a:t>
            </a:r>
            <a:r>
              <a:rPr lang="pt-BR" i="1" baseline="-25000" dirty="0" smtClean="0">
                <a:solidFill>
                  <a:srgbClr val="FF0000"/>
                </a:solidFill>
              </a:rPr>
              <a:t>v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i="1" dirty="0" smtClean="0">
                <a:solidFill>
                  <a:srgbClr val="FF0000"/>
                </a:solidFill>
              </a:rPr>
              <a:t>C</a:t>
            </a:r>
            <a:r>
              <a:rPr lang="pt-BR" baseline="-25000" dirty="0" smtClean="0">
                <a:solidFill>
                  <a:srgbClr val="FF0000"/>
                </a:solidFill>
              </a:rPr>
              <a:t>GW</a:t>
            </a:r>
            <a:r>
              <a:rPr lang="pt-BR" dirty="0" smtClean="0">
                <a:solidFill>
                  <a:srgbClr val="FF0000"/>
                </a:solidFill>
              </a:rPr>
              <a:t>)| ]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</a:t>
            </a:r>
            <a:endParaRPr lang="pt-BR" dirty="0" smtClean="0">
              <a:solidFill>
                <a:srgbClr val="FF0000"/>
              </a:solidFill>
            </a:endParaRPr>
          </a:p>
          <a:p>
            <a:pPr marL="631825" lvl="1" indent="-174625" eaLnBrk="0" hangingPunct="0">
              <a:spcBef>
                <a:spcPct val="50000"/>
              </a:spcBef>
            </a:pPr>
            <a:r>
              <a:rPr lang="pt-BR" dirty="0" smtClean="0">
                <a:solidFill>
                  <a:schemeClr val="tx1"/>
                </a:solidFill>
              </a:rPr>
              <a:t>( By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Lemma 4:</a:t>
            </a:r>
            <a:b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2E[ |</a:t>
            </a:r>
            <a:r>
              <a:rPr lang="pt-BR" i="1" dirty="0" smtClean="0">
                <a:solidFill>
                  <a:srgbClr val="FF0000"/>
                </a:solidFill>
              </a:rPr>
              <a:t>Q</a:t>
            </a:r>
            <a:r>
              <a:rPr lang="pt-BR" i="1" baseline="-25000" dirty="0" smtClean="0">
                <a:solidFill>
                  <a:srgbClr val="FF0000"/>
                </a:solidFill>
              </a:rPr>
              <a:t>s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i="1" dirty="0" smtClean="0">
                <a:solidFill>
                  <a:srgbClr val="FF0000"/>
                </a:solidFill>
              </a:rPr>
              <a:t>C</a:t>
            </a:r>
            <a:r>
              <a:rPr lang="pt-BR" baseline="-25000" dirty="0" smtClean="0">
                <a:solidFill>
                  <a:srgbClr val="FF0000"/>
                </a:solidFill>
              </a:rPr>
              <a:t>GW</a:t>
            </a:r>
            <a:r>
              <a:rPr lang="pt-BR" dirty="0" smtClean="0">
                <a:solidFill>
                  <a:srgbClr val="FF0000"/>
                </a:solidFill>
              </a:rPr>
              <a:t>)| ] -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E[ |</a:t>
            </a:r>
            <a:r>
              <a:rPr lang="pt-BR" i="1" dirty="0" smtClean="0">
                <a:solidFill>
                  <a:srgbClr val="FF0000"/>
                </a:solidFill>
              </a:rPr>
              <a:t>Q</a:t>
            </a:r>
            <a:r>
              <a:rPr lang="pt-BR" i="1" baseline="-25000" dirty="0" smtClean="0">
                <a:solidFill>
                  <a:srgbClr val="FF0000"/>
                </a:solidFill>
              </a:rPr>
              <a:t>v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i="1" dirty="0" smtClean="0">
                <a:solidFill>
                  <a:srgbClr val="FF0000"/>
                </a:solidFill>
              </a:rPr>
              <a:t>C</a:t>
            </a:r>
            <a:r>
              <a:rPr lang="pt-BR" baseline="-25000" dirty="0" smtClean="0">
                <a:solidFill>
                  <a:srgbClr val="FF0000"/>
                </a:solidFill>
              </a:rPr>
              <a:t>GW</a:t>
            </a:r>
            <a:r>
              <a:rPr lang="pt-BR" dirty="0" smtClean="0">
                <a:solidFill>
                  <a:srgbClr val="FF0000"/>
                </a:solidFill>
              </a:rPr>
              <a:t>)| ]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  0.276</a:t>
            </a:r>
            <a:r>
              <a:rPr lang="pt-BR" i="1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 so: )</a:t>
            </a:r>
          </a:p>
          <a:p>
            <a:pPr marL="631825" lvl="1" indent="-174625" eaLnBrk="0" hangingPunct="0">
              <a:spcBef>
                <a:spcPct val="50000"/>
              </a:spcBef>
            </a:pP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</a:t>
            </a:r>
            <a:r>
              <a:rPr lang="en-US" baseline="-18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pt-BR" i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pt-BR" i="1" dirty="0" smtClean="0">
                <a:solidFill>
                  <a:srgbClr val="FF0000"/>
                </a:solidFill>
              </a:rPr>
              <a:t>m + 0.276m/3 = </a:t>
            </a:r>
            <a:r>
              <a:rPr lang="pt-BR" dirty="0" smtClean="0">
                <a:solidFill>
                  <a:srgbClr val="FF0000"/>
                </a:solidFill>
              </a:rPr>
              <a:t>0.425</a:t>
            </a:r>
            <a:r>
              <a:rPr lang="pt-BR" i="1" dirty="0" smtClean="0">
                <a:solidFill>
                  <a:srgbClr val="FF0000"/>
                </a:solidFill>
              </a:rPr>
              <a:t>m </a:t>
            </a:r>
            <a:r>
              <a:rPr lang="pt-BR" dirty="0" smtClean="0"/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marL="631825" lvl="1" indent="-174625" eaLnBrk="0" hangingPunct="0">
              <a:spcBef>
                <a:spcPct val="50000"/>
              </a:spcBef>
            </a:pPr>
            <a:endParaRPr lang="pt-BR" dirty="0" smtClean="0">
              <a:solidFill>
                <a:srgbClr val="FF0000"/>
              </a:solidFill>
            </a:endParaRPr>
          </a:p>
          <a:p>
            <a:pPr marL="631825" lvl="1" indent="-174625" eaLnBrk="0" hangingPunct="0">
              <a:spcBef>
                <a:spcPct val="50000"/>
              </a:spcBef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62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34182D-ABF9-46E3-8BE3-E9E353B21773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54274" name="TextBox 2"/>
          <p:cNvSpPr txBox="1">
            <a:spLocks noChangeArrowheads="1"/>
          </p:cNvSpPr>
          <p:nvPr/>
        </p:nvSpPr>
        <p:spPr bwMode="auto">
          <a:xfrm>
            <a:off x="1562100" y="2819400"/>
            <a:ext cx="5905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 dirty="0">
                <a:solidFill>
                  <a:srgbClr val="C00000"/>
                </a:solidFill>
              </a:rPr>
              <a:t>Thanks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342900" y="1257300"/>
            <a:ext cx="8572500" cy="427809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I</a:t>
            </a:r>
            <a:r>
              <a:rPr lang="en-US" dirty="0" smtClean="0"/>
              <a:t>mportant </a:t>
            </a:r>
            <a:r>
              <a:rPr lang="en-US" dirty="0" smtClean="0"/>
              <a:t>version of this </a:t>
            </a:r>
            <a:r>
              <a:rPr lang="en-US" dirty="0" smtClean="0"/>
              <a:t>task: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b="1" dirty="0" smtClean="0"/>
              <a:t>quartet </a:t>
            </a:r>
            <a:r>
              <a:rPr lang="en-US" b="1" dirty="0" smtClean="0"/>
              <a:t>based </a:t>
            </a:r>
            <a:r>
              <a:rPr lang="en-US" b="1" dirty="0" smtClean="0"/>
              <a:t>reconstruction</a:t>
            </a:r>
            <a:endParaRPr lang="en-US" b="1" dirty="0" smtClean="0"/>
          </a:p>
          <a:p>
            <a:pPr marL="174625" indent="-174625" eaLnBrk="0" hangingPunct="0">
              <a:spcBef>
                <a:spcPct val="50000"/>
              </a:spcBef>
            </a:pPr>
            <a:r>
              <a:rPr lang="en-US" b="1" dirty="0" smtClean="0"/>
              <a:t>  </a:t>
            </a:r>
            <a:r>
              <a:rPr lang="en-US" dirty="0" smtClean="0"/>
              <a:t>in </a:t>
            </a:r>
            <a:r>
              <a:rPr lang="en-US" dirty="0" smtClean="0"/>
              <a:t>which all input trees are </a:t>
            </a:r>
            <a:r>
              <a:rPr lang="en-US" b="1" dirty="0" smtClean="0">
                <a:solidFill>
                  <a:srgbClr val="C00000"/>
                </a:solidFill>
              </a:rPr>
              <a:t>quartet trees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(or simply </a:t>
            </a:r>
            <a:r>
              <a:rPr lang="en-US" b="1" i="1" dirty="0" smtClean="0">
                <a:solidFill>
                  <a:srgbClr val="C00000"/>
                </a:solidFill>
              </a:rPr>
              <a:t>quartets</a:t>
            </a:r>
            <a:r>
              <a:rPr lang="en-US" dirty="0" smtClean="0"/>
              <a:t>) - trees over </a:t>
            </a:r>
            <a:r>
              <a:rPr lang="en-US" dirty="0" smtClean="0">
                <a:solidFill>
                  <a:srgbClr val="C00000"/>
                </a:solidFill>
              </a:rPr>
              <a:t>4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taxa</a:t>
            </a:r>
            <a:r>
              <a:rPr lang="en-US" dirty="0" smtClean="0"/>
              <a:t>.</a:t>
            </a:r>
            <a:endParaRPr lang="en-US" dirty="0" smtClean="0"/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The study of quartets is of prime importance as quartets are the </a:t>
            </a:r>
            <a:r>
              <a:rPr lang="en-US" dirty="0" smtClean="0">
                <a:solidFill>
                  <a:srgbClr val="C00000"/>
                </a:solidFill>
              </a:rPr>
              <a:t>smallest informational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unit</a:t>
            </a:r>
            <a:r>
              <a:rPr lang="en-US" dirty="0" smtClean="0">
                <a:solidFill>
                  <a:schemeClr val="tx1"/>
                </a:solidFill>
              </a:rPr>
              <a:t> and hence, </a:t>
            </a:r>
            <a:r>
              <a:rPr lang="en-US" dirty="0" smtClean="0"/>
              <a:t>quartets play </a:t>
            </a:r>
            <a:r>
              <a:rPr lang="en-US" dirty="0" smtClean="0"/>
              <a:t>an important </a:t>
            </a:r>
            <a:r>
              <a:rPr lang="en-US" dirty="0" smtClean="0"/>
              <a:t>role in </a:t>
            </a:r>
            <a:r>
              <a:rPr lang="en-US" dirty="0" smtClean="0"/>
              <a:t>reconstruction methods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(</a:t>
            </a:r>
            <a:r>
              <a:rPr lang="en-US" sz="2400" dirty="0" smtClean="0"/>
              <a:t>e.g. in works of </a:t>
            </a:r>
            <a:r>
              <a:rPr lang="en-US" sz="2400" dirty="0" err="1" smtClean="0">
                <a:solidFill>
                  <a:srgbClr val="669900"/>
                </a:solidFill>
              </a:rPr>
              <a:t>Chor</a:t>
            </a:r>
            <a:r>
              <a:rPr lang="en-US" sz="2400" dirty="0" smtClean="0">
                <a:solidFill>
                  <a:srgbClr val="669900"/>
                </a:solidFill>
              </a:rPr>
              <a:t>, </a:t>
            </a:r>
            <a:r>
              <a:rPr lang="en-US" sz="2400" dirty="0" err="1" smtClean="0">
                <a:solidFill>
                  <a:srgbClr val="669900"/>
                </a:solidFill>
              </a:rPr>
              <a:t>Erdös</a:t>
            </a:r>
            <a:r>
              <a:rPr lang="en-US" sz="2400" dirty="0" smtClean="0">
                <a:solidFill>
                  <a:srgbClr val="669900"/>
                </a:solidFill>
              </a:rPr>
              <a:t>, Jiang, Kearney, Li, </a:t>
            </a:r>
            <a:r>
              <a:rPr lang="en-US" sz="2400" dirty="0" err="1" smtClean="0">
                <a:solidFill>
                  <a:srgbClr val="669900"/>
                </a:solidFill>
              </a:rPr>
              <a:t>Moret</a:t>
            </a:r>
            <a:r>
              <a:rPr lang="en-US" sz="2400" dirty="0" smtClean="0">
                <a:solidFill>
                  <a:srgbClr val="669900"/>
                </a:solidFill>
              </a:rPr>
              <a:t>, </a:t>
            </a:r>
            <a:r>
              <a:rPr lang="en-US" sz="2400" dirty="0" err="1" smtClean="0">
                <a:solidFill>
                  <a:srgbClr val="669900"/>
                </a:solidFill>
              </a:rPr>
              <a:t>Rao</a:t>
            </a:r>
            <a:r>
              <a:rPr lang="en-US" sz="2400" dirty="0" smtClean="0">
                <a:solidFill>
                  <a:srgbClr val="669900"/>
                </a:solidFill>
              </a:rPr>
              <a:t>, Steel, </a:t>
            </a:r>
            <a:r>
              <a:rPr lang="en-US" sz="2400" dirty="0" err="1" smtClean="0">
                <a:solidFill>
                  <a:srgbClr val="669900"/>
                </a:solidFill>
              </a:rPr>
              <a:t>Székely</a:t>
            </a:r>
            <a:r>
              <a:rPr lang="en-US" sz="2400" dirty="0" smtClean="0">
                <a:solidFill>
                  <a:srgbClr val="669900"/>
                </a:solidFill>
              </a:rPr>
              <a:t>, </a:t>
            </a:r>
            <a:r>
              <a:rPr lang="en-US" sz="2400" dirty="0" err="1" smtClean="0">
                <a:solidFill>
                  <a:srgbClr val="669900"/>
                </a:solidFill>
              </a:rPr>
              <a:t>Warnaw</a:t>
            </a:r>
            <a:r>
              <a:rPr lang="en-US" sz="2400" dirty="0" smtClean="0">
                <a:solidFill>
                  <a:srgbClr val="669900"/>
                </a:solidFill>
              </a:rPr>
              <a:t> </a:t>
            </a:r>
            <a:r>
              <a:rPr lang="en-US" sz="2400" dirty="0" smtClean="0"/>
              <a:t>and </a:t>
            </a:r>
            <a:r>
              <a:rPr lang="en-US" sz="2400" dirty="0" smtClean="0"/>
              <a:t>others).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6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62100" y="685800"/>
            <a:ext cx="4762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304800" y="342900"/>
            <a:ext cx="857250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b="1" dirty="0" err="1" smtClean="0">
                <a:solidFill>
                  <a:schemeClr val="accent6"/>
                </a:solidFill>
              </a:rPr>
              <a:t>Phylogenetic</a:t>
            </a:r>
            <a:r>
              <a:rPr lang="en-US" b="1" dirty="0" smtClean="0">
                <a:solidFill>
                  <a:schemeClr val="accent6"/>
                </a:solidFill>
              </a:rPr>
              <a:t> trees</a:t>
            </a:r>
            <a:r>
              <a:rPr lang="en-US" dirty="0" smtClean="0"/>
              <a:t>: un-rooted full binary </a:t>
            </a:r>
            <a:r>
              <a:rPr lang="en-US" dirty="0" smtClean="0"/>
              <a:t>trees</a:t>
            </a:r>
            <a:br>
              <a:rPr lang="en-US" dirty="0" smtClean="0"/>
            </a:br>
            <a:r>
              <a:rPr lang="en-US" dirty="0" smtClean="0"/>
              <a:t>(all internal </a:t>
            </a:r>
            <a:r>
              <a:rPr lang="en-US" dirty="0" smtClean="0"/>
              <a:t>vertices have degree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3500" y="1714500"/>
            <a:ext cx="723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ligraphic" pitchFamily="2" charset="0"/>
              </a:rPr>
              <a:t>T:</a:t>
            </a:r>
            <a:endParaRPr lang="en-US" dirty="0">
              <a:solidFill>
                <a:srgbClr val="FF0000"/>
              </a:solidFill>
              <a:latin typeface="Calligraphic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72100" y="1676400"/>
            <a:ext cx="270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ligraphic" pitchFamily="2" charset="0"/>
              </a:rPr>
              <a:t>L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alligraphic" pitchFamily="2" charset="0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)={1,2,3,4,5}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 Box 74"/>
          <p:cNvSpPr txBox="1">
            <a:spLocks noChangeArrowheads="1"/>
          </p:cNvSpPr>
          <p:nvPr/>
        </p:nvSpPr>
        <p:spPr bwMode="auto">
          <a:xfrm>
            <a:off x="190500" y="2857500"/>
            <a:ext cx="8953500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b="1" dirty="0" smtClean="0">
                <a:solidFill>
                  <a:schemeClr val="accent6"/>
                </a:solidFill>
              </a:rPr>
              <a:t>Quartet: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 smtClean="0">
                <a:solidFill>
                  <a:schemeClr val="tx1"/>
                </a:solidFill>
              </a:rPr>
              <a:t>we pick </a:t>
            </a:r>
            <a:r>
              <a:rPr lang="en-US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taxa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throw </a:t>
            </a:r>
            <a:r>
              <a:rPr lang="en-US" dirty="0" smtClean="0">
                <a:solidFill>
                  <a:schemeClr val="tx1"/>
                </a:solidFill>
              </a:rPr>
              <a:t>away all other </a:t>
            </a:r>
            <a:r>
              <a:rPr lang="en-US" dirty="0" smtClean="0">
                <a:solidFill>
                  <a:schemeClr val="tx1"/>
                </a:solidFill>
              </a:rPr>
              <a:t>leaves, and vertices with degree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en-US" dirty="0" smtClean="0">
                <a:solidFill>
                  <a:schemeClr val="tx1"/>
                </a:solidFill>
              </a:rPr>
              <a:t>contract </a:t>
            </a:r>
            <a:r>
              <a:rPr lang="en-US" dirty="0" smtClean="0">
                <a:solidFill>
                  <a:schemeClr val="tx1"/>
                </a:solidFill>
              </a:rPr>
              <a:t>internal vertices of degree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we </a:t>
            </a:r>
            <a:r>
              <a:rPr lang="en-US" dirty="0" smtClean="0">
                <a:solidFill>
                  <a:schemeClr val="tx1"/>
                </a:solidFill>
              </a:rPr>
              <a:t>get a </a:t>
            </a:r>
            <a:r>
              <a:rPr lang="en-US" b="1" dirty="0" smtClean="0">
                <a:solidFill>
                  <a:schemeClr val="accent6"/>
                </a:solidFill>
              </a:rPr>
              <a:t>quartet</a:t>
            </a:r>
            <a:r>
              <a:rPr lang="en-US" dirty="0" smtClean="0">
                <a:solidFill>
                  <a:schemeClr val="tx1"/>
                </a:solidFill>
              </a:rPr>
              <a:t> on these </a:t>
            </a:r>
            <a:r>
              <a:rPr lang="en-US" dirty="0" err="1" smtClean="0">
                <a:solidFill>
                  <a:schemeClr val="tx1"/>
                </a:solidFill>
              </a:rPr>
              <a:t>taxa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 t="10000" r="22000" b="47000"/>
          <a:stretch>
            <a:fillRect/>
          </a:stretch>
        </p:blipFill>
        <p:spPr bwMode="auto">
          <a:xfrm>
            <a:off x="1066800" y="4686300"/>
            <a:ext cx="29718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 t="55866" r="13408"/>
          <a:stretch>
            <a:fillRect/>
          </a:stretch>
        </p:blipFill>
        <p:spPr bwMode="auto">
          <a:xfrm>
            <a:off x="4686300" y="4610100"/>
            <a:ext cx="29527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914400" y="5867400"/>
            <a:ext cx="354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12|34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58293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13|45</a:t>
            </a:r>
            <a:endParaRPr 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62" grpId="0" build="allAtOnce"/>
      <p:bldP spid="5" grpId="0"/>
      <p:bldP spid="6" grpId="0"/>
      <p:bldP spid="7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4617720"/>
            <a:ext cx="3733800" cy="224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210300"/>
            <a:ext cx="1905000" cy="457200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304800" y="342900"/>
            <a:ext cx="8572500" cy="51398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)|=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then 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has       quartets </a:t>
            </a:r>
            <a:r>
              <a:rPr lang="en-US" dirty="0" smtClean="0"/>
              <a:t>(</a:t>
            </a:r>
            <a:r>
              <a:rPr lang="en-US" dirty="0" smtClean="0"/>
              <a:t>the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full quartet set</a:t>
            </a:r>
            <a:r>
              <a:rPr lang="en-US" dirty="0" smtClean="0"/>
              <a:t>).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sz="3200" b="1" i="1" dirty="0" smtClean="0"/>
              <a:t> </a:t>
            </a:r>
            <a:r>
              <a:rPr lang="en-US" sz="3200" b="1" i="1" dirty="0" smtClean="0"/>
              <a:t>given</a:t>
            </a:r>
            <a:r>
              <a:rPr lang="en-US" dirty="0" smtClean="0"/>
              <a:t> </a:t>
            </a:r>
            <a:r>
              <a:rPr lang="en-US" dirty="0" smtClean="0"/>
              <a:t>a set of </a:t>
            </a:r>
            <a:r>
              <a:rPr lang="en-US" dirty="0" smtClean="0"/>
              <a:t>quartets the goal is to: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endParaRPr lang="en-US" dirty="0" smtClean="0"/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N</a:t>
            </a:r>
            <a:r>
              <a:rPr lang="en-US" dirty="0" smtClean="0"/>
              <a:t>ot </a:t>
            </a:r>
            <a:r>
              <a:rPr lang="en-US" dirty="0" smtClean="0"/>
              <a:t>always doable: the given </a:t>
            </a:r>
            <a:r>
              <a:rPr lang="en-US" dirty="0" smtClean="0"/>
              <a:t>set </a:t>
            </a:r>
            <a:r>
              <a:rPr lang="en-US" dirty="0" smtClean="0"/>
              <a:t>may be </a:t>
            </a:r>
            <a:r>
              <a:rPr lang="en-US" b="1" dirty="0" smtClean="0"/>
              <a:t>inconsistent</a:t>
            </a:r>
            <a:r>
              <a:rPr lang="en-US" dirty="0" smtClean="0"/>
              <a:t>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Examples:</a:t>
            </a:r>
          </a:p>
          <a:p>
            <a:pPr marL="174625" indent="-174625" eaLnBrk="0" hangingPunct="0"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 S </a:t>
            </a:r>
            <a:r>
              <a:rPr lang="en-US" dirty="0" smtClean="0">
                <a:solidFill>
                  <a:srgbClr val="FF0000"/>
                </a:solidFill>
              </a:rPr>
              <a:t>= {12|35 25|34 12|34 14|25}</a:t>
            </a:r>
            <a:r>
              <a:rPr lang="en-US" dirty="0" smtClean="0"/>
              <a:t>. This is inconsistent.</a:t>
            </a:r>
          </a:p>
          <a:p>
            <a:pPr marL="174625" lvl="0" indent="-174625" eaLnBrk="0" hangingPunct="0">
              <a:spcBef>
                <a:spcPct val="50000"/>
              </a:spcBef>
              <a:buClr>
                <a:srgbClr val="000000"/>
              </a:buClr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 S </a:t>
            </a:r>
            <a:r>
              <a:rPr lang="en-US" dirty="0" smtClean="0">
                <a:solidFill>
                  <a:srgbClr val="FF0000"/>
                </a:solidFill>
              </a:rPr>
              <a:t>= {12|35 </a:t>
            </a:r>
            <a:r>
              <a:rPr lang="en-US" dirty="0" smtClean="0">
                <a:solidFill>
                  <a:srgbClr val="FF0000"/>
                </a:solidFill>
              </a:rPr>
              <a:t>13|45 </a:t>
            </a:r>
            <a:r>
              <a:rPr lang="en-US" dirty="0" smtClean="0">
                <a:solidFill>
                  <a:srgbClr val="FF0000"/>
                </a:solidFill>
              </a:rPr>
              <a:t>12|34}</a:t>
            </a:r>
            <a:r>
              <a:rPr lang="en-US" dirty="0" smtClean="0">
                <a:solidFill>
                  <a:srgbClr val="000000"/>
                </a:solidFill>
              </a:rPr>
              <a:t>. This is consistent.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endParaRPr lang="en-US" dirty="0" smtClean="0"/>
          </a:p>
        </p:txBody>
      </p:sp>
      <p:pic>
        <p:nvPicPr>
          <p:cNvPr id="6" name="Picture 5" descr="txp_fig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3733800" y="419100"/>
            <a:ext cx="412280" cy="507494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 bwMode="auto">
          <a:xfrm>
            <a:off x="647700" y="1638300"/>
            <a:ext cx="8001000" cy="57888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 smtClean="0"/>
              <a:t>construct a tree which satisfies the given quartets</a:t>
            </a:r>
            <a:endParaRPr kumimoji="0" lang="he-IL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62" grpId="0" uiExpand="1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304800" y="342900"/>
            <a:ext cx="8839200" cy="59093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 Even when all quartets are consistent with some tree,  finding such a tree is </a:t>
            </a:r>
            <a:r>
              <a:rPr lang="en-US" b="1" dirty="0" smtClean="0"/>
              <a:t>NP-hard </a:t>
            </a:r>
            <a:r>
              <a:rPr lang="en-US" dirty="0" smtClean="0"/>
              <a:t>[</a:t>
            </a:r>
            <a:r>
              <a:rPr lang="en-US" sz="2400" b="1" dirty="0" smtClean="0">
                <a:solidFill>
                  <a:srgbClr val="669900"/>
                </a:solidFill>
              </a:rPr>
              <a:t>Steel 1992</a:t>
            </a:r>
            <a:r>
              <a:rPr lang="en-US" dirty="0" smtClean="0"/>
              <a:t>].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The general problem one wishes to approximate is </a:t>
            </a:r>
            <a:r>
              <a:rPr lang="en-US" b="1" dirty="0" smtClean="0">
                <a:solidFill>
                  <a:schemeClr val="accent6"/>
                </a:solidFill>
              </a:rPr>
              <a:t>maximum quartet consistency</a:t>
            </a:r>
            <a:r>
              <a:rPr lang="en-US" dirty="0" smtClean="0"/>
              <a:t> (MQC).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endParaRPr lang="en-US" dirty="0" smtClean="0"/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endParaRPr lang="en-US" dirty="0" smtClean="0"/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Even </a:t>
            </a:r>
            <a:r>
              <a:rPr lang="en-US" dirty="0" smtClean="0"/>
              <a:t>for consistent inputs, </a:t>
            </a:r>
            <a:r>
              <a:rPr lang="en-US" dirty="0" smtClean="0"/>
              <a:t>problem is open </a:t>
            </a:r>
            <a:r>
              <a:rPr lang="en-US" dirty="0" smtClean="0"/>
              <a:t>for many </a:t>
            </a:r>
            <a:r>
              <a:rPr lang="en-US" dirty="0" smtClean="0"/>
              <a:t>years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best approximation ratio is the </a:t>
            </a:r>
            <a:r>
              <a:rPr lang="en-US" b="1" dirty="0" smtClean="0"/>
              <a:t>trivial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1/3</a:t>
            </a:r>
            <a:r>
              <a:rPr lang="en-US" dirty="0" smtClean="0"/>
              <a:t>, obtained</a:t>
            </a:r>
            <a:br>
              <a:rPr lang="en-US" dirty="0" smtClean="0"/>
            </a:br>
            <a:r>
              <a:rPr lang="en-US" dirty="0" smtClean="0"/>
              <a:t>   naively by randomly assigning the </a:t>
            </a:r>
            <a:r>
              <a:rPr lang="en-US" dirty="0" err="1" smtClean="0"/>
              <a:t>taxa</a:t>
            </a:r>
            <a:r>
              <a:rPr lang="en-US" dirty="0" smtClean="0"/>
              <a:t> to the leaves.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There is </a:t>
            </a:r>
            <a:r>
              <a:rPr lang="en-US" dirty="0" smtClean="0"/>
              <a:t>a </a:t>
            </a:r>
            <a:r>
              <a:rPr lang="en-US" dirty="0" smtClean="0"/>
              <a:t>PTAS (</a:t>
            </a:r>
            <a:r>
              <a:rPr lang="en-US" sz="2400" b="1" dirty="0" smtClean="0">
                <a:solidFill>
                  <a:srgbClr val="669900"/>
                </a:solidFill>
              </a:rPr>
              <a:t>J-</a:t>
            </a:r>
            <a:r>
              <a:rPr lang="en-US" sz="2400" b="1" dirty="0" smtClean="0">
                <a:solidFill>
                  <a:srgbClr val="669900"/>
                </a:solidFill>
              </a:rPr>
              <a:t>K-L </a:t>
            </a:r>
            <a:r>
              <a:rPr lang="en-US" sz="2400" b="1" dirty="0" smtClean="0">
                <a:solidFill>
                  <a:srgbClr val="669900"/>
                </a:solidFill>
              </a:rPr>
              <a:t>FOCS’98 </a:t>
            </a:r>
            <a:r>
              <a:rPr lang="en-US" dirty="0" smtClean="0"/>
              <a:t>), for the case when all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dirty="0" smtClean="0"/>
              <a:t>quartets </a:t>
            </a:r>
            <a:r>
              <a:rPr lang="en-US" dirty="0" smtClean="0"/>
              <a:t>exist in the input.</a:t>
            </a:r>
          </a:p>
        </p:txBody>
      </p:sp>
      <p:pic>
        <p:nvPicPr>
          <p:cNvPr id="5" name="Picture 4" descr="txp_fig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647700" y="5753100"/>
            <a:ext cx="319424" cy="39319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 bwMode="auto">
          <a:xfrm>
            <a:off x="266700" y="2895600"/>
            <a:ext cx="8648700" cy="57888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 smtClean="0"/>
              <a:t>construct </a:t>
            </a:r>
            <a:r>
              <a:rPr lang="en-US" b="1" dirty="0" smtClean="0"/>
              <a:t>tree satisfying </a:t>
            </a:r>
            <a:r>
              <a:rPr lang="en-US" b="1" dirty="0" smtClean="0"/>
              <a:t>the </a:t>
            </a:r>
            <a:r>
              <a:rPr lang="en-US" b="1" dirty="0" smtClean="0"/>
              <a:t>max. number of quartets</a:t>
            </a:r>
            <a:endParaRPr kumimoji="0" lang="he-IL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62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7</a:t>
            </a:fld>
            <a:endParaRPr lang="en-US"/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304800" y="342900"/>
            <a:ext cx="8572500" cy="46166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 Generating a large set of correct quartets, based on biological </a:t>
            </a:r>
            <a:r>
              <a:rPr lang="en-US" dirty="0" smtClean="0"/>
              <a:t>data</a:t>
            </a:r>
            <a:r>
              <a:rPr lang="en-US" dirty="0" smtClean="0"/>
              <a:t> </a:t>
            </a:r>
            <a:r>
              <a:rPr lang="en-US" dirty="0" smtClean="0"/>
              <a:t>is</a:t>
            </a:r>
            <a:r>
              <a:rPr lang="en-US" dirty="0" smtClean="0"/>
              <a:t> </a:t>
            </a:r>
            <a:r>
              <a:rPr lang="en-US" dirty="0" smtClean="0"/>
              <a:t>time consuming.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P</a:t>
            </a:r>
            <a:r>
              <a:rPr lang="en-US" dirty="0" smtClean="0"/>
              <a:t>reparing </a:t>
            </a:r>
            <a:r>
              <a:rPr lang="en-US" dirty="0" smtClean="0"/>
              <a:t>a large input (moreover a complete input </a:t>
            </a:r>
            <a:r>
              <a:rPr lang="en-US" dirty="0" smtClean="0"/>
              <a:t>of</a:t>
            </a:r>
            <a:br>
              <a:rPr lang="en-US" dirty="0" smtClean="0"/>
            </a:br>
            <a:r>
              <a:rPr lang="en-US" dirty="0" smtClean="0"/>
              <a:t>     quartets</a:t>
            </a:r>
            <a:r>
              <a:rPr lang="en-US" dirty="0" smtClean="0"/>
              <a:t>) </a:t>
            </a:r>
            <a:r>
              <a:rPr lang="en-US" dirty="0" smtClean="0"/>
              <a:t> may </a:t>
            </a:r>
            <a:r>
              <a:rPr lang="en-US" dirty="0" smtClean="0"/>
              <a:t>impractical even for </a:t>
            </a:r>
            <a:r>
              <a:rPr lang="en-US" dirty="0" smtClean="0"/>
              <a:t>small </a:t>
            </a:r>
            <a:r>
              <a:rPr lang="en-US" dirty="0" smtClean="0"/>
              <a:t>datasets. 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A faster approach (</a:t>
            </a:r>
            <a:r>
              <a:rPr lang="en-US" b="1" dirty="0" smtClean="0">
                <a:solidFill>
                  <a:schemeClr val="accent6"/>
                </a:solidFill>
              </a:rPr>
              <a:t>sampled MQC</a:t>
            </a:r>
            <a:r>
              <a:rPr lang="en-US" dirty="0" smtClean="0"/>
              <a:t>) is to:</a:t>
            </a:r>
          </a:p>
          <a:p>
            <a:pPr marL="631825" lvl="1" indent="-174625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 smtClean="0"/>
              <a:t> sample </a:t>
            </a:r>
            <a:r>
              <a:rPr lang="en-US" dirty="0" smtClean="0"/>
              <a:t>                 four-</a:t>
            </a:r>
            <a:r>
              <a:rPr lang="en-US" dirty="0" err="1" smtClean="0"/>
              <a:t>taxa</a:t>
            </a:r>
            <a:r>
              <a:rPr lang="en-US" dirty="0" smtClean="0"/>
              <a:t> </a:t>
            </a:r>
            <a:r>
              <a:rPr lang="en-US" dirty="0" smtClean="0"/>
              <a:t>sets,</a:t>
            </a:r>
          </a:p>
          <a:p>
            <a:pPr marL="631825" lvl="1" indent="-174625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 smtClean="0"/>
              <a:t> Provide as input the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</a:t>
            </a:r>
            <a:r>
              <a:rPr lang="en-US" dirty="0" smtClean="0"/>
              <a:t>quartets they define, </a:t>
            </a:r>
          </a:p>
          <a:p>
            <a:pPr marL="631825" lvl="1" indent="-174625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 smtClean="0"/>
              <a:t> solve </a:t>
            </a:r>
            <a:r>
              <a:rPr lang="en-US" dirty="0" smtClean="0"/>
              <a:t>MQC on this </a:t>
            </a:r>
            <a:r>
              <a:rPr lang="en-US" dirty="0" smtClean="0"/>
              <a:t>input</a:t>
            </a:r>
            <a:r>
              <a:rPr lang="en-US" dirty="0" smtClean="0"/>
              <a:t>.</a:t>
            </a:r>
          </a:p>
        </p:txBody>
      </p:sp>
      <p:pic>
        <p:nvPicPr>
          <p:cNvPr id="7" name="Picture 6" descr="txp_fig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495300" y="1943100"/>
            <a:ext cx="381328" cy="469394"/>
          </a:xfrm>
          <a:prstGeom prst="rect">
            <a:avLst/>
          </a:prstGeom>
        </p:spPr>
      </p:pic>
      <p:pic>
        <p:nvPicPr>
          <p:cNvPr id="9" name="Picture 8" descr="txp_fig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lum/>
          </a:blip>
          <a:stretch>
            <a:fillRect/>
          </a:stretch>
        </p:blipFill>
        <p:spPr>
          <a:xfrm>
            <a:off x="2476500" y="3162300"/>
            <a:ext cx="1173925" cy="46939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6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DC7FE-C880-4D03-8D6E-EF0665CFB5AB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2900" y="762000"/>
            <a:ext cx="8229600" cy="224676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New approximation algorithm for sampled MQC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 smtClean="0"/>
          </a:p>
          <a:p>
            <a:pPr marL="266700"/>
            <a:r>
              <a:rPr lang="en-US" dirty="0" smtClean="0"/>
              <a:t>Given a set of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quartets sampled uniformly from the </a:t>
            </a:r>
            <a:r>
              <a:rPr lang="en-US" dirty="0" smtClean="0"/>
              <a:t>full </a:t>
            </a:r>
            <a:r>
              <a:rPr lang="en-US" dirty="0" smtClean="0"/>
              <a:t>quartet set </a:t>
            </a:r>
            <a:r>
              <a:rPr lang="en-US" dirty="0" smtClean="0"/>
              <a:t>(of some unknown tree), our algorithm achieves an approximation ratio  </a:t>
            </a:r>
            <a:r>
              <a:rPr lang="en-US" dirty="0" smtClean="0">
                <a:solidFill>
                  <a:srgbClr val="FF0000"/>
                </a:solidFill>
              </a:rPr>
              <a:t>~ 0.47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2400300" y="228600"/>
            <a:ext cx="3848100" cy="57888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Main result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3467100"/>
            <a:ext cx="81915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US" dirty="0" smtClean="0"/>
              <a:t>First algorithm to improve upon the trivial </a:t>
            </a:r>
            <a:r>
              <a:rPr lang="en-US" dirty="0" smtClean="0">
                <a:solidFill>
                  <a:srgbClr val="FF0000"/>
                </a:solidFill>
              </a:rPr>
              <a:t>1/3</a:t>
            </a:r>
            <a:r>
              <a:rPr lang="en-US" dirty="0" smtClean="0"/>
              <a:t>.</a:t>
            </a:r>
          </a:p>
          <a:p>
            <a:pPr marL="177800" indent="-177800">
              <a:buFont typeface="Arial" pitchFamily="34" charset="0"/>
              <a:buChar char="•"/>
            </a:pPr>
            <a:endParaRPr lang="en-US" dirty="0" smtClean="0"/>
          </a:p>
          <a:p>
            <a:pPr marL="177800" indent="-177800">
              <a:buFont typeface="Arial" pitchFamily="34" charset="0"/>
              <a:buChar char="•"/>
            </a:pPr>
            <a:r>
              <a:rPr lang="en-US" dirty="0" smtClean="0"/>
              <a:t>Actual implementation suggests that the algorithm performs much better than the theoretical lower bound: (close to </a:t>
            </a:r>
            <a:r>
              <a:rPr lang="en-US" dirty="0" smtClean="0">
                <a:solidFill>
                  <a:srgbClr val="FF0000"/>
                </a:solidFill>
              </a:rPr>
              <a:t>100% </a:t>
            </a:r>
            <a:r>
              <a:rPr lang="en-US" dirty="0" smtClean="0"/>
              <a:t>of the quartets are satisfied).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DC7FE-C880-4D03-8D6E-EF0665CFB5AB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2900" y="762000"/>
            <a:ext cx="8229600" cy="224676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 randomized PTAS for </a:t>
            </a:r>
            <a:r>
              <a:rPr lang="en-US" dirty="0" smtClean="0"/>
              <a:t>dense MQC instances: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66700"/>
            <a:r>
              <a:rPr lang="en-US" dirty="0" smtClean="0"/>
              <a:t>Given a set of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quartets (not necessarily consistent) – we construct a tree that satisfies</a:t>
            </a:r>
          </a:p>
          <a:p>
            <a:pPr marL="266700"/>
            <a:r>
              <a:rPr lang="en-US" dirty="0" smtClean="0">
                <a:solidFill>
                  <a:srgbClr val="FF0000"/>
                </a:solidFill>
              </a:rPr>
              <a:t>(1-</a:t>
            </a:r>
            <a:r>
              <a:rPr lang="el-GR" dirty="0" smtClean="0">
                <a:solidFill>
                  <a:srgbClr val="FF0000"/>
                </a:solidFill>
              </a:rPr>
              <a:t>ε</a:t>
            </a:r>
            <a:r>
              <a:rPr lang="en-US" dirty="0" smtClean="0">
                <a:solidFill>
                  <a:srgbClr val="FF0000"/>
                </a:solidFill>
              </a:rPr>
              <a:t>)OPT </a:t>
            </a:r>
            <a:r>
              <a:rPr lang="en-US" dirty="0" smtClean="0"/>
              <a:t>quartets.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2400300" y="228600"/>
            <a:ext cx="3848100" cy="57888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Another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main result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&quot;C:\applications\TeX\MiKTeX\miktex\bin\latex&quot; $(base).tex; &quot;C:\applications\TeX\MiKTeX\miktex\bin\dvips&quot; -D $(res) -E -o $(base).ps $(base).dvi"/>
  <p:tag name="EXTERNALEDITCOMMAND" val="notepad %"/>
  <p:tag name="GHOSTSCRIPTCOMMAND" val="c:\applications\ghostscript\gs8.54\bin\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DEFAULTFONTSIZE" val="10"/>
  <p:tag name="DEFAULTWIDTH" val="354"/>
  <p:tag name="DEFAULTHEIGHT" val="35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color{red} ${n \choose 4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4"/>
  <p:tag name="BOXHEIGHT" val="352"/>
  <p:tag name="BOXFONT" val="10"/>
  <p:tag name="BOXWRAP" val="False"/>
  <p:tag name="WORKAROUNDTRANSPARENCYBUG" val="False"/>
  <p:tag name="ALLOWFONTSUBSTITUTION" val="False"/>
  <p:tag name="BITMAPFORMAT" val="png256"/>
  <p:tag name="ORIGWIDTH" val="25.98008"/>
  <p:tag name="PICTUREFILESIZE" val="477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color{red} $m \ll {n \choose 4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4"/>
  <p:tag name="BOXHEIGHT" val="352"/>
  <p:tag name="BOXFONT" val="10"/>
  <p:tag name="BOXWRAP" val="False"/>
  <p:tag name="WORKAROUNDTRANSPARENCYBUG" val="False"/>
  <p:tag name="ALLOWFONTSUBSTITUTION" val="False"/>
  <p:tag name="BITMAPFORMAT" val="png256"/>
  <p:tag name="ORIGWIDTH" val="79.98016"/>
  <p:tag name="PICTUREFILESIZE" val="943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color{red} ${n \choose 4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4"/>
  <p:tag name="BOXHEIGHT" val="352"/>
  <p:tag name="BOXFONT" val="10"/>
  <p:tag name="BOXWRAP" val="False"/>
  <p:tag name="WORKAROUNDTRANSPARENCYBUG" val="False"/>
  <p:tag name="ALLOWFONTSUBSTITUTION" val="False"/>
  <p:tag name="BITMAPFORMAT" val="png256"/>
  <p:tag name="ORIGWIDTH" val="25.98008"/>
  <p:tag name="PICTUREFILESIZE" val="477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color{red} ${n \choose 4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4"/>
  <p:tag name="BOXHEIGHT" val="352"/>
  <p:tag name="BOXFONT" val="10"/>
  <p:tag name="BOXWRAP" val="False"/>
  <p:tag name="WORKAROUNDTRANSPARENCYBUG" val="False"/>
  <p:tag name="ALLOWFONTSUBSTITUTION" val="False"/>
  <p:tag name="BITMAPFORMAT" val="png256"/>
  <p:tag name="ORIGWIDTH" val="25.98008"/>
  <p:tag name="PICTUREFILESIZE" val="477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heme/theme1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עיצוב ברירת מחדל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43334</TotalTime>
  <Words>1177</Words>
  <Application>Microsoft Office PowerPoint</Application>
  <PresentationFormat>On-screen Show (4:3)</PresentationFormat>
  <Paragraphs>186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עיצוב ברירת מחדל</vt:lpstr>
      <vt:lpstr>  Reconstructing approximate phylogenetic trees from quartet samples </vt:lpstr>
      <vt:lpstr>The problem, formulation and definitions</vt:lpstr>
      <vt:lpstr>Slide 3</vt:lpstr>
      <vt:lpstr>Slide 4</vt:lpstr>
      <vt:lpstr>Slide 5</vt:lpstr>
      <vt:lpstr>Slide 6</vt:lpstr>
      <vt:lpstr>Slide 7</vt:lpstr>
      <vt:lpstr>Slide 8</vt:lpstr>
      <vt:lpstr>Slide 9</vt:lpstr>
      <vt:lpstr>The quartets max-cut (QMC) algorithm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Maximum matching in minor-closed families of graphs</dc:title>
  <dc:creator>Uri Zwick</dc:creator>
  <cp:lastModifiedBy>Math</cp:lastModifiedBy>
  <cp:revision>1045</cp:revision>
  <cp:lastPrinted>2000-08-13T22:29:51Z</cp:lastPrinted>
  <dcterms:created xsi:type="dcterms:W3CDTF">2000-08-08T08:53:06Z</dcterms:created>
  <dcterms:modified xsi:type="dcterms:W3CDTF">2010-01-13T13:25:55Z</dcterms:modified>
</cp:coreProperties>
</file>