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96" r:id="rId2"/>
  </p:sldMasterIdLst>
  <p:notesMasterIdLst>
    <p:notesMasterId r:id="rId21"/>
  </p:notesMasterIdLst>
  <p:handoutMasterIdLst>
    <p:handoutMasterId r:id="rId22"/>
  </p:handoutMasterIdLst>
  <p:sldIdLst>
    <p:sldId id="256" r:id="rId3"/>
    <p:sldId id="423" r:id="rId4"/>
    <p:sldId id="577" r:id="rId5"/>
    <p:sldId id="578" r:id="rId6"/>
    <p:sldId id="579" r:id="rId7"/>
    <p:sldId id="580" r:id="rId8"/>
    <p:sldId id="581" r:id="rId9"/>
    <p:sldId id="582" r:id="rId10"/>
    <p:sldId id="583" r:id="rId11"/>
    <p:sldId id="585" r:id="rId12"/>
    <p:sldId id="586" r:id="rId13"/>
    <p:sldId id="587" r:id="rId14"/>
    <p:sldId id="588" r:id="rId15"/>
    <p:sldId id="589" r:id="rId16"/>
    <p:sldId id="590" r:id="rId17"/>
    <p:sldId id="591" r:id="rId18"/>
    <p:sldId id="584" r:id="rId19"/>
    <p:sldId id="493" r:id="rId20"/>
  </p:sldIdLst>
  <p:sldSz cx="9144000" cy="6858000" type="screen4x3"/>
  <p:notesSz cx="7004050" cy="9290050"/>
  <p:custDataLst>
    <p:tags r:id="rId23"/>
  </p:custDataLst>
  <p:defaultTextStyle>
    <a:defPPr>
      <a:defRPr lang="he-I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CCA92"/>
    <a:srgbClr val="CC3300"/>
    <a:srgbClr val="000000"/>
    <a:srgbClr val="669900"/>
    <a:srgbClr val="99FF99"/>
    <a:srgbClr val="996633"/>
    <a:srgbClr val="FF0000"/>
    <a:srgbClr val="D6009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2" autoAdjust="0"/>
    <p:restoredTop sz="86433" autoAdjust="0"/>
  </p:normalViewPr>
  <p:slideViewPr>
    <p:cSldViewPr>
      <p:cViewPr>
        <p:scale>
          <a:sx n="106" d="100"/>
          <a:sy n="106" d="100"/>
        </p:scale>
        <p:origin x="-54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pPr>
              <a:defRPr/>
            </a:pPr>
            <a:fld id="{6D8431CC-2038-4454-AAAE-FC406B3312E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47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261F94-1CEF-4815-A454-9DA3EAC1677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2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72F83-BB78-4D4E-92B5-F969647D1E50}" type="slidenum">
              <a:rPr lang="ar-SA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A975F-9567-4151-B806-67FD3A2740B3}" type="slidenum">
              <a:rPr lang="ar-SA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88BF2-7625-4A7F-82ED-41040F294CA4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8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BEEA2-FF1D-46CA-B723-23E0308BCF45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4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149AB-B092-40D6-90B9-9548E5C3EE84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96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88BF2-7625-4A7F-82ED-41040F294CA4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B3289-A42C-4D12-BD0C-039B48024705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17E5D-26CD-41DA-A53E-05BD3FED3687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E005F-D89F-4BD4-B97C-0226ABF9C0B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44A5C-1A84-4AEC-B390-54F2517154AC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1BDCA-1EF1-432F-9DC4-CDCB602659EA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EFEC5-2C50-41EA-9DC3-5D62163A6F9E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C7FE-C880-4D03-8D6E-EF0665CFB5AB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23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116CC-4D80-4A03-B07B-5D442D93500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BEEA2-FF1D-46CA-B723-23E0308BCF45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149AB-B092-40D6-90B9-9548E5C3EE84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B3289-A42C-4D12-BD0C-039B48024705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8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17E5D-26CD-41DA-A53E-05BD3FED3687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0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E005F-D89F-4BD4-B97C-0226ABF9C0B0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5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44A5C-1A84-4AEC-B390-54F2517154AC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9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1BDCA-1EF1-432F-9DC4-CDCB602659EA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7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EFEC5-2C50-41EA-9DC3-5D62163A6F9E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4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116CC-4D80-4A03-B07B-5D442D93500F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9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F84366-79D7-4DAA-9C04-E370FA4C91BB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0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F84366-79D7-4DAA-9C04-E370FA4C91BB}" type="slidenum">
              <a:rPr lang="he-IL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450" y="1257300"/>
            <a:ext cx="8410695" cy="226536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2">
                    <a:lumMod val="75000"/>
                  </a:schemeClr>
                </a:solidFill>
              </a:rPr>
              <a:t>Edge-disjoint induced subgraphs with given minimum 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degree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" y="3697835"/>
            <a:ext cx="9144000" cy="1846795"/>
          </a:xfrm>
        </p:spPr>
        <p:txBody>
          <a:bodyPr anchor="t" anchorCtr="0">
            <a:normAutofit/>
          </a:bodyPr>
          <a:lstStyle/>
          <a:p>
            <a:pPr rtl="0"/>
            <a:r>
              <a:rPr lang="en-US" b="1" dirty="0" smtClean="0">
                <a:solidFill>
                  <a:schemeClr val="accent2"/>
                </a:solidFill>
              </a:rPr>
              <a:t>Raphael Yuster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9836" y="6057900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 2012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 coloring lemma for balanced graphs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10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24425" y="917912"/>
            <a:ext cx="8257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Instead, we require a more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“balanced”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coloring of a balanced graph where we do have control over the density of edges between a color class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and the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other vertices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</a:t>
            </a:r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2820309"/>
                  </p:ext>
                </p:extLst>
              </p:nvPr>
            </p:nvGraphicFramePr>
            <p:xfrm>
              <a:off x="498420" y="2084825"/>
              <a:ext cx="8180265" cy="3909095"/>
            </p:xfrm>
            <a:graphic>
              <a:graphicData uri="http://schemas.openxmlformats.org/drawingml/2006/table">
                <a:tbl>
                  <a:tblPr firstRow="1" bandRow="1">
                    <a:tableStyleId>{5202B0CA-FC54-4496-8BCA-5EF66A818D29}</a:tableStyleId>
                  </a:tblPr>
                  <a:tblGrid>
                    <a:gridCol w="8180265"/>
                  </a:tblGrid>
                  <a:tr h="49908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Lemma 3.</a:t>
                          </a:r>
                          <a:endParaRPr lang="en-US" dirty="0"/>
                        </a:p>
                      </a:txBody>
                      <a:tcPr anchor="ctr">
                        <a:cell3D prstMaterial="dkEdge">
                          <a:bevel/>
                          <a:lightRig rig="flood" dir="t"/>
                        </a:cell3D>
                      </a:tcPr>
                    </a:tc>
                  </a:tr>
                  <a:tr h="1728409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Let </a:t>
                          </a:r>
                          <a:r>
                            <a:rPr lang="el-GR" sz="20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δ</a:t>
                          </a:r>
                          <a:r>
                            <a:rPr lang="en-US" sz="2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000" dirty="0" smtClean="0"/>
                            <a:t>and </a:t>
                          </a:r>
                          <a:r>
                            <a:rPr lang="el-GR" sz="2000" i="1" kern="12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a:t>α</a:t>
                          </a:r>
                          <a:r>
                            <a:rPr lang="en-US" sz="2000" dirty="0" smtClean="0"/>
                            <a:t> be positive reals. The</a:t>
                          </a:r>
                          <a:r>
                            <a:rPr lang="en-US" sz="2000" baseline="0" dirty="0" smtClean="0"/>
                            <a:t> following holds for all </a:t>
                          </a:r>
                          <a:r>
                            <a:rPr kumimoji="0" lang="en-US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n</a:t>
                          </a:r>
                          <a:r>
                            <a:rPr lang="en-US" sz="2000" baseline="0" dirty="0" smtClean="0"/>
                            <a:t> suff. large:</a:t>
                          </a:r>
                          <a:r>
                            <a:rPr lang="en-US" sz="2000" dirty="0" smtClean="0"/>
                            <a:t> </a:t>
                          </a:r>
                          <a:br>
                            <a:rPr lang="en-US" sz="2000" dirty="0" smtClean="0"/>
                          </a:br>
                          <a:r>
                            <a:rPr lang="en-US" sz="2000" dirty="0" smtClean="0"/>
                            <a:t/>
                          </a:r>
                          <a:br>
                            <a:rPr lang="en-US" sz="2000" dirty="0" smtClean="0"/>
                          </a:br>
                          <a:r>
                            <a:rPr lang="en-US" sz="2000" dirty="0" smtClean="0"/>
                            <a:t>Let </a:t>
                          </a:r>
                          <a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G</a:t>
                          </a:r>
                          <a:r>
                            <a:rPr lang="en-US" sz="2000" dirty="0" smtClean="0"/>
                            <a:t> be</a:t>
                          </a:r>
                          <a:r>
                            <a:rPr lang="en-US" sz="2000" baseline="0" dirty="0" smtClean="0"/>
                            <a:t> </a:t>
                          </a:r>
                          <a:r>
                            <a:rPr lang="en-US" sz="2000" dirty="0" smtClean="0"/>
                            <a:t>balanced graph with </a:t>
                          </a:r>
                          <a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n</a:t>
                          </a:r>
                          <a:r>
                            <a:rPr lang="en-US" sz="2000" dirty="0" smtClean="0"/>
                            <a:t> vertices and </a:t>
                          </a:r>
                          <a:r>
                            <a:rPr kumimoji="0" lang="en-US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m</a:t>
                          </a:r>
                          <a:r>
                            <a:rPr kumimoji="0" lang="en-US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≥ </a:t>
                          </a:r>
                          <a:r>
                            <a:rPr kumimoji="0" lang="en-US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n</a:t>
                          </a:r>
                          <a:r>
                            <a:rPr kumimoji="0" lang="en-US" sz="2000" b="0" i="0" u="none" strike="noStrike" kern="1200" cap="none" spc="0" normalizeH="0" baseline="3000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1+</a:t>
                          </a:r>
                          <a:r>
                            <a:rPr kumimoji="0" lang="el-GR" sz="2000" b="0" i="0" u="none" strike="noStrike" kern="1200" cap="none" spc="0" normalizeH="0" baseline="3000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α</a:t>
                          </a:r>
                          <a:r>
                            <a:rPr kumimoji="0" lang="en-US" sz="20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292934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Times New Roman" pitchFamily="18" charset="0"/>
                            </a:rPr>
                            <a:t> edges</a:t>
                          </a:r>
                          <a:r>
                            <a:rPr lang="en-US" sz="2000" dirty="0" smtClean="0"/>
                            <a:t>.</a:t>
                          </a:r>
                          <a:br>
                            <a:rPr lang="en-US" sz="2000" dirty="0" smtClean="0"/>
                          </a:br>
                          <a:r>
                            <a:rPr lang="en-US" sz="2000" dirty="0" smtClean="0"/>
                            <a:t>Then </a:t>
                          </a:r>
                          <a:r>
                            <a:rPr lang="en-US" sz="2000" i="1" kern="12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G</a:t>
                          </a:r>
                          <a:r>
                            <a:rPr lang="en-US" sz="2000" dirty="0" smtClean="0"/>
                            <a:t> has a proper coloring with the following properties:</a:t>
                          </a:r>
                          <a:br>
                            <a:rPr lang="en-US" sz="2000" dirty="0" smtClean="0"/>
                          </a:br>
                          <a:endParaRPr lang="en-US" sz="2000" dirty="0" smtClean="0"/>
                        </a:p>
                        <a:p>
                          <a:pPr marL="514350" indent="-514350">
                            <a:buFont typeface="+mj-lt"/>
                            <a:buAutoNum type="arabicPeriod"/>
                          </a:pPr>
                          <a:r>
                            <a:rPr lang="en-US" sz="2000" dirty="0" smtClean="0"/>
                            <a:t>The number of colors is at most    </a:t>
                          </a:r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9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</m:num>
                                <m:den>
                                  <m:r>
                                    <a:rPr lang="en-US" sz="200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den>
                              </m:f>
                              <m: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  <m:r>
                                    <a:rPr lang="en-US" sz="2000" b="0" i="1" baseline="3000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en-US" sz="2000" b="0" i="1" baseline="3000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sz="2000" dirty="0" smtClean="0"/>
                        </a:p>
                        <a:p>
                          <a:pPr marL="0" indent="0">
                            <a:buNone/>
                          </a:pPr>
                          <a:endParaRPr lang="en-US" sz="2000" dirty="0" smtClean="0"/>
                        </a:p>
                        <a:p>
                          <a:pPr marL="514350" indent="-514350">
                            <a:buFont typeface="+mj-lt"/>
                            <a:buAutoNum type="arabicPeriod" startAt="2"/>
                          </a:pPr>
                          <a:r>
                            <a:rPr lang="en-US" sz="2000" dirty="0" smtClean="0"/>
                            <a:t>the size of each color class is at most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0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max</m:t>
                              </m:r>
                              <m: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{ </m:t>
                              </m:r>
                              <m: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,  </m:t>
                              </m:r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</m:den>
                              </m:f>
                              <m: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  <m:r>
                                    <a:rPr lang="en-US" sz="2000" b="0" i="1" baseline="3000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  <m:r>
                                    <a:rPr lang="en-US" sz="2000" b="0" i="1" baseline="3000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}</m:t>
                              </m:r>
                            </m:oMath>
                          </a14:m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  <a:t/>
                          </a:r>
                          <a:br>
                            <a:rPr lang="en-US" sz="2000" dirty="0" smtClean="0">
                              <a:solidFill>
                                <a:srgbClr val="FF0000"/>
                              </a:solidFill>
                            </a:rPr>
                          </a:br>
                          <a:endParaRPr lang="en-US" sz="2000" dirty="0" smtClean="0"/>
                        </a:p>
                        <a:p>
                          <a:pPr marL="514350" indent="-514350">
                            <a:buAutoNum type="arabicPeriod" startAt="2"/>
                          </a:pPr>
                          <a:r>
                            <a:rPr lang="en-US" sz="2000" dirty="0" smtClean="0"/>
                            <a:t>any color class is incident with at most </a:t>
                          </a:r>
                          <a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n</a:t>
                          </a:r>
                          <a:r>
                            <a:rPr lang="en-US" sz="2000" dirty="0" smtClean="0"/>
                            <a:t> edges. </a:t>
                          </a:r>
                        </a:p>
                      </a:txBody>
                      <a:tcPr>
                        <a:cell3D prstMaterial="dkEdge">
                          <a:bevel prst="cross"/>
                          <a:lightRig rig="flood" dir="t"/>
                        </a:cell3D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2820309"/>
                  </p:ext>
                </p:extLst>
              </p:nvPr>
            </p:nvGraphicFramePr>
            <p:xfrm>
              <a:off x="498420" y="2084825"/>
              <a:ext cx="8180265" cy="3909095"/>
            </p:xfrm>
            <a:graphic>
              <a:graphicData uri="http://schemas.openxmlformats.org/drawingml/2006/table">
                <a:tbl>
                  <a:tblPr firstRow="1" bandRow="1">
                    <a:tableStyleId>{5202B0CA-FC54-4496-8BCA-5EF66A818D29}</a:tableStyleId>
                  </a:tblPr>
                  <a:tblGrid>
                    <a:gridCol w="8180265"/>
                  </a:tblGrid>
                  <a:tr h="49908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Lemma 3.</a:t>
                          </a:r>
                          <a:endParaRPr lang="en-US" dirty="0"/>
                        </a:p>
                      </a:txBody>
                      <a:tcPr anchor="ctr">
                        <a:cell3D prstMaterial="dkEdge">
                          <a:bevel/>
                          <a:lightRig rig="flood" dir="t"/>
                        </a:cell3D>
                      </a:tcPr>
                    </a:tc>
                  </a:tr>
                  <a:tr h="34100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cell3D prstMaterial="dkEdge">
                          <a:bevel prst="cross"/>
                          <a:lightRig rig="flood" dir="t"/>
                        </a:cell3D>
                        <a:blipFill rotWithShape="1">
                          <a:blip r:embed="rId4"/>
                          <a:stretch>
                            <a:fillRect l="-298" t="-15385" r="-149" b="-339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Rounded Rectangular Callout 5"/>
          <p:cNvSpPr/>
          <p:nvPr/>
        </p:nvSpPr>
        <p:spPr>
          <a:xfrm>
            <a:off x="7048150" y="3851455"/>
            <a:ext cx="1884870" cy="1150318"/>
          </a:xfrm>
          <a:prstGeom prst="wedgeRoundRectCallout">
            <a:avLst>
              <a:gd name="adj1" fmla="val -119589"/>
              <a:gd name="adj2" fmla="val -956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C</a:t>
            </a:r>
            <a:r>
              <a:rPr lang="en-US" sz="1600" dirty="0" smtClean="0">
                <a:solidFill>
                  <a:schemeClr val="tx1"/>
                </a:solidFill>
              </a:rPr>
              <a:t>olor </a:t>
            </a:r>
            <a:r>
              <a:rPr lang="en-US" sz="1600" dirty="0">
                <a:solidFill>
                  <a:schemeClr val="tx1"/>
                </a:solidFill>
              </a:rPr>
              <a:t>classes will be grouped </a:t>
            </a:r>
            <a:r>
              <a:rPr lang="en-US" sz="1600" dirty="0" smtClean="0">
                <a:solidFill>
                  <a:schemeClr val="tx1"/>
                </a:solidFill>
              </a:rPr>
              <a:t>to form subgraphs</a:t>
            </a:r>
            <a:endParaRPr lang="en-US" sz="1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337160" y="5339348"/>
            <a:ext cx="1577630" cy="1225296"/>
          </a:xfrm>
          <a:prstGeom prst="wedgeRoundRectCallout">
            <a:avLst>
              <a:gd name="adj1" fmla="val -70468"/>
              <a:gd name="adj2" fmla="val -5315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No two color classes will be in the same group.</a:t>
            </a:r>
            <a:endParaRPr lang="en-US" sz="16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961930" y="5998471"/>
            <a:ext cx="3860605" cy="541334"/>
          </a:xfrm>
          <a:prstGeom prst="wedgeRoundRectCallout">
            <a:avLst>
              <a:gd name="adj1" fmla="val 69007"/>
              <a:gd name="adj2" fmla="val -6052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Important for controlling dependencies in a later probabilistic argument</a:t>
            </a:r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104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Proof idea of lemma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11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24425" y="917912"/>
            <a:ext cx="82570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We will partition the vertex set into many (but constant number of) parts according to their degrees: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Smaller parts will contain high degree vertices while larger parts will contain smaller degree vertices.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We make sure that the induced subgraph in each part has relatively small maximum degree.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We properly color each part using an </a:t>
            </a:r>
            <a:r>
              <a:rPr lang="en-US" sz="2000" b="1" dirty="0" smtClean="0">
                <a:solidFill>
                  <a:schemeClr val="dk1"/>
                </a:solidFill>
                <a:latin typeface="+mn-lt"/>
                <a:cs typeface="+mn-cs"/>
              </a:rPr>
              <a:t>equitable coloring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(this is very important).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1269169" y="3851455"/>
            <a:ext cx="6720875" cy="2457920"/>
          </a:xfrm>
          <a:prstGeom prst="wedgeRoundRectCallout">
            <a:avLst>
              <a:gd name="adj1" fmla="val 32574"/>
              <a:gd name="adj2" fmla="val -6900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chemeClr val="tx1"/>
                </a:solidFill>
              </a:rPr>
              <a:t>proper vertex coloring is </a:t>
            </a:r>
            <a:r>
              <a:rPr lang="en-US" sz="2000" b="1" i="1" dirty="0" smtClean="0">
                <a:solidFill>
                  <a:schemeClr val="tx1"/>
                </a:solidFill>
              </a:rPr>
              <a:t>equitable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if the numbers of vertices in any two color classes differ by at most one.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A fundamental theorem of </a:t>
            </a:r>
            <a:r>
              <a:rPr lang="en-US" sz="2000" b="1" dirty="0" smtClean="0">
                <a:solidFill>
                  <a:schemeClr val="tx1"/>
                </a:solidFill>
              </a:rPr>
              <a:t>Hajnal &amp; </a:t>
            </a:r>
            <a:r>
              <a:rPr lang="en-US" sz="2000" b="1" dirty="0" smtClean="0">
                <a:solidFill>
                  <a:schemeClr val="dk1"/>
                </a:solidFill>
              </a:rPr>
              <a:t>Szemerédi</a:t>
            </a:r>
            <a:r>
              <a:rPr lang="en-US" sz="2000" dirty="0" smtClean="0">
                <a:solidFill>
                  <a:schemeClr val="dk1"/>
                </a:solidFill>
              </a:rPr>
              <a:t>:</a:t>
            </a:r>
            <a:br>
              <a:rPr lang="en-US" sz="2000" dirty="0" smtClean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/>
            </a:r>
            <a:br>
              <a:rPr lang="en-US" sz="2000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dk1"/>
                </a:solidFill>
              </a:rPr>
              <a:t>Any graph with maximum degree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>
                <a:solidFill>
                  <a:schemeClr val="dk1"/>
                </a:solidFill>
              </a:rPr>
              <a:t>has an equitable coloring with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>
                <a:solidFill>
                  <a:schemeClr val="dk1"/>
                </a:solidFill>
              </a:rPr>
              <a:t>colors.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7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Projective planes and graph decomposition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4261" y="1086295"/>
                <a:ext cx="8602719" cy="5226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Recall: for any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prime power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,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there exists a projective plane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of 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order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, denoted by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PG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.</a:t>
                </a:r>
              </a:p>
              <a:p>
                <a:endParaRPr lang="en-US" sz="2000" dirty="0">
                  <a:solidFill>
                    <a:schemeClr val="dk1"/>
                  </a:solidFill>
                  <a:latin typeface="+mn-lt"/>
                  <a:cs typeface="+mn-cs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In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graph-theoretic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terms, if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r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=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2000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+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+1</a:t>
                </a:r>
                <a:r>
                  <a:rPr lang="en-US" sz="2000" dirty="0" smtClean="0">
                    <a:solidFill>
                      <a:schemeClr val="dk1"/>
                    </a:solidFill>
                  </a:rPr>
                  <a:t>,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the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complete graph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2000" i="1" baseline="-25000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can be decomposed into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pairwise edge-disjoint cliques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of order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+1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The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vertices of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K</a:t>
                </a:r>
                <a:r>
                  <a:rPr lang="en-US" sz="2000" i="1" baseline="-25000" dirty="0">
                    <a:solidFill>
                      <a:srgbClr val="FF0000"/>
                    </a:solidFill>
                  </a:rPr>
                  <a:t>r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correspond to the points of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PG</a:t>
                </a:r>
                <a:r>
                  <a:rPr lang="en-US" sz="2000" dirty="0">
                    <a:solidFill>
                      <a:srgbClr val="FF0000"/>
                    </a:solidFill>
                  </a:rPr>
                  <a:t>(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r>
                  <a:rPr lang="en-US" sz="2000" dirty="0">
                    <a:solidFill>
                      <a:srgbClr val="FF0000"/>
                    </a:solidFill>
                  </a:rPr>
                  <a:t>)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and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the cliques in the partition correspond to the lines of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PG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For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example, the Fano plane (the case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p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= 2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)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corresponds to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a decomposition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of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7</a:t>
                </a:r>
                <a:r>
                  <a:rPr lang="en-US" sz="2000" i="1" baseline="-25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into </a:t>
                </a:r>
                <a:r>
                  <a:rPr lang="en-US" sz="2000" dirty="0">
                    <a:solidFill>
                      <a:srgbClr val="FF0000"/>
                    </a:solidFill>
                  </a:rPr>
                  <a:t>7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pairwise edge-disjoint triangles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2000" dirty="0">
                  <a:solidFill>
                    <a:schemeClr val="dk1"/>
                  </a:solidFill>
                  <a:latin typeface="+mn-lt"/>
                  <a:cs typeface="+mn-cs"/>
                </a:endParaRPr>
              </a:p>
              <a:p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For an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-partite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graph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and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1 ≤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t</a:t>
                </a:r>
                <a:r>
                  <a:rPr lang="en-US" sz="2000" dirty="0">
                    <a:solidFill>
                      <a:srgbClr val="FF0000"/>
                    </a:solidFill>
                  </a:rPr>
                  <a:t> ≤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,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an induced subgraph of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R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consisting of </a:t>
                </a:r>
                <a:r>
                  <a:rPr lang="en-US" sz="2000" b="1" dirty="0">
                    <a:solidFill>
                      <a:schemeClr val="dk1"/>
                    </a:solidFill>
                    <a:latin typeface="+mn-lt"/>
                    <a:cs typeface="+mn-cs"/>
                  </a:rPr>
                  <a:t>precisely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t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parts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is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called a </a:t>
                </a:r>
                <a:r>
                  <a:rPr lang="en-US" sz="2000" b="1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full </a:t>
                </a:r>
                <a:r>
                  <a:rPr lang="en-US" sz="2000" b="1" i="1" dirty="0" smtClean="0">
                    <a:solidFill>
                      <a:srgbClr val="FF0000"/>
                    </a:solidFill>
                  </a:rPr>
                  <a:t>t</a:t>
                </a:r>
                <a:r>
                  <a:rPr lang="en-US" sz="2000" b="1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-partite </a:t>
                </a:r>
                <a:r>
                  <a:rPr lang="en-US" sz="2000" b="1" dirty="0">
                    <a:solidFill>
                      <a:schemeClr val="dk1"/>
                    </a:solidFill>
                    <a:latin typeface="+mn-lt"/>
                    <a:cs typeface="+mn-cs"/>
                  </a:rPr>
                  <a:t>subgraph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of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.</a:t>
                </a:r>
                <a:b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</a:br>
                <a:endParaRPr lang="en-US" sz="2000" dirty="0" smtClean="0">
                  <a:solidFill>
                    <a:schemeClr val="dk1"/>
                  </a:solidFill>
                  <a:latin typeface="+mn-lt"/>
                  <a:cs typeface="+mn-cs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A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n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-partite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graph has precisely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full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t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-partite subgraphs,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W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e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allow some parts to be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empty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sets, so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under this assumption,</a:t>
                </a:r>
                <a:b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</a:b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empty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parts are considered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distinct. </a:t>
                </a:r>
                <a:endParaRPr lang="en-US" sz="2000" dirty="0">
                  <a:solidFill>
                    <a:schemeClr val="dk1"/>
                  </a:solidFill>
                  <a:latin typeface="+mn-lt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61" y="1086295"/>
                <a:ext cx="8602719" cy="5226303"/>
              </a:xfrm>
              <a:prstGeom prst="rect">
                <a:avLst/>
              </a:prstGeom>
              <a:blipFill rotWithShape="1">
                <a:blip r:embed="rId4"/>
                <a:stretch>
                  <a:fillRect l="-780" t="-583" b="-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7844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Mapping independent sets into a projective plane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13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24261" y="1086295"/>
            <a:ext cx="86027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bijection </a:t>
            </a:r>
            <a:r>
              <a:rPr lang="el-GR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from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the points of </a:t>
            </a:r>
            <a:r>
              <a:rPr lang="en-US" sz="2000" i="1" dirty="0" smtClean="0">
                <a:solidFill>
                  <a:srgbClr val="FF0000"/>
                </a:solidFill>
              </a:rPr>
              <a:t>PG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to the parts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on an </a:t>
            </a:r>
            <a:r>
              <a:rPr lang="en-US" sz="2000" i="1" dirty="0">
                <a:solidFill>
                  <a:srgbClr val="FF0000"/>
                </a:solidFill>
              </a:rPr>
              <a:t>r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-partite graph </a:t>
            </a:r>
            <a:r>
              <a:rPr lang="en-US" sz="2000" i="1" dirty="0" smtClean="0">
                <a:solidFill>
                  <a:srgbClr val="FF0000"/>
                </a:solidFill>
              </a:rPr>
              <a:t>R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(recall </a:t>
            </a:r>
            <a:r>
              <a:rPr lang="en-US" sz="2000" i="1" dirty="0">
                <a:solidFill>
                  <a:srgbClr val="FF0000"/>
                </a:solidFill>
              </a:rPr>
              <a:t>r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i="1" dirty="0" smtClean="0">
                <a:solidFill>
                  <a:srgbClr val="FF0000"/>
                </a:solidFill>
              </a:rPr>
              <a:t>p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i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+1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) defines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a mapping between the lines of </a:t>
            </a:r>
            <a:r>
              <a:rPr lang="en-US" sz="2000" i="1" dirty="0">
                <a:solidFill>
                  <a:srgbClr val="FF0000"/>
                </a:solidFill>
              </a:rPr>
              <a:t>PG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i="1" dirty="0">
                <a:solidFill>
                  <a:srgbClr val="FF0000"/>
                </a:solidFill>
              </a:rPr>
              <a:t>p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and their corresponding full 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i="1" dirty="0">
                <a:solidFill>
                  <a:srgbClr val="FF0000"/>
                </a:solidFill>
              </a:rPr>
              <a:t>p</a:t>
            </a:r>
            <a:r>
              <a:rPr lang="en-US" sz="2000" dirty="0">
                <a:solidFill>
                  <a:srgbClr val="FF0000"/>
                </a:solidFill>
              </a:rPr>
              <a:t>+1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-partite subgraphs.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Equivalently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, </a:t>
            </a:r>
            <a:r>
              <a:rPr lang="el-GR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defines a set </a:t>
            </a:r>
            <a:r>
              <a:rPr lang="en-US" sz="2000" i="1" dirty="0" smtClean="0">
                <a:solidFill>
                  <a:srgbClr val="FF0000"/>
                </a:solidFill>
              </a:rPr>
              <a:t>L</a:t>
            </a:r>
            <a:r>
              <a:rPr lang="el-GR" sz="20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of </a:t>
            </a:r>
            <a:r>
              <a:rPr lang="en-US" sz="2000" i="1" dirty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full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i="1" dirty="0">
                <a:solidFill>
                  <a:srgbClr val="FF0000"/>
                </a:solidFill>
              </a:rPr>
              <a:t>p</a:t>
            </a:r>
            <a:r>
              <a:rPr lang="en-US" sz="2000" dirty="0">
                <a:solidFill>
                  <a:srgbClr val="FF0000"/>
                </a:solidFill>
              </a:rPr>
              <a:t>+1)</a:t>
            </a:r>
            <a:r>
              <a:rPr lang="en-US" sz="2000" dirty="0">
                <a:solidFill>
                  <a:srgbClr val="292934"/>
                </a:solidFill>
                <a:latin typeface="Arial"/>
              </a:rPr>
              <a:t>-partite subgraphs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of </a:t>
            </a:r>
            <a:r>
              <a:rPr lang="en-US" sz="2000" i="1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,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where any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two subgraphs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in </a:t>
            </a:r>
            <a:r>
              <a:rPr lang="en-US" sz="2000" i="1" dirty="0">
                <a:solidFill>
                  <a:srgbClr val="FF0000"/>
                </a:solidFill>
              </a:rPr>
              <a:t>L</a:t>
            </a:r>
            <a:r>
              <a:rPr lang="el-GR" sz="200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π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are edge-disjoint.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We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call </a:t>
            </a:r>
            <a:r>
              <a:rPr lang="en-US" sz="2000" i="1" dirty="0">
                <a:solidFill>
                  <a:srgbClr val="FF0000"/>
                </a:solidFill>
              </a:rPr>
              <a:t>L</a:t>
            </a:r>
            <a:r>
              <a:rPr lang="el-GR" sz="2000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π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 </a:t>
            </a:r>
            <a:r>
              <a:rPr lang="en-US" sz="2000" b="1" dirty="0" smtClean="0">
                <a:solidFill>
                  <a:schemeClr val="dk1"/>
                </a:solidFill>
                <a:latin typeface="+mn-lt"/>
                <a:cs typeface="+mn-cs"/>
              </a:rPr>
              <a:t>projective decomposition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of </a:t>
            </a:r>
            <a:r>
              <a:rPr lang="en-US" sz="2000" i="1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There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are </a:t>
            </a:r>
            <a:r>
              <a:rPr lang="en-US" sz="2000" i="1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rgbClr val="FF0000"/>
                </a:solidFill>
              </a:rPr>
              <a:t>!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projective decompositions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942341"/>
              </p:ext>
            </p:extLst>
          </p:nvPr>
        </p:nvGraphicFramePr>
        <p:xfrm>
          <a:off x="539475" y="3736240"/>
          <a:ext cx="8180265" cy="2724121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8180265"/>
              </a:tblGrid>
              <a:tr h="49908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Lemma 4.</a:t>
                      </a:r>
                      <a:endParaRPr lang="en-US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2840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Let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2000" i="1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r>
                        <a:rPr lang="en-US" sz="2000" dirty="0" smtClean="0"/>
                        <a:t> be the set of all full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+1)</a:t>
                      </a:r>
                      <a:r>
                        <a:rPr lang="en-US" sz="2000" dirty="0" smtClean="0"/>
                        <a:t>-partite subgraphs of an </a:t>
                      </a:r>
                      <a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-partite graph </a:t>
                      </a:r>
                      <a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 </a:t>
                      </a:r>
                      <a:r>
                        <a:rPr lang="en-US" sz="2000" dirty="0" smtClean="0"/>
                        <a:t>with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 </a:t>
                      </a:r>
                      <a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0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</a:t>
                      </a:r>
                      <a:r>
                        <a:rPr lang="en-US" sz="2000" dirty="0" smtClean="0"/>
                        <a:t>. </a:t>
                      </a:r>
                    </a:p>
                    <a:p>
                      <a:r>
                        <a:rPr lang="en-US" sz="2000" dirty="0" smtClean="0"/>
                        <a:t>Let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l-GR" sz="2000" baseline="-250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lang="en-US" sz="200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2000" dirty="0" smtClean="0"/>
                        <a:t>be a projective decomposition of </a:t>
                      </a:r>
                      <a:r>
                        <a:rPr kumimoji="0" lang="en-US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 </a:t>
                      </a:r>
                      <a:r>
                        <a:rPr lang="en-US" sz="2000" dirty="0" smtClean="0"/>
                        <a:t>chosen uniformly at random.</a:t>
                      </a:r>
                    </a:p>
                    <a:p>
                      <a:r>
                        <a:rPr lang="en-US" sz="2000" dirty="0" smtClean="0"/>
                        <a:t>Then, each element of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2000" i="1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 </a:t>
                      </a:r>
                      <a:r>
                        <a:rPr lang="en-US" sz="2000" dirty="0" smtClean="0"/>
                        <a:t>has the same probability of being an element of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l-GR" sz="2000" baseline="-250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lang="en-US" sz="200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2000" dirty="0" smtClean="0"/>
                        <a:t>.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In particular, a randomly chosen element of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el-GR" sz="2000" baseline="-250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lang="en-US" sz="200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2000" dirty="0" smtClean="0"/>
                        <a:t>corresponds to a random element of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2000" i="1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r>
                        <a:rPr lang="en-US" sz="2000" dirty="0" smtClean="0"/>
                        <a:t>.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8128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Proof of Theorem 1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4261" y="1086295"/>
                <a:ext cx="8602719" cy="5505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We outline the case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m</a:t>
                </a:r>
                <a:r>
                  <a:rPr lang="en-US" sz="2000" dirty="0">
                    <a:solidFill>
                      <a:srgbClr val="FF0000"/>
                    </a:solidFill>
                  </a:rPr>
                  <a:t> = O(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n</a:t>
                </a:r>
                <a:r>
                  <a:rPr lang="en-US" sz="2000" baseline="30000" dirty="0">
                    <a:solidFill>
                      <a:srgbClr val="FF0000"/>
                    </a:solidFill>
                  </a:rPr>
                  <a:t>3/2</a:t>
                </a:r>
                <a:r>
                  <a:rPr lang="en-US" sz="2000" dirty="0">
                    <a:solidFill>
                      <a:srgbClr val="FF0000"/>
                    </a:solidFill>
                  </a:rPr>
                  <a:t>)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(the denser case is a bit simpler).</a:t>
                </a:r>
                <a:b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</a:br>
                <a:endParaRPr lang="en-US" sz="2000" dirty="0" smtClean="0">
                  <a:solidFill>
                    <a:srgbClr val="292934"/>
                  </a:solidFill>
                  <a:latin typeface="Arial"/>
                  <a:cs typeface="+mn-cs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Recall that by Lemma 3, we have colored our balanced graph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G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 with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r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 colors where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r ~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cs typeface="+mn-cs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cs typeface="+mn-cs"/>
                          </a:rPr>
                          <m:t>9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+mn-cs"/>
                          </a:rPr>
                          <m:t>𝛿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+mn-cs"/>
                          </a:rPr>
                          <m:t>𝛼</m:t>
                        </m:r>
                      </m:den>
                    </m:f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+mn-cs"/>
                      </a:rPr>
                      <m:t>∙ 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+mn-cs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+mn-cs"/>
                          </a:rPr>
                          <m:t>𝑚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+mn-cs"/>
                          </a:rPr>
                          <m:t>𝑛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dk1"/>
                    </a:solidFill>
                  </a:rPr>
                  <a:t> </a:t>
                </a:r>
                <a:r>
                  <a:rPr lang="en-US" sz="2000" dirty="0">
                    <a:solidFill>
                      <a:schemeClr val="dk1"/>
                    </a:solidFill>
                  </a:rPr>
                  <a:t>.</a:t>
                </a:r>
                <a:endParaRPr lang="en-US" sz="2000" dirty="0" smtClean="0">
                  <a:solidFill>
                    <a:schemeClr val="dk1"/>
                  </a:solidFill>
                  <a:latin typeface="+mn-lt"/>
                  <a:cs typeface="+mn-cs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rgbClr val="292934"/>
                    </a:solidFill>
                    <a:latin typeface="Arial"/>
                    <a:cs typeface="+mn-cs"/>
                  </a:rPr>
                  <a:t>We may assume that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r </a:t>
                </a:r>
                <a:r>
                  <a:rPr lang="en-US" sz="2000" dirty="0">
                    <a:solidFill>
                      <a:srgbClr val="FF0000"/>
                    </a:solidFill>
                  </a:rPr>
                  <a:t>=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r>
                  <a:rPr lang="en-US" sz="2000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>
                    <a:solidFill>
                      <a:srgbClr val="FF0000"/>
                    </a:solidFill>
                  </a:rPr>
                  <a:t>+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r>
                  <a:rPr lang="en-US" sz="2000" dirty="0">
                    <a:solidFill>
                      <a:srgbClr val="FF0000"/>
                    </a:solidFill>
                  </a:rPr>
                  <a:t>+1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as otherwise we can add a few empty color classes and still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p ~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9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den>
                        </m:f>
                      </m:e>
                    </m:rad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 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𝑚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den>
                    </m:f>
                    <m:r>
                      <a:rPr lang="en-US" sz="2000" b="0" i="1" baseline="3000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(Bertrand’s postulate).</a:t>
                </a:r>
                <a:b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</a:br>
                <a:endParaRPr lang="en-US" sz="2000" dirty="0" smtClean="0">
                  <a:solidFill>
                    <a:schemeClr val="dk1"/>
                  </a:solidFill>
                  <a:latin typeface="+mn-lt"/>
                  <a:cs typeface="+mn-cs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Denote the color classes by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C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2000" dirty="0">
                    <a:solidFill>
                      <a:srgbClr val="FF0000"/>
                    </a:solidFill>
                  </a:rPr>
                  <a:t>,…,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C</a:t>
                </a:r>
                <a:r>
                  <a:rPr lang="en-US" sz="2000" i="1" baseline="-25000" dirty="0" smtClean="0">
                    <a:solidFill>
                      <a:srgbClr val="FF0000"/>
                    </a:solidFill>
                  </a:rPr>
                  <a:t>r</a:t>
                </a:r>
                <a:r>
                  <a:rPr lang="en-US" sz="2000" dirty="0">
                    <a:solidFill>
                      <a:srgbClr val="292934"/>
                    </a:solidFill>
                    <a:latin typeface="Arial"/>
                  </a:rPr>
                  <a:t> 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</a:rPr>
                  <a:t>so by </a:t>
                </a:r>
                <a:r>
                  <a:rPr lang="en-US" sz="2000" dirty="0">
                    <a:solidFill>
                      <a:srgbClr val="292934"/>
                    </a:solidFill>
                    <a:latin typeface="Arial"/>
                  </a:rPr>
                  <a:t>Lemma 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</a:rPr>
                  <a:t>3 we also have:</a:t>
                </a:r>
                <a:br>
                  <a:rPr lang="en-US" sz="2000" dirty="0" smtClean="0">
                    <a:solidFill>
                      <a:srgbClr val="292934"/>
                    </a:solidFill>
                    <a:latin typeface="Arial"/>
                  </a:rPr>
                </a:br>
                <a:endParaRPr lang="en-US" sz="2000" dirty="0" smtClean="0">
                  <a:solidFill>
                    <a:srgbClr val="292934"/>
                  </a:solidFill>
                  <a:latin typeface="Arial"/>
                </a:endParaRPr>
              </a:p>
              <a:p>
                <a:pPr marL="2600325" indent="-457200">
                  <a:buClr>
                    <a:srgbClr val="000000"/>
                  </a:buClr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</a:rPr>
                      <m:t> </m:t>
                    </m:r>
                    <m:r>
                      <a:rPr lang="en-US" sz="2000" b="0" i="0" smtClean="0">
                        <a:latin typeface="Cambria Math"/>
                      </a:rPr>
                      <m:t>|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𝐶</m:t>
                    </m:r>
                    <m:r>
                      <a:rPr lang="en-US" sz="2000" b="0" i="1" baseline="-25000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US" sz="2000" b="0" i="0" smtClean="0">
                        <a:solidFill>
                          <a:srgbClr val="FF0000"/>
                        </a:solidFill>
                        <a:latin typeface="Cambria Math"/>
                      </a:rPr>
                      <m:t>|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≤</m:t>
                    </m:r>
                    <m:r>
                      <a:rPr lang="en-US" sz="20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</m:den>
                    </m:f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 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baseline="30000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marL="2600325" indent="-457200">
                  <a:buClr>
                    <a:srgbClr val="000000"/>
                  </a:buClr>
                  <a:buFont typeface="+mj-lt"/>
                  <a:buAutoNum type="alphaLcParenR"/>
                </a:pPr>
                <a:r>
                  <a:rPr lang="it-IT" sz="2000" dirty="0" smtClean="0">
                    <a:solidFill>
                      <a:srgbClr val="FF0000"/>
                    </a:solidFill>
                    <a:ea typeface="Cambria Math"/>
                  </a:rPr>
                  <a:t>e(</a:t>
                </a:r>
                <a:r>
                  <a:rPr lang="it-IT" sz="2000" i="1" dirty="0" smtClean="0">
                    <a:solidFill>
                      <a:srgbClr val="FF0000"/>
                    </a:solidFill>
                    <a:ea typeface="Cambria Math"/>
                  </a:rPr>
                  <a:t>C</a:t>
                </a:r>
                <a:r>
                  <a:rPr lang="it-IT" sz="2000" i="1" baseline="-25000" dirty="0" smtClean="0">
                    <a:solidFill>
                      <a:srgbClr val="FF0000"/>
                    </a:solidFill>
                    <a:ea typeface="Cambria Math"/>
                  </a:rPr>
                  <a:t>i</a:t>
                </a:r>
                <a:r>
                  <a:rPr lang="it-IT" sz="2000" dirty="0">
                    <a:solidFill>
                      <a:srgbClr val="FF0000"/>
                    </a:solidFill>
                    <a:ea typeface="Cambria Math"/>
                  </a:rPr>
                  <a:t>, </a:t>
                </a:r>
                <a:r>
                  <a:rPr lang="it-IT" sz="2000" i="1" dirty="0">
                    <a:solidFill>
                      <a:srgbClr val="FF0000"/>
                    </a:solidFill>
                    <a:ea typeface="Cambria Math"/>
                  </a:rPr>
                  <a:t>V</a:t>
                </a:r>
                <a:r>
                  <a:rPr lang="it-IT" sz="2000" dirty="0">
                    <a:solidFill>
                      <a:srgbClr val="FF0000"/>
                    </a:solidFill>
                    <a:ea typeface="Cambria Math"/>
                  </a:rPr>
                  <a:t>(</a:t>
                </a:r>
                <a:r>
                  <a:rPr lang="it-IT" sz="2000" i="1" dirty="0">
                    <a:solidFill>
                      <a:srgbClr val="FF0000"/>
                    </a:solidFill>
                    <a:ea typeface="Cambria Math"/>
                  </a:rPr>
                  <a:t>G</a:t>
                </a:r>
                <a:r>
                  <a:rPr lang="it-IT" sz="2000" dirty="0">
                    <a:solidFill>
                      <a:srgbClr val="FF0000"/>
                    </a:solidFill>
                    <a:ea typeface="Cambria Math"/>
                  </a:rPr>
                  <a:t>)-</a:t>
                </a:r>
                <a:r>
                  <a:rPr lang="it-IT" sz="2000" i="1" dirty="0" smtClean="0">
                    <a:solidFill>
                      <a:srgbClr val="FF0000"/>
                    </a:solidFill>
                    <a:ea typeface="Cambria Math"/>
                  </a:rPr>
                  <a:t>C</a:t>
                </a:r>
                <a:r>
                  <a:rPr lang="it-IT" sz="2000" i="1" baseline="-25000" dirty="0" smtClean="0">
                    <a:solidFill>
                      <a:srgbClr val="FF0000"/>
                    </a:solidFill>
                    <a:ea typeface="Cambria Math"/>
                  </a:rPr>
                  <a:t>i</a:t>
                </a:r>
                <a:r>
                  <a:rPr lang="it-IT" sz="2000" dirty="0">
                    <a:solidFill>
                      <a:srgbClr val="FF0000"/>
                    </a:solidFill>
                    <a:ea typeface="Cambria Math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≤ </m:t>
                    </m:r>
                  </m:oMath>
                </a14:m>
                <a:r>
                  <a:rPr lang="it-IT" sz="2000" i="1" dirty="0" smtClean="0">
                    <a:solidFill>
                      <a:srgbClr val="FF0000"/>
                    </a:solidFill>
                    <a:ea typeface="Cambria Math"/>
                  </a:rPr>
                  <a:t>n</a:t>
                </a:r>
                <a:endParaRPr lang="en-US" sz="2000" i="1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2000" baseline="30000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By Lemma 4, what remains is to study the properties of a random element of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S</a:t>
                </a:r>
                <a:r>
                  <a:rPr lang="en-US" sz="2000" i="1" baseline="-25000" dirty="0">
                    <a:solidFill>
                      <a:srgbClr val="FF0000"/>
                    </a:solidFill>
                  </a:rPr>
                  <a:t>p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+1</a:t>
                </a:r>
                <a:r>
                  <a:rPr lang="en-US" sz="2000" dirty="0"/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(a randomly chosen full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r>
                  <a:rPr lang="en-US" sz="2000" dirty="0">
                    <a:solidFill>
                      <a:srgbClr val="FF0000"/>
                    </a:solidFill>
                  </a:rPr>
                  <a:t>+1)</a:t>
                </a:r>
                <a:r>
                  <a:rPr lang="en-US" sz="2000" dirty="0">
                    <a:solidFill>
                      <a:srgbClr val="292934"/>
                    </a:solidFill>
                    <a:latin typeface="Arial"/>
                  </a:rPr>
                  <a:t>-partite 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</a:rPr>
                  <a:t>subgraph)</a:t>
                </a: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,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namely - the edge density of a random selection of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r>
                  <a:rPr lang="en-US" sz="2000" dirty="0">
                    <a:solidFill>
                      <a:srgbClr val="FF0000"/>
                    </a:solidFill>
                  </a:rPr>
                  <a:t>+1</a:t>
                </a: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 color classes</a:t>
                </a:r>
                <a:r>
                  <a:rPr lang="en-US" sz="2000" dirty="0">
                    <a:solidFill>
                      <a:schemeClr val="dk1"/>
                    </a:solidFill>
                  </a:rPr>
                  <a:t>.</a:t>
                </a:r>
                <a:endParaRPr lang="en-US" sz="2000" i="1" baseline="-25000" dirty="0">
                  <a:solidFill>
                    <a:srgbClr val="292934"/>
                  </a:solidFill>
                  <a:latin typeface="Arial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61" y="1086295"/>
                <a:ext cx="8602719" cy="5505931"/>
              </a:xfrm>
              <a:prstGeom prst="rect">
                <a:avLst/>
              </a:prstGeom>
              <a:blipFill rotWithShape="1">
                <a:blip r:embed="rId4"/>
                <a:stretch>
                  <a:fillRect l="-780" t="-554" b="-1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7333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Proof of Theorem 1 </a:t>
            </a:r>
            <a:r>
              <a:rPr lang="en-US" sz="2000" dirty="0" smtClean="0"/>
              <a:t>(cont.)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51738" y="3032935"/>
                <a:ext cx="8229598" cy="1026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This is easy because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p ~</a:t>
                </a:r>
                <a:r>
                  <a:rPr lang="en-US" sz="2000" dirty="0">
                    <a:solidFill>
                      <a:schemeClr val="dk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9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den>
                        </m:f>
                      </m:e>
                    </m:rad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 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𝑚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 and </a:t>
                </a:r>
                <a:r>
                  <a:rPr lang="en-US" sz="2000" dirty="0">
                    <a:solidFill>
                      <a:srgbClr val="292934"/>
                    </a:solidFill>
                    <a:latin typeface="Arial"/>
                    <a:cs typeface="+mn-cs"/>
                  </a:rPr>
                  <a:t>b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ecause each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Arial"/>
                    <a:cs typeface="+mn-cs"/>
                  </a:rPr>
                  <a:t>|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𝐶</m:t>
                    </m:r>
                    <m:r>
                      <a:rPr lang="en-US" sz="2000" i="1" baseline="-2500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|</m:t>
                    </m:r>
                    <m:r>
                      <a:rPr lang="en-US" sz="200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≤</m:t>
                    </m:r>
                    <m:r>
                      <a:rPr lang="en-US" sz="200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</m:den>
                    </m:f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 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000" i="1" baseline="3000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 </a:t>
                </a:r>
                <a:b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</a:b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So we only need Markov’s inequality.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38" y="3032935"/>
                <a:ext cx="8229598" cy="1026435"/>
              </a:xfrm>
              <a:prstGeom prst="rect">
                <a:avLst/>
              </a:prstGeom>
              <a:blipFill rotWithShape="1">
                <a:blip r:embed="rId4"/>
                <a:stretch>
                  <a:fillRect l="-593" b="-10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3398790"/>
                  </p:ext>
                </p:extLst>
              </p:nvPr>
            </p:nvGraphicFramePr>
            <p:xfrm>
              <a:off x="447652" y="1009485"/>
              <a:ext cx="8180265" cy="1920250"/>
            </p:xfrm>
            <a:graphic>
              <a:graphicData uri="http://schemas.openxmlformats.org/drawingml/2006/table">
                <a:tbl>
                  <a:tblPr firstRow="1" bandRow="1">
                    <a:tableStyleId>{5202B0CA-FC54-4496-8BCA-5EF66A818D29}</a:tableStyleId>
                  </a:tblPr>
                  <a:tblGrid>
                    <a:gridCol w="8180265"/>
                  </a:tblGrid>
                  <a:tr h="4302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Lemma 5 (vertices lemma).</a:t>
                          </a:r>
                          <a:endParaRPr lang="en-US" dirty="0"/>
                        </a:p>
                      </a:txBody>
                      <a:tcPr anchor="ctr">
                        <a:cell3D prstMaterial="dkEdge">
                          <a:bevel/>
                          <a:lightRig rig="flood" dir="t"/>
                        </a:cell3D>
                      </a:tcPr>
                    </a:tc>
                  </a:tr>
                  <a:tr h="1490008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The probability that a randomly selected element of </a:t>
                          </a:r>
                          <a:r>
                            <a:rPr kumimoji="0" lang="en-US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S</a:t>
                          </a:r>
                          <a:r>
                            <a:rPr kumimoji="0" lang="en-US" sz="2000" b="0" i="1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p</a:t>
                          </a:r>
                          <a:r>
                            <a:rPr kumimoji="0" lang="en-US" sz="2000" b="0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+1</a:t>
                          </a:r>
                          <a:r>
                            <a:rPr lang="en-US" sz="2000" dirty="0" smtClean="0"/>
                            <a:t>has </a:t>
                          </a:r>
                          <a:r>
                            <a:rPr lang="en-US" sz="2400" b="1" dirty="0" smtClean="0"/>
                            <a:t>at most</a:t>
                          </a:r>
                          <a:endParaRPr lang="en-US" sz="2000" b="1" dirty="0" smtClean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00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00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𝛿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∙ 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  <m:r>
                                      <a:rPr lang="en-US" sz="2000" b="0" i="1" baseline="3000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 smtClean="0"/>
                        </a:p>
                        <a:p>
                          <a:r>
                            <a:rPr lang="en-US" sz="2000" dirty="0" smtClean="0"/>
                            <a:t>vertices is high (say,</a:t>
                          </a:r>
                          <a:r>
                            <a:rPr lang="en-US" sz="2000" baseline="0" dirty="0" smtClean="0"/>
                            <a:t> </a:t>
                          </a:r>
                          <a:r>
                            <a:rPr lang="en-US" sz="2000" baseline="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&gt; 11/12</a:t>
                          </a:r>
                          <a:r>
                            <a:rPr lang="en-US" sz="2000" baseline="0" dirty="0" smtClean="0"/>
                            <a:t>)</a:t>
                          </a:r>
                          <a:r>
                            <a:rPr lang="en-US" sz="2000" dirty="0" smtClean="0"/>
                            <a:t>. </a:t>
                          </a:r>
                        </a:p>
                      </a:txBody>
                      <a:tcPr>
                        <a:cell3D prstMaterial="dkEdge">
                          <a:bevel prst="cross"/>
                          <a:lightRig rig="flood" dir="t"/>
                        </a:cell3D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3398790"/>
                  </p:ext>
                </p:extLst>
              </p:nvPr>
            </p:nvGraphicFramePr>
            <p:xfrm>
              <a:off x="447652" y="1009485"/>
              <a:ext cx="8180265" cy="1920250"/>
            </p:xfrm>
            <a:graphic>
              <a:graphicData uri="http://schemas.openxmlformats.org/drawingml/2006/table">
                <a:tbl>
                  <a:tblPr firstRow="1" bandRow="1">
                    <a:tableStyleId>{5202B0CA-FC54-4496-8BCA-5EF66A818D29}</a:tableStyleId>
                  </a:tblPr>
                  <a:tblGrid>
                    <a:gridCol w="8180265"/>
                  </a:tblGrid>
                  <a:tr h="43024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Lemma </a:t>
                          </a:r>
                          <a:r>
                            <a:rPr lang="en-US" dirty="0" smtClean="0"/>
                            <a:t>5 (vertices lemma).</a:t>
                          </a:r>
                          <a:endParaRPr lang="en-US" dirty="0"/>
                        </a:p>
                      </a:txBody>
                      <a:tcPr anchor="ctr">
                        <a:cell3D prstMaterial="dkEdge">
                          <a:bevel/>
                          <a:lightRig rig="flood" dir="t"/>
                        </a:cell3D>
                      </a:tcPr>
                    </a:tc>
                  </a:tr>
                  <a:tr h="14900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cell3D prstMaterial="dkEdge">
                          <a:bevel prst="cross"/>
                          <a:lightRig rig="flood" dir="t"/>
                        </a:cell3D>
                        <a:blipFill rotWithShape="1">
                          <a:blip r:embed="rId5"/>
                          <a:stretch>
                            <a:fillRect l="-224" t="-30738" r="-224" b="-123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4800545"/>
                  </p:ext>
                </p:extLst>
              </p:nvPr>
            </p:nvGraphicFramePr>
            <p:xfrm>
              <a:off x="476404" y="4158695"/>
              <a:ext cx="8180265" cy="1981170"/>
            </p:xfrm>
            <a:graphic>
              <a:graphicData uri="http://schemas.openxmlformats.org/drawingml/2006/table">
                <a:tbl>
                  <a:tblPr firstRow="1" bandRow="1">
                    <a:tableStyleId>{5202B0CA-FC54-4496-8BCA-5EF66A818D29}</a:tableStyleId>
                  </a:tblPr>
                  <a:tblGrid>
                    <a:gridCol w="8180265"/>
                  </a:tblGrid>
                  <a:tr h="44389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Lemma 6 (edges lemma).</a:t>
                          </a:r>
                          <a:endParaRPr lang="en-US" dirty="0"/>
                        </a:p>
                      </a:txBody>
                      <a:tcPr anchor="ctr">
                        <a:cell3D prstMaterial="dkEdge">
                          <a:bevel/>
                          <a:lightRig rig="flood" dir="t"/>
                        </a:cell3D>
                      </a:tcPr>
                    </a:tc>
                  </a:tr>
                  <a:tr h="153727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The probability that a randomly selected element of </a:t>
                          </a:r>
                          <a:r>
                            <a:rPr kumimoji="0" lang="en-US" sz="20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S</a:t>
                          </a:r>
                          <a:r>
                            <a:rPr kumimoji="0" lang="en-US" sz="2000" b="0" i="1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p</a:t>
                          </a:r>
                          <a:r>
                            <a:rPr kumimoji="0" lang="en-US" sz="2000" b="0" i="0" u="none" strike="noStrike" kern="1200" cap="none" spc="0" normalizeH="0" baseline="-2500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+1</a:t>
                          </a:r>
                          <a:r>
                            <a:rPr lang="en-US" sz="2000" dirty="0" smtClean="0"/>
                            <a:t>has </a:t>
                          </a:r>
                          <a:r>
                            <a:rPr lang="en-US" sz="2400" b="1" dirty="0" smtClean="0"/>
                            <a:t>at least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300</m:t>
                                    </m:r>
                                    <m:r>
                                      <a:rPr lang="en-US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</m:den>
                                </m:f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∙ 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𝑛</m:t>
                                    </m:r>
                                    <m:r>
                                      <a:rPr lang="en-US" sz="2000" b="0" i="1" baseline="3000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b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/>
                            <a:t>edges is relatively high (say,</a:t>
                          </a:r>
                          <a:r>
                            <a:rPr lang="en-US" sz="2000" baseline="0" dirty="0" smtClean="0"/>
                            <a:t> </a:t>
                          </a:r>
                          <a:r>
                            <a:rPr lang="en-US" sz="2000" baseline="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&gt; 3/10</a:t>
                          </a:r>
                          <a:r>
                            <a:rPr lang="en-US" sz="2000" baseline="0" dirty="0" smtClean="0"/>
                            <a:t>)</a:t>
                          </a:r>
                          <a:r>
                            <a:rPr lang="en-US" sz="2000" dirty="0" smtClean="0"/>
                            <a:t>. </a:t>
                          </a:r>
                        </a:p>
                      </a:txBody>
                      <a:tcPr>
                        <a:cell3D prstMaterial="dkEdge">
                          <a:bevel prst="cross"/>
                          <a:lightRig rig="flood" dir="t"/>
                        </a:cell3D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4800545"/>
                  </p:ext>
                </p:extLst>
              </p:nvPr>
            </p:nvGraphicFramePr>
            <p:xfrm>
              <a:off x="476404" y="4158695"/>
              <a:ext cx="8180265" cy="1981170"/>
            </p:xfrm>
            <a:graphic>
              <a:graphicData uri="http://schemas.openxmlformats.org/drawingml/2006/table">
                <a:tbl>
                  <a:tblPr firstRow="1" bandRow="1">
                    <a:tableStyleId>{5202B0CA-FC54-4496-8BCA-5EF66A818D29}</a:tableStyleId>
                  </a:tblPr>
                  <a:tblGrid>
                    <a:gridCol w="8180265"/>
                  </a:tblGrid>
                  <a:tr h="44389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Lemma </a:t>
                          </a:r>
                          <a:r>
                            <a:rPr lang="en-US" dirty="0" smtClean="0"/>
                            <a:t>6 (edges lemma).</a:t>
                          </a:r>
                          <a:endParaRPr lang="en-US" dirty="0"/>
                        </a:p>
                      </a:txBody>
                      <a:tcPr anchor="ctr">
                        <a:cell3D prstMaterial="dkEdge">
                          <a:bevel/>
                          <a:lightRig rig="flood" dir="t"/>
                        </a:cell3D>
                      </a:tcPr>
                    </a:tc>
                  </a:tr>
                  <a:tr h="15372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cell3D prstMaterial="dkEdge">
                          <a:bevel prst="cross"/>
                          <a:lightRig rig="flood" dir="t"/>
                        </a:cell3D>
                        <a:blipFill rotWithShape="1">
                          <a:blip r:embed="rId6"/>
                          <a:stretch>
                            <a:fillRect l="-224" t="-30159" r="-224" b="-11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4117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Proof of Theorem 1 </a:t>
            </a:r>
            <a:r>
              <a:rPr lang="en-US" sz="2000" dirty="0" smtClean="0"/>
              <a:t>(cont.)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16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5855" y="1163105"/>
                <a:ext cx="8229598" cy="5321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The proof of this lemma is somewhat involved and requires careful analysis of the dependencies between pairs of edges whose endpoints share a color class.</a:t>
                </a:r>
                <a:b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</a:b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This is where we need to use the property that </a:t>
                </a:r>
                <a:r>
                  <a:rPr lang="it-IT" sz="2000" dirty="0">
                    <a:solidFill>
                      <a:srgbClr val="FF0000"/>
                    </a:solidFill>
                    <a:ea typeface="Cambria Math"/>
                  </a:rPr>
                  <a:t>e(</a:t>
                </a:r>
                <a:r>
                  <a:rPr lang="it-IT" sz="2000" i="1" dirty="0">
                    <a:solidFill>
                      <a:srgbClr val="FF0000"/>
                    </a:solidFill>
                    <a:ea typeface="Cambria Math"/>
                  </a:rPr>
                  <a:t>C</a:t>
                </a:r>
                <a:r>
                  <a:rPr lang="it-IT" sz="2000" i="1" baseline="-25000" dirty="0">
                    <a:solidFill>
                      <a:srgbClr val="FF0000"/>
                    </a:solidFill>
                    <a:ea typeface="Cambria Math"/>
                  </a:rPr>
                  <a:t>i</a:t>
                </a:r>
                <a:r>
                  <a:rPr lang="it-IT" sz="2000" dirty="0">
                    <a:solidFill>
                      <a:srgbClr val="FF0000"/>
                    </a:solidFill>
                    <a:ea typeface="Cambria Math"/>
                  </a:rPr>
                  <a:t>, </a:t>
                </a:r>
                <a:r>
                  <a:rPr lang="it-IT" sz="2000" i="1" dirty="0">
                    <a:solidFill>
                      <a:srgbClr val="FF0000"/>
                    </a:solidFill>
                    <a:ea typeface="Cambria Math"/>
                  </a:rPr>
                  <a:t>V</a:t>
                </a:r>
                <a:r>
                  <a:rPr lang="it-IT" sz="2000" dirty="0">
                    <a:solidFill>
                      <a:srgbClr val="FF0000"/>
                    </a:solidFill>
                    <a:ea typeface="Cambria Math"/>
                  </a:rPr>
                  <a:t>(</a:t>
                </a:r>
                <a:r>
                  <a:rPr lang="it-IT" sz="2000" i="1" dirty="0">
                    <a:solidFill>
                      <a:srgbClr val="FF0000"/>
                    </a:solidFill>
                    <a:ea typeface="Cambria Math"/>
                  </a:rPr>
                  <a:t>G</a:t>
                </a:r>
                <a:r>
                  <a:rPr lang="it-IT" sz="2000" dirty="0">
                    <a:solidFill>
                      <a:srgbClr val="FF0000"/>
                    </a:solidFill>
                    <a:ea typeface="Cambria Math"/>
                  </a:rPr>
                  <a:t>)-</a:t>
                </a:r>
                <a:r>
                  <a:rPr lang="it-IT" sz="2000" i="1" dirty="0">
                    <a:solidFill>
                      <a:srgbClr val="FF0000"/>
                    </a:solidFill>
                    <a:ea typeface="Cambria Math"/>
                  </a:rPr>
                  <a:t>C</a:t>
                </a:r>
                <a:r>
                  <a:rPr lang="it-IT" sz="2000" i="1" baseline="-25000" dirty="0">
                    <a:solidFill>
                      <a:srgbClr val="FF0000"/>
                    </a:solidFill>
                    <a:ea typeface="Cambria Math"/>
                  </a:rPr>
                  <a:t>i</a:t>
                </a:r>
                <a:r>
                  <a:rPr lang="it-IT" sz="2000" dirty="0">
                    <a:solidFill>
                      <a:srgbClr val="FF0000"/>
                    </a:solidFill>
                    <a:ea typeface="Cambria Math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≤ </m:t>
                    </m:r>
                  </m:oMath>
                </a14:m>
                <a:r>
                  <a:rPr lang="it-IT" sz="2000" i="1" dirty="0" smtClean="0">
                    <a:solidFill>
                      <a:srgbClr val="FF0000"/>
                    </a:solidFill>
                    <a:ea typeface="Cambria Math"/>
                  </a:rPr>
                  <a:t>n</a:t>
                </a:r>
                <a:r>
                  <a:rPr lang="en-US" sz="2000" dirty="0">
                    <a:solidFill>
                      <a:srgbClr val="292934"/>
                    </a:solidFill>
                    <a:latin typeface="Arial"/>
                  </a:rPr>
                  <a:t> 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</a:rPr>
                  <a:t>.</a:t>
                </a:r>
              </a:p>
              <a:p>
                <a:endParaRPr lang="en-US" sz="2000" i="1" dirty="0" smtClean="0">
                  <a:solidFill>
                    <a:srgbClr val="292934"/>
                  </a:solidFill>
                  <a:latin typeface="Arial"/>
                  <a:ea typeface="Cambria Math"/>
                </a:endParaRPr>
              </a:p>
              <a:p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ea typeface="Cambria Math"/>
                  </a:rPr>
                  <a:t>By Lemma 5 and Lemma 6 we have that with high probability (</a:t>
                </a:r>
                <a:r>
                  <a:rPr lang="en-US" sz="2000" dirty="0" smtClean="0">
                    <a:solidFill>
                      <a:srgbClr val="FF0000"/>
                    </a:solidFill>
                    <a:ea typeface="Cambria Math"/>
                  </a:rPr>
                  <a:t>&gt; 1/5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ea typeface="Cambria Math"/>
                  </a:rPr>
                  <a:t>), a 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randomly </a:t>
                </a:r>
                <a:r>
                  <a:rPr lang="en-US" sz="2000" dirty="0">
                    <a:solidFill>
                      <a:srgbClr val="292934"/>
                    </a:solidFill>
                    <a:latin typeface="Arial"/>
                    <a:cs typeface="+mn-cs"/>
                  </a:rPr>
                  <a:t>selected element of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S</a:t>
                </a:r>
                <a:r>
                  <a:rPr lang="en-US" sz="2000" i="1" baseline="-25000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2000" baseline="-25000" dirty="0" smtClean="0">
                    <a:solidFill>
                      <a:srgbClr val="FF0000"/>
                    </a:solidFill>
                  </a:rPr>
                  <a:t>+1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 is sufficiently dense:</a:t>
                </a:r>
                <a:b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</a:br>
                <a:endParaRPr lang="en-US" sz="2000" dirty="0" smtClean="0">
                  <a:solidFill>
                    <a:srgbClr val="292934"/>
                  </a:solidFill>
                  <a:latin typeface="Arial"/>
                  <a:cs typeface="+mn-cs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cs typeface="+mn-cs"/>
                  </a:rPr>
                  <a:t> By our choice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𝛿</m:t>
                    </m:r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</a:rPr>
                  <a:t>it has average degree at least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h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</a:rPr>
                  <a:t>.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  <a:ea typeface="Cambria Math"/>
                  </a:rPr>
                  <a:t>So the expected number of elements is a random </a:t>
                </a:r>
                <a:r>
                  <a:rPr lang="en-US" sz="2000" dirty="0">
                    <a:solidFill>
                      <a:srgbClr val="292934"/>
                    </a:solidFill>
                    <a:latin typeface="Arial"/>
                  </a:rPr>
                  <a:t>projective 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</a:rPr>
                  <a:t>decomposition (i.e. set of edge-disjoint induced subgraphs) that have a subgraph with minimum degree at least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h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Arial"/>
                  </a:rPr>
                  <a:t> is at least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~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</m:den>
                    </m:f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 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𝑐𝑚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dk1"/>
                    </a:solidFill>
                  </a:rPr>
                  <a:t> .</a:t>
                </a:r>
                <a:endParaRPr lang="en-US" sz="2000" dirty="0">
                  <a:solidFill>
                    <a:schemeClr val="dk1"/>
                  </a:solidFill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rgbClr val="292934"/>
                    </a:solidFill>
                    <a:latin typeface="Arial"/>
                  </a:rPr>
                  <a:t>Any two subgraphs intersect in at most one color class, so the intersection is at most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en-US" sz="2000" i="1" baseline="-2500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≤</m:t>
                    </m:r>
                    <m:r>
                      <a:rPr lang="en-US" sz="200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</m:den>
                    </m:f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 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000" b="0" i="1" baseline="3000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𝑐𝑚</m:t>
                        </m:r>
                        <m:r>
                          <a:rPr lang="en-US" sz="2000" i="1" baseline="300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dk1"/>
                    </a:solidFill>
                  </a:rPr>
                  <a:t> </a:t>
                </a:r>
                <a:r>
                  <a:rPr lang="en-US" sz="2000" dirty="0">
                    <a:solidFill>
                      <a:schemeClr val="dk1"/>
                    </a:solidFill>
                  </a:rPr>
                  <a:t>.</a:t>
                </a:r>
                <a:endParaRPr lang="en-US" sz="2000" dirty="0">
                  <a:solidFill>
                    <a:srgbClr val="FF0000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55" y="1163105"/>
                <a:ext cx="8229598" cy="5321585"/>
              </a:xfrm>
              <a:prstGeom prst="rect">
                <a:avLst/>
              </a:prstGeom>
              <a:blipFill rotWithShape="1">
                <a:blip r:embed="rId4"/>
                <a:stretch>
                  <a:fillRect l="-741" t="-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9185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Concluding remarks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17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24425" y="917912"/>
            <a:ext cx="825707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The proof of </a:t>
            </a:r>
            <a:r>
              <a:rPr lang="en-US" sz="2000" b="1" dirty="0">
                <a:solidFill>
                  <a:schemeClr val="dk1"/>
                </a:solidFill>
                <a:latin typeface="+mn-lt"/>
                <a:cs typeface="+mn-cs"/>
              </a:rPr>
              <a:t>Theorem 1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is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algorithmic.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projective plane of order </a:t>
            </a:r>
            <a:r>
              <a:rPr lang="en-US" sz="2000" i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is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elementary constructed from the addition and multiplication tables of a field with </a:t>
            </a:r>
            <a:r>
              <a:rPr lang="en-US" sz="2000" i="1" dirty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elements.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The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major algorithmic component is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an implementation of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Lemma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3 (balanced graph coloring lemma). The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coloring constructed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there requires a recent result of </a:t>
            </a:r>
            <a:r>
              <a:rPr lang="en-US" sz="2000" dirty="0" smtClean="0">
                <a:solidFill>
                  <a:srgbClr val="C00000"/>
                </a:solidFill>
                <a:latin typeface="+mn-lt"/>
                <a:cs typeface="+mn-cs"/>
              </a:rPr>
              <a:t>[KKMS-2010]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(algorithmic version of the Hajnal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-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Szemerédi Theorem). 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If 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is very close to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linear (say, </a:t>
            </a:r>
            <a:r>
              <a:rPr lang="en-US" sz="2000" i="1" dirty="0" smtClean="0">
                <a:solidFill>
                  <a:srgbClr val="FF0000"/>
                </a:solidFill>
              </a:rPr>
              <a:t>m </a:t>
            </a:r>
            <a:r>
              <a:rPr lang="en-US" sz="2000" dirty="0" smtClean="0">
                <a:solidFill>
                  <a:srgbClr val="FF0000"/>
                </a:solidFill>
              </a:rPr>
              <a:t>=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 log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)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the proof of Lemma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3 introduces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a logarithmic factor. It may be interesting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to determine if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this is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essential.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92934"/>
                </a:solidFill>
                <a:latin typeface="Arial"/>
                <a:cs typeface="+mn-cs"/>
              </a:rPr>
              <a:t>Although we proved that the term 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r>
              <a:rPr lang="en-US" sz="2000" baseline="30000" dirty="0">
                <a:solidFill>
                  <a:srgbClr val="FF0000"/>
                </a:solidFill>
              </a:rPr>
              <a:t>2 </a:t>
            </a:r>
            <a:r>
              <a:rPr lang="en-US" sz="2000" dirty="0">
                <a:solidFill>
                  <a:srgbClr val="292934"/>
                </a:solidFill>
                <a:latin typeface="Arial"/>
                <a:cs typeface="+mn-cs"/>
              </a:rPr>
              <a:t> </a:t>
            </a:r>
            <a:r>
              <a:rPr lang="en-US" sz="2000" dirty="0" smtClean="0">
                <a:solidFill>
                  <a:srgbClr val="292934"/>
                </a:solidFill>
                <a:latin typeface="Arial"/>
                <a:cs typeface="+mn-cs"/>
              </a:rPr>
              <a:t>for the intersection size cannot </a:t>
            </a:r>
            <a:r>
              <a:rPr lang="en-US" sz="2000" dirty="0">
                <a:solidFill>
                  <a:srgbClr val="292934"/>
                </a:solidFill>
                <a:latin typeface="Arial"/>
                <a:cs typeface="+mn-cs"/>
              </a:rPr>
              <a:t>be improved to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baseline="30000" dirty="0">
                <a:solidFill>
                  <a:srgbClr val="FF0000"/>
                </a:solidFill>
              </a:rPr>
              <a:t>1-</a:t>
            </a:r>
            <a:r>
              <a:rPr lang="el-GR" sz="2000" baseline="30000" dirty="0">
                <a:solidFill>
                  <a:srgbClr val="FF0000"/>
                </a:solidFill>
              </a:rPr>
              <a:t>ε</a:t>
            </a:r>
            <a:r>
              <a:rPr lang="en-US" sz="2000" baseline="30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292934"/>
                </a:solidFill>
                <a:latin typeface="Arial"/>
                <a:cs typeface="+mn-cs"/>
              </a:rPr>
              <a:t>for any </a:t>
            </a:r>
            <a:r>
              <a:rPr lang="el-GR" sz="2000" dirty="0" smtClean="0">
                <a:solidFill>
                  <a:srgbClr val="FF0000"/>
                </a:solidFill>
              </a:rPr>
              <a:t>ε</a:t>
            </a:r>
            <a:r>
              <a:rPr lang="en-US" sz="2000" dirty="0" smtClean="0">
                <a:solidFill>
                  <a:srgbClr val="292934"/>
                </a:solidFill>
                <a:latin typeface="Arial"/>
              </a:rPr>
              <a:t>, it may be to prove that it cannot be improved even by logarithmic factors.</a:t>
            </a:r>
            <a:endParaRPr lang="en-US" sz="2000" dirty="0">
              <a:solidFill>
                <a:srgbClr val="292934"/>
              </a:solidFill>
              <a:latin typeface="Arial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404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2"/>
          <p:cNvSpPr txBox="1">
            <a:spLocks noChangeArrowheads="1"/>
          </p:cNvSpPr>
          <p:nvPr/>
        </p:nvSpPr>
        <p:spPr bwMode="auto">
          <a:xfrm>
            <a:off x="1562100" y="2819400"/>
            <a:ext cx="5905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C00000"/>
                </a:solidFill>
              </a:rPr>
              <a:t>Thanks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665" y="779055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358775" indent="0" eaLnBrk="0" hangingPunc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800" dirty="0"/>
              <a:t>Problems concerning edge-disjoint subgraphs that share some specified property are extensively studied in graph </a:t>
            </a:r>
            <a:r>
              <a:rPr lang="en-US" sz="2800" dirty="0" smtClean="0"/>
              <a:t>theory.</a:t>
            </a:r>
            <a:endParaRPr lang="en-US" sz="2800" dirty="0"/>
          </a:p>
          <a:p>
            <a:pPr marL="358775" indent="0" eaLnBrk="0" hangingPunc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800" dirty="0"/>
              <a:t>Many fundamental problems can be formulated in this </a:t>
            </a:r>
            <a:r>
              <a:rPr lang="en-US" sz="2800" dirty="0" smtClean="0"/>
              <a:t>way:</a:t>
            </a:r>
            <a:endParaRPr lang="en-US" sz="2800" dirty="0"/>
          </a:p>
          <a:p>
            <a:pPr marL="701675" indent="-342900" eaLnBrk="0" hangingPunct="0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/>
              <a:t>Proper edge </a:t>
            </a:r>
            <a:r>
              <a:rPr lang="en-US" sz="2800" dirty="0" smtClean="0"/>
              <a:t>coloring,</a:t>
            </a:r>
            <a:endParaRPr lang="en-US" sz="2800" dirty="0"/>
          </a:p>
          <a:p>
            <a:pPr marL="701675" indent="-342900" eaLnBrk="0" hangingPunct="0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/>
              <a:t>Proper vertex </a:t>
            </a:r>
            <a:r>
              <a:rPr lang="en-US" sz="2800" dirty="0" smtClean="0"/>
              <a:t>coloring,</a:t>
            </a:r>
            <a:endParaRPr lang="en-US" sz="2800" dirty="0"/>
          </a:p>
          <a:p>
            <a:pPr marL="701675" indent="-342900" eaLnBrk="0" hangingPunct="0">
              <a:lnSpc>
                <a:spcPct val="12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/>
              <a:t>H-packing, …</a:t>
            </a:r>
            <a:br>
              <a:rPr lang="en-US" sz="2800" dirty="0" smtClean="0"/>
            </a:br>
            <a:endParaRPr lang="en-US" sz="2800" dirty="0"/>
          </a:p>
          <a:p>
            <a:pPr marL="358775" indent="0" eaLnBrk="0" hangingPunc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800" dirty="0"/>
              <a:t>When we require the set of edge-disjoint subgraphs to be </a:t>
            </a:r>
            <a:r>
              <a:rPr lang="en-US" sz="2800" b="1" dirty="0"/>
              <a:t>induced</a:t>
            </a:r>
            <a:r>
              <a:rPr lang="en-US" sz="2800" dirty="0"/>
              <a:t>, any two subgraphs can only intersect in an independent set.</a:t>
            </a:r>
          </a:p>
          <a:p>
            <a:pPr marL="358775" indent="0" eaLnBrk="0" hangingPunc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800" b="1" dirty="0"/>
              <a:t>Our main goal:  </a:t>
            </a:r>
            <a:r>
              <a:rPr lang="en-US" sz="2800" i="1" dirty="0"/>
              <a:t>determine (asymptotically) the maximum number of edge-disjoint induced subgraphs that share the basic property of having a given minimum degree. 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665" y="779054"/>
            <a:ext cx="8229600" cy="3456451"/>
          </a:xfrm>
        </p:spPr>
        <p:txBody>
          <a:bodyPr>
            <a:normAutofit/>
          </a:bodyPr>
          <a:lstStyle/>
          <a:p>
            <a:pPr marL="358775" indent="0" eaLnBrk="0" hangingPunct="0">
              <a:spcBef>
                <a:spcPct val="50000"/>
              </a:spcBef>
              <a:buNone/>
            </a:pPr>
            <a:r>
              <a:rPr lang="en-US" sz="2000" dirty="0"/>
              <a:t>L</a:t>
            </a:r>
            <a:r>
              <a:rPr lang="en-US" sz="2000" dirty="0" smtClean="0"/>
              <a:t>et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/>
              <a:t> </a:t>
            </a:r>
            <a:r>
              <a:rPr lang="en-US" sz="2000" dirty="0"/>
              <a:t>denote the maximum size of a set of </a:t>
            </a:r>
            <a:r>
              <a:rPr lang="en-US" sz="2000" dirty="0" smtClean="0"/>
              <a:t> </a:t>
            </a:r>
            <a:r>
              <a:rPr lang="en-US" sz="2000" dirty="0"/>
              <a:t>edge-disjoint induced subgraphs of a graph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/>
              <a:t>, </a:t>
            </a:r>
            <a:r>
              <a:rPr lang="en-US" sz="2000" dirty="0"/>
              <a:t>each having minimum </a:t>
            </a:r>
            <a:r>
              <a:rPr lang="en-US" sz="2000" dirty="0" smtClean="0"/>
              <a:t>degree at </a:t>
            </a:r>
            <a:r>
              <a:rPr lang="en-US" sz="2000" dirty="0"/>
              <a:t>least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/>
              <a:t>.</a:t>
            </a:r>
          </a:p>
          <a:p>
            <a:pPr marL="701675" indent="-342900" eaLnBrk="0" hangingPunct="0">
              <a:spcBef>
                <a:spcPct val="50000"/>
              </a:spcBef>
            </a:pPr>
            <a:r>
              <a:rPr lang="en-US" sz="2000" dirty="0" smtClean="0"/>
              <a:t>Trivially</a:t>
            </a:r>
            <a:r>
              <a:rPr lang="en-US" sz="2000" dirty="0"/>
              <a:t>,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/>
              <a:t> </a:t>
            </a:r>
            <a:r>
              <a:rPr lang="en-US" sz="2000" dirty="0"/>
              <a:t>equals the number of edges of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/>
              <a:t>. </a:t>
            </a:r>
          </a:p>
          <a:p>
            <a:pPr marL="701675" indent="-342900" eaLnBrk="0" hangingPunct="0">
              <a:spcBef>
                <a:spcPct val="50000"/>
              </a:spcBef>
            </a:pPr>
            <a:r>
              <a:rPr lang="en-US" sz="2000" dirty="0" smtClean="0"/>
              <a:t>It </a:t>
            </a:r>
            <a:r>
              <a:rPr lang="en-US" sz="2000" dirty="0"/>
              <a:t>is not difficult to construct examples of graphs with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/>
              <a:t> vertices and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/>
              <a:t> </a:t>
            </a:r>
            <a:r>
              <a:rPr lang="en-US" sz="2000" dirty="0"/>
              <a:t>edges for </a:t>
            </a:r>
            <a:r>
              <a:rPr lang="en-US" sz="2000" dirty="0" smtClean="0"/>
              <a:t>which already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/>
              <a:t>.</a:t>
            </a:r>
          </a:p>
          <a:p>
            <a:pPr marL="701675" indent="-342900" eaLnBrk="0" hangingPunct="0">
              <a:spcBef>
                <a:spcPct val="50000"/>
              </a:spcBef>
            </a:pPr>
            <a:r>
              <a:rPr lang="en-US" sz="2000" dirty="0" smtClean="0"/>
              <a:t>Our </a:t>
            </a:r>
            <a:r>
              <a:rPr lang="en-US" sz="2000" dirty="0"/>
              <a:t>main result proves </a:t>
            </a:r>
            <a:r>
              <a:rPr lang="en-US" sz="2000" dirty="0" smtClean="0"/>
              <a:t>that (for any fixed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/>
              <a:t>)  </a:t>
            </a:r>
            <a:r>
              <a:rPr lang="en-US" sz="2000" dirty="0"/>
              <a:t>this bound </a:t>
            </a:r>
            <a:r>
              <a:rPr lang="en-US" sz="2000" dirty="0" smtClean="0"/>
              <a:t>is tight for </a:t>
            </a:r>
            <a:r>
              <a:rPr lang="en-US" sz="2000" dirty="0"/>
              <a:t>all graphs that have a polynomial number of </a:t>
            </a:r>
            <a:r>
              <a:rPr lang="en-US" sz="2000" dirty="0" smtClean="0"/>
              <a:t>edges (otherwise there are some logarithmic factor), </a:t>
            </a:r>
            <a:r>
              <a:rPr lang="en-US" sz="2000" dirty="0"/>
              <a:t>while, at the same time, keeping the intersection of any two </a:t>
            </a:r>
            <a:r>
              <a:rPr lang="en-US" sz="2000" dirty="0" smtClean="0"/>
              <a:t>subgraphs relatively </a:t>
            </a:r>
            <a:r>
              <a:rPr lang="en-US" sz="2000" dirty="0"/>
              <a:t>small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587779"/>
              </p:ext>
            </p:extLst>
          </p:nvPr>
        </p:nvGraphicFramePr>
        <p:xfrm>
          <a:off x="501069" y="4235505"/>
          <a:ext cx="8180265" cy="222749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8180265"/>
              </a:tblGrid>
              <a:tr h="49908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Theorem 1.</a:t>
                      </a:r>
                      <a:endParaRPr lang="en-US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2840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Let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000" dirty="0" smtClean="0"/>
                        <a:t> be a positive integer and let </a:t>
                      </a:r>
                      <a:r>
                        <a:rPr lang="el-GR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be a positive real.</a:t>
                      </a:r>
                    </a:p>
                    <a:p>
                      <a:pPr rtl="0"/>
                      <a:r>
                        <a:rPr lang="en-US" sz="2000" dirty="0" smtClean="0"/>
                        <a:t>There exists 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c=c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l-GR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/>
                        <a:t>and 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l-GR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/>
                        <a:t>such that:</a:t>
                      </a:r>
                    </a:p>
                    <a:p>
                      <a:pPr marL="342900" indent="-169863" rtl="0"/>
                      <a:r>
                        <a:rPr lang="en-US" sz="2000" dirty="0" smtClean="0"/>
                        <a:t>any graph with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≥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/>
                        <a:t>vertices and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≥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r>
                        <a:rPr lang="el-GR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n-US" sz="2000" dirty="0" smtClean="0"/>
                        <a:t> edges has:</a:t>
                      </a:r>
                    </a:p>
                    <a:p>
                      <a:pPr marL="625475" indent="-452438" rtl="0">
                        <a:buClr>
                          <a:srgbClr val="000066"/>
                        </a:buClr>
                        <a:buFont typeface="Arial" pitchFamily="34" charset="0"/>
                        <a:buChar char="•"/>
                      </a:pP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/(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/>
                        <a:t>edge-disjoint induced subgraphs, with min.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degree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000" dirty="0" smtClean="0"/>
                        <a:t>.</a:t>
                      </a:r>
                    </a:p>
                    <a:p>
                      <a:pPr marL="625475" indent="-452438" rtl="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Any two subgraphs intersect in at most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/(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/>
                        <a:t>vertices.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4397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50" y="3121760"/>
            <a:ext cx="8229600" cy="3456451"/>
          </a:xfrm>
        </p:spPr>
        <p:txBody>
          <a:bodyPr>
            <a:normAutofit/>
          </a:bodyPr>
          <a:lstStyle/>
          <a:p>
            <a:pPr marL="701675" indent="-342900" eaLnBrk="0" hangingPunct="0">
              <a:spcBef>
                <a:spcPct val="50000"/>
              </a:spcBef>
            </a:pPr>
            <a:r>
              <a:rPr lang="en-US" sz="2000" dirty="0"/>
              <a:t>W</a:t>
            </a:r>
            <a:r>
              <a:rPr lang="en-US" sz="2000" dirty="0" smtClean="0"/>
              <a:t>e </a:t>
            </a:r>
            <a:r>
              <a:rPr lang="en-US" sz="2000" dirty="0"/>
              <a:t>make no attempt to optimize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/>
              <a:t> (it is polynomial </a:t>
            </a:r>
            <a:r>
              <a:rPr lang="en-US" sz="2000" dirty="0"/>
              <a:t>in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701675" indent="-342900" eaLnBrk="0" hangingPunct="0">
              <a:spcBef>
                <a:spcPct val="50000"/>
              </a:spcBef>
            </a:pPr>
            <a:r>
              <a:rPr lang="en-US" sz="2000" dirty="0" smtClean="0"/>
              <a:t>If 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3/2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/>
              <a:t>  then the intersection is only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/>
              <a:t>.</a:t>
            </a:r>
          </a:p>
          <a:p>
            <a:pPr marL="701675" indent="-342900" eaLnBrk="0" hangingPunct="0">
              <a:spcBef>
                <a:spcPct val="50000"/>
              </a:spcBef>
            </a:pPr>
            <a:r>
              <a:rPr lang="en-US" sz="2000" dirty="0" smtClean="0"/>
              <a:t>The number of subgraphs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0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/(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/>
              <a:t>is actually optimal also w.r.t. the dependence </a:t>
            </a:r>
            <a:r>
              <a:rPr lang="en-US" sz="2000" dirty="0" smtClean="0"/>
              <a:t>on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/>
              <a:t>  </a:t>
            </a:r>
            <a:r>
              <a:rPr lang="en-US" sz="2000" dirty="0"/>
              <a:t>(so it is tight up to a constant factor).</a:t>
            </a:r>
          </a:p>
          <a:p>
            <a:pPr marL="701675" indent="-342900" eaLnBrk="0" hangingPunct="0">
              <a:spcBef>
                <a:spcPct val="50000"/>
              </a:spcBef>
            </a:pPr>
            <a:r>
              <a:rPr lang="en-US" sz="2000" dirty="0" smtClean="0"/>
              <a:t>The intersection size is optimal in the sense that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cannot be improved to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l-GR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for any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237365"/>
              </p:ext>
            </p:extLst>
          </p:nvPr>
        </p:nvGraphicFramePr>
        <p:xfrm>
          <a:off x="462665" y="663840"/>
          <a:ext cx="8180265" cy="222749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8180265"/>
              </a:tblGrid>
              <a:tr h="49908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Theorem 1.</a:t>
                      </a:r>
                      <a:endParaRPr lang="en-US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72840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Let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000" dirty="0" smtClean="0"/>
                        <a:t> be a positive integer and let </a:t>
                      </a:r>
                      <a:r>
                        <a:rPr lang="el-GR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be a positive real.</a:t>
                      </a:r>
                    </a:p>
                    <a:p>
                      <a:pPr rtl="0"/>
                      <a:r>
                        <a:rPr lang="en-US" sz="2000" dirty="0" smtClean="0"/>
                        <a:t>There exists 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c=c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l-GR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/>
                        <a:t>and 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l-GR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en-US" sz="200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en-US" sz="20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/>
                        <a:t>such that:</a:t>
                      </a:r>
                    </a:p>
                    <a:p>
                      <a:pPr marL="342900" indent="-169863" rtl="0"/>
                      <a:r>
                        <a:rPr lang="en-US" sz="2000" dirty="0" smtClean="0"/>
                        <a:t>any graph with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≥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/>
                        <a:t>vertices and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≥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r>
                        <a:rPr lang="el-GR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n-US" sz="2000" dirty="0" smtClean="0"/>
                        <a:t> edges has:</a:t>
                      </a:r>
                    </a:p>
                    <a:p>
                      <a:pPr marL="625475" indent="-452438" rtl="0">
                        <a:buClr>
                          <a:srgbClr val="000066"/>
                        </a:buClr>
                        <a:buFont typeface="Arial" pitchFamily="34" charset="0"/>
                        <a:buChar char="•"/>
                      </a:pP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/(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/>
                        <a:t>edge-disjoint induced subgraphs, with min.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degree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000" dirty="0" smtClean="0"/>
                        <a:t>.</a:t>
                      </a:r>
                    </a:p>
                    <a:p>
                      <a:pPr marL="625475" indent="-452438" rtl="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Any two subgraphs intersect in at most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1+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/(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/>
                        <a:t>vertices.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3297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Tightness of cardinality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4126423"/>
                  </p:ext>
                </p:extLst>
              </p:nvPr>
            </p:nvGraphicFramePr>
            <p:xfrm>
              <a:off x="485283" y="971080"/>
              <a:ext cx="8180265" cy="2670908"/>
            </p:xfrm>
            <a:graphic>
              <a:graphicData uri="http://schemas.openxmlformats.org/drawingml/2006/table">
                <a:tbl>
                  <a:tblPr firstRow="1" bandRow="1">
                    <a:tableStyleId>{5202B0CA-FC54-4496-8BCA-5EF66A818D29}</a:tableStyleId>
                  </a:tblPr>
                  <a:tblGrid>
                    <a:gridCol w="8180265"/>
                  </a:tblGrid>
                  <a:tr h="49908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Proposition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2.</a:t>
                          </a:r>
                          <a:endParaRPr lang="en-US" dirty="0"/>
                        </a:p>
                      </a:txBody>
                      <a:tcPr anchor="ctr">
                        <a:cell3D prstMaterial="dkEdge">
                          <a:bevel/>
                          <a:lightRig rig="flood" dir="t"/>
                        </a:cell3D>
                      </a:tcPr>
                    </a:tc>
                  </a:tr>
                  <a:tr h="1728409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For positive integers </a:t>
                          </a:r>
                          <a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n</a:t>
                          </a:r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 </a:t>
                          </a:r>
                          <a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m</a:t>
                          </a:r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 </a:t>
                          </a:r>
                          <a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h</a:t>
                          </a:r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,</a:t>
                          </a:r>
                          <a:r>
                            <a:rPr lang="en-US" sz="2000" dirty="0" smtClean="0"/>
                            <a:t> there are graphs with </a:t>
                          </a:r>
                          <a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n</a:t>
                          </a:r>
                          <a:r>
                            <a:rPr lang="en-US" sz="2000" dirty="0" smtClean="0"/>
                            <a:t> vertices and </a:t>
                          </a:r>
                          <a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m</a:t>
                          </a:r>
                          <a:r>
                            <a:rPr lang="en-US" sz="2000" dirty="0" smtClean="0"/>
                            <a:t> edges that do not contain 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sz="180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1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lang="en-US" sz="180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sz="1800" b="0" i="1" smtClean="0">
                                                      <a:solidFill>
                                                        <a:srgbClr val="FF0000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sz="1800" b="0" i="1" smtClean="0">
                                                      <a:solidFill>
                                                        <a:srgbClr val="FF000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sz="1800" b="0" i="1" smtClean="0">
                                                      <a:solidFill>
                                                        <a:srgbClr val="FF000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𝑚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m:rPr>
                                                      <m:brk m:alnAt="7"/>
                                                    </m:rPr>
                                                    <a:rPr lang="en-US" sz="1800" b="0" i="1" smtClean="0">
                                                      <a:solidFill>
                                                        <a:srgbClr val="FF0000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den>
                                              </m:f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lang="en-US" sz="1800" b="0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18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m>
                                          <m:mPr>
                                            <m:mcs>
                                              <m:mc>
                                                <m:mcPr>
                                                  <m:count m:val="1"/>
                                                  <m:mcJc m:val="center"/>
                                                </m:mcPr>
                                              </m:mc>
                                            </m:mcs>
                                            <m:ctrlPr>
                                              <a:rPr lang="en-US" sz="18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mPr>
                                          <m:mr>
                                            <m:e>
                                              <m:r>
                                                <m:rPr>
                                                  <m:brk m:alnAt="7"/>
                                                </m:rPr>
                                                <a:rPr lang="en-US" sz="1800" b="0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</m:mr>
                                          <m:mr>
                                            <m:e>
                                              <m:r>
                                                <a:rPr lang="en-US" sz="1800" b="0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</m:mr>
                                        </m:m>
                                      </m:e>
                                    </m:d>
                                  </m:den>
                                </m:f>
                                <m:r>
                                  <a:rPr lang="en-US" sz="18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~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  <m:r>
                                      <a:rPr lang="en-US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𝑚</m:t>
                                    </m:r>
                                    <m:r>
                                      <a:rPr lang="en-US" sz="1800" b="0" i="1" baseline="3000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  <m:r>
                                      <a:rPr lang="en-US" sz="1800" b="0" i="1" baseline="3000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1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800" b="0" i="1" baseline="3000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 smtClean="0">
                            <a:solidFill>
                              <a:srgbClr val="FF0000"/>
                            </a:solidFill>
                          </a:endParaRPr>
                        </a:p>
                        <a:p>
                          <a:r>
                            <a:rPr lang="en-US" sz="2000" dirty="0" smtClean="0"/>
                            <a:t>edge-disjoint induced subgraphs with minimum degree at least</a:t>
                          </a:r>
                          <a:r>
                            <a:rPr lang="en-US" sz="2000" baseline="0" dirty="0" smtClean="0"/>
                            <a:t> </a:t>
                          </a:r>
                          <a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h</a:t>
                          </a:r>
                          <a:r>
                            <a:rPr lang="en-US" sz="2000" dirty="0" smtClean="0"/>
                            <a:t>.</a:t>
                          </a:r>
                        </a:p>
                      </a:txBody>
                      <a:tcPr>
                        <a:cell3D prstMaterial="dkEdge">
                          <a:bevel prst="cross"/>
                          <a:lightRig rig="flood" dir="t"/>
                        </a:cell3D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4126423"/>
                  </p:ext>
                </p:extLst>
              </p:nvPr>
            </p:nvGraphicFramePr>
            <p:xfrm>
              <a:off x="485283" y="971080"/>
              <a:ext cx="8180265" cy="2670908"/>
            </p:xfrm>
            <a:graphic>
              <a:graphicData uri="http://schemas.openxmlformats.org/drawingml/2006/table">
                <a:tbl>
                  <a:tblPr firstRow="1" bandRow="1">
                    <a:tableStyleId>{5202B0CA-FC54-4496-8BCA-5EF66A818D29}</a:tableStyleId>
                  </a:tblPr>
                  <a:tblGrid>
                    <a:gridCol w="8180265"/>
                  </a:tblGrid>
                  <a:tr h="49908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 smtClean="0"/>
                            <a:t>Proposition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dirty="0" smtClean="0"/>
                            <a:t>2.</a:t>
                          </a:r>
                          <a:endParaRPr lang="en-US" dirty="0"/>
                        </a:p>
                      </a:txBody>
                      <a:tcPr anchor="ctr">
                        <a:cell3D prstMaterial="dkEdge">
                          <a:bevel/>
                          <a:lightRig rig="flood" dir="t"/>
                        </a:cell3D>
                      </a:tcPr>
                    </a:tc>
                  </a:tr>
                  <a:tr h="21718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cell3D prstMaterial="dkEdge">
                          <a:bevel prst="cross"/>
                          <a:lightRig rig="flood" dir="t"/>
                        </a:cell3D>
                        <a:blipFill rotWithShape="1">
                          <a:blip r:embed="rId4"/>
                          <a:stretch>
                            <a:fillRect l="-298" t="-23876" r="-149" b="-533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Oval 9"/>
          <p:cNvSpPr/>
          <p:nvPr/>
        </p:nvSpPr>
        <p:spPr>
          <a:xfrm>
            <a:off x="552500" y="3818359"/>
            <a:ext cx="1459390" cy="16898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4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eft-Right Arrow 33"/>
          <p:cNvSpPr/>
          <p:nvPr/>
        </p:nvSpPr>
        <p:spPr>
          <a:xfrm>
            <a:off x="2318639" y="4144801"/>
            <a:ext cx="2573625" cy="1036935"/>
          </a:xfrm>
          <a:prstGeom prst="left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All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edges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161099" y="3774645"/>
            <a:ext cx="1036935" cy="19586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01678" y="4263158"/>
            <a:ext cx="22028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Choose:</a:t>
            </a:r>
          </a:p>
          <a:p>
            <a:r>
              <a:rPr lang="en-US" sz="2000" i="1" dirty="0" smtClean="0">
                <a:solidFill>
                  <a:srgbClr val="FF0000"/>
                </a:solidFill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-1)/2+</a:t>
            </a:r>
            <a:r>
              <a:rPr lang="en-US" sz="2000" i="1" dirty="0" smtClean="0">
                <a:solidFill>
                  <a:srgbClr val="FF0000"/>
                </a:solidFill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-</a:t>
            </a:r>
            <a:r>
              <a:rPr lang="en-US" sz="2000" i="1" dirty="0" smtClean="0">
                <a:solidFill>
                  <a:srgbClr val="FF0000"/>
                </a:solidFill>
              </a:rPr>
              <a:t>x</a:t>
            </a:r>
            <a:r>
              <a:rPr lang="en-US" sz="2000" dirty="0" smtClean="0">
                <a:solidFill>
                  <a:srgbClr val="FF0000"/>
                </a:solidFill>
              </a:rPr>
              <a:t>) ~ 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br>
              <a:rPr lang="en-US" sz="2000" i="1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FF0000"/>
                </a:solidFill>
              </a:rPr>
              <a:t/>
            </a:r>
            <a:br>
              <a:rPr lang="en-US" sz="2000" i="1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FF0000"/>
                </a:solidFill>
              </a:rPr>
              <a:t>        x </a:t>
            </a:r>
            <a:r>
              <a:rPr lang="en-US" sz="20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≤</a:t>
            </a:r>
            <a:r>
              <a:rPr lang="en-US" sz="2000" i="1" dirty="0" smtClean="0">
                <a:solidFill>
                  <a:srgbClr val="FF0000"/>
                </a:solidFill>
              </a:rPr>
              <a:t> 2m/n</a:t>
            </a:r>
            <a:endParaRPr lang="en-US" sz="20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4711" y="5739749"/>
                <a:ext cx="8328177" cy="9174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A subgraph with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minimum degree</a:t>
                </a: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h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must contain at least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h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vertices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from</a:t>
                </a:r>
                <a:b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</a:b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2000" i="1" baseline="-25000" dirty="0" smtClean="0">
                    <a:solidFill>
                      <a:srgbClr val="FF0000"/>
                    </a:solidFill>
                  </a:rPr>
                  <a:t>x </a:t>
                </a:r>
                <a:r>
                  <a:rPr lang="en-US" sz="2000" dirty="0" smtClean="0">
                    <a:solidFill>
                      <a:schemeClr val="dk1"/>
                    </a:solidFill>
                    <a:latin typeface="+mn-lt"/>
                    <a:cs typeface="+mn-cs"/>
                  </a:rPr>
                  <a:t>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and hence all its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>
                    <a:solidFill>
                      <a:schemeClr val="dk1"/>
                    </a:solidFill>
                    <a:latin typeface="+mn-lt"/>
                    <a:cs typeface="+mn-cs"/>
                  </a:rPr>
                  <a:t>edges.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11" y="5739749"/>
                <a:ext cx="8328177" cy="917431"/>
              </a:xfrm>
              <a:prstGeom prst="rect">
                <a:avLst/>
              </a:prstGeom>
              <a:blipFill rotWithShape="1">
                <a:blip r:embed="rId5"/>
                <a:stretch>
                  <a:fillRect l="-805" t="-3333" r="-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3260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4" grpId="0" animBg="1"/>
      <p:bldP spid="35" grpId="0" animBg="1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Tightness of intersection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028197"/>
              </p:ext>
            </p:extLst>
          </p:nvPr>
        </p:nvGraphicFramePr>
        <p:xfrm>
          <a:off x="551077" y="2238445"/>
          <a:ext cx="8180265" cy="1617367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8180265"/>
              </a:tblGrid>
              <a:tr h="361403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Simple Combinatorial lemma:</a:t>
                      </a:r>
                      <a:endParaRPr lang="en-US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25160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Let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000" dirty="0" smtClean="0"/>
                        <a:t> be a family of subsets of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{1,…,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  <a:r>
                        <a:rPr lang="en-US" sz="2000" dirty="0" smtClean="0"/>
                        <a:t>. Assume that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|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| ~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l-GR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n-US" sz="2000" dirty="0" smtClean="0"/>
                        <a:t> and that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|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00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|  ≥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r>
                        <a:rPr lang="el-GR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dirty="0" smtClean="0"/>
                        <a:t>for each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00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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000" dirty="0" smtClean="0"/>
                        <a:t> . Then there are two elements of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000" dirty="0" smtClean="0"/>
                        <a:t> that intersect in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~ </a:t>
                      </a:r>
                      <a:r>
                        <a:rPr lang="en-US" sz="2000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r>
                        <a:rPr lang="el-GR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lang="en-US" sz="2000" baseline="30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/>
                        <a:t>elements. </a:t>
                      </a: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24260" y="1086295"/>
            <a:ext cx="83070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We want to prove that there are graphs with 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~ 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baseline="30000" dirty="0">
                <a:solidFill>
                  <a:srgbClr val="FF0000"/>
                </a:solidFill>
              </a:rPr>
              <a:t>1+</a:t>
            </a:r>
            <a:r>
              <a:rPr lang="el-GR" sz="2000" baseline="30000" dirty="0">
                <a:solidFill>
                  <a:srgbClr val="FF0000"/>
                </a:solidFill>
              </a:rPr>
              <a:t>α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edges such that in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any set of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l-GR" sz="2000" baseline="30000" dirty="0" smtClean="0">
                <a:solidFill>
                  <a:srgbClr val="FF0000"/>
                </a:solidFill>
              </a:rPr>
              <a:t>α </a:t>
            </a:r>
            <a:r>
              <a:rPr lang="en-US" sz="2000" baseline="30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~ 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 edge-disjoint induced subgraphs with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min. degree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at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least </a:t>
            </a:r>
            <a:r>
              <a:rPr lang="en-US" sz="2000" i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there are at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two subgraphs having intersection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</a:rPr>
              <a:t>1-2</a:t>
            </a:r>
            <a:r>
              <a:rPr lang="el-GR" sz="2000" baseline="30000" dirty="0" smtClean="0">
                <a:solidFill>
                  <a:srgbClr val="FF0000"/>
                </a:solidFill>
              </a:rPr>
              <a:t>α</a:t>
            </a:r>
            <a:r>
              <a:rPr lang="en-US" sz="2000" dirty="0" smtClean="0">
                <a:solidFill>
                  <a:srgbClr val="FF0000"/>
                </a:solidFill>
              </a:rPr>
              <a:t> ~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</a:t>
            </a:r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959" y="4185228"/>
            <a:ext cx="86276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Now use the random graph </a:t>
            </a:r>
            <a:r>
              <a:rPr lang="en-US" sz="2000" i="1" dirty="0" smtClean="0">
                <a:solidFill>
                  <a:srgbClr val="FF0000"/>
                </a:solidFill>
              </a:rPr>
              <a:t>G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r>
              <a:rPr lang="en-US" sz="2000" i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with </a:t>
            </a:r>
            <a:r>
              <a:rPr lang="en-US" sz="2000" i="1" dirty="0" smtClean="0">
                <a:solidFill>
                  <a:srgbClr val="FF0000"/>
                </a:solidFill>
              </a:rPr>
              <a:t>p ~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l-GR" sz="2000" baseline="30000" dirty="0" smtClean="0">
                <a:solidFill>
                  <a:srgbClr val="FF0000"/>
                </a:solidFill>
              </a:rPr>
              <a:t>α</a:t>
            </a:r>
            <a:r>
              <a:rPr lang="en-US" sz="2000" baseline="30000" dirty="0" smtClean="0">
                <a:solidFill>
                  <a:srgbClr val="FF0000"/>
                </a:solidFill>
              </a:rPr>
              <a:t>-1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Next, prove that whp, for large enough (but constant) </a:t>
            </a:r>
            <a:r>
              <a:rPr lang="en-US" sz="2000" i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, every subgraph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with </a:t>
            </a:r>
            <a:r>
              <a:rPr lang="en-US" sz="2000" i="1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≤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</a:rPr>
              <a:t>1-</a:t>
            </a:r>
            <a:r>
              <a:rPr lang="el-GR" sz="2000" baseline="30000" dirty="0" smtClean="0">
                <a:solidFill>
                  <a:srgbClr val="FF0000"/>
                </a:solidFill>
              </a:rPr>
              <a:t>α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vertices has less than </a:t>
            </a:r>
            <a:r>
              <a:rPr lang="en-US" sz="2000" i="1" dirty="0" smtClean="0">
                <a:solidFill>
                  <a:srgbClr val="FF0000"/>
                </a:solidFill>
              </a:rPr>
              <a:t>hk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</a:rPr>
              <a:t>2</a:t>
            </a:r>
            <a:r>
              <a:rPr lang="el-GR" sz="2000" baseline="30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edges</a:t>
            </a:r>
            <a:r>
              <a:rPr lang="en-US" sz="2000" smtClean="0">
                <a:solidFill>
                  <a:schemeClr val="dk1"/>
                </a:solidFill>
                <a:latin typeface="+mn-lt"/>
                <a:cs typeface="+mn-cs"/>
              </a:rPr>
              <a:t>. </a:t>
            </a:r>
            <a:endParaRPr lang="en-US" sz="200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smtClean="0">
                <a:solidFill>
                  <a:schemeClr val="dk1"/>
                </a:solidFill>
                <a:latin typeface="+mn-lt"/>
                <a:cs typeface="+mn-cs"/>
              </a:rPr>
              <a:t>Thus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, every subgraph with minimum degree </a:t>
            </a:r>
            <a:r>
              <a:rPr lang="en-US" sz="2000" i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has to contain at least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baseline="30000" dirty="0">
                <a:solidFill>
                  <a:srgbClr val="FF0000"/>
                </a:solidFill>
              </a:rPr>
              <a:t>1-</a:t>
            </a:r>
            <a:r>
              <a:rPr lang="el-GR" sz="2000" baseline="30000" dirty="0">
                <a:solidFill>
                  <a:srgbClr val="FF0000"/>
                </a:solidFill>
              </a:rPr>
              <a:t>α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 vertices.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Now, use the lemma with 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being a maximum cardinality set of induced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subgraphs with minimum degree at least </a:t>
            </a:r>
            <a:r>
              <a:rPr lang="en-US" sz="2000" i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</a:t>
            </a:r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18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Balanced graphs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7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24260" y="1086295"/>
            <a:ext cx="855875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graph is </a:t>
            </a:r>
            <a:r>
              <a:rPr lang="en-US" sz="2000" b="1" dirty="0" smtClean="0">
                <a:solidFill>
                  <a:schemeClr val="dk1"/>
                </a:solidFill>
                <a:latin typeface="+mn-lt"/>
                <a:cs typeface="+mn-cs"/>
              </a:rPr>
              <a:t>balanced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if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its average degree is not smaller than the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average</a:t>
            </a:r>
          </a:p>
          <a:p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degree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of any of its subgraphs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</a:t>
            </a:r>
          </a:p>
          <a:p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As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the average degree of a graph with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vertices and 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edges is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,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balanced graph has the property that any subgraph with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'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vertices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has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at most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'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edges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Some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examples of balanced graphs are complete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graphs,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complete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bipartite graphs, and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trees.</a:t>
            </a:r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614815" y="4081885"/>
            <a:ext cx="1574605" cy="848945"/>
            <a:chOff x="1614815" y="4081885"/>
            <a:chExt cx="1574605" cy="848945"/>
          </a:xfrm>
        </p:grpSpPr>
        <p:sp>
          <p:nvSpPr>
            <p:cNvPr id="3" name="Oval 2"/>
            <p:cNvSpPr/>
            <p:nvPr/>
          </p:nvSpPr>
          <p:spPr>
            <a:xfrm>
              <a:off x="1614815" y="4081885"/>
              <a:ext cx="115215" cy="11521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344510" y="4081885"/>
              <a:ext cx="115215" cy="11521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614815" y="4815615"/>
              <a:ext cx="115215" cy="11521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342734" y="4811580"/>
              <a:ext cx="115215" cy="11521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/>
            <p:cNvCxnSpPr>
              <a:stCxn id="3" idx="6"/>
              <a:endCxn id="6" idx="2"/>
            </p:cNvCxnSpPr>
            <p:nvPr/>
          </p:nvCxnSpPr>
          <p:spPr>
            <a:xfrm>
              <a:off x="1730030" y="4139493"/>
              <a:ext cx="6144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8" idx="2"/>
            </p:cNvCxnSpPr>
            <p:nvPr/>
          </p:nvCxnSpPr>
          <p:spPr>
            <a:xfrm flipV="1">
              <a:off x="1730030" y="4869188"/>
              <a:ext cx="612704" cy="40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4"/>
              <a:endCxn id="8" idx="0"/>
            </p:cNvCxnSpPr>
            <p:nvPr/>
          </p:nvCxnSpPr>
          <p:spPr>
            <a:xfrm flipH="1">
              <a:off x="2400342" y="4197100"/>
              <a:ext cx="1776" cy="6144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672422" y="4197100"/>
              <a:ext cx="1776" cy="6144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3" idx="5"/>
              <a:endCxn id="8" idx="1"/>
            </p:cNvCxnSpPr>
            <p:nvPr/>
          </p:nvCxnSpPr>
          <p:spPr>
            <a:xfrm>
              <a:off x="1713157" y="4180227"/>
              <a:ext cx="646450" cy="6482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6" idx="3"/>
              <a:endCxn id="7" idx="7"/>
            </p:cNvCxnSpPr>
            <p:nvPr/>
          </p:nvCxnSpPr>
          <p:spPr>
            <a:xfrm flipH="1">
              <a:off x="1713157" y="4180227"/>
              <a:ext cx="648226" cy="6522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3074205" y="4815615"/>
              <a:ext cx="115215" cy="11521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2468508" y="4869188"/>
              <a:ext cx="612704" cy="40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5532125" y="4045878"/>
            <a:ext cx="1574605" cy="848945"/>
            <a:chOff x="3784697" y="4081885"/>
            <a:chExt cx="1574605" cy="848945"/>
          </a:xfrm>
        </p:grpSpPr>
        <p:sp>
          <p:nvSpPr>
            <p:cNvPr id="51" name="Oval 50"/>
            <p:cNvSpPr/>
            <p:nvPr/>
          </p:nvSpPr>
          <p:spPr>
            <a:xfrm>
              <a:off x="3784697" y="4081885"/>
              <a:ext cx="115215" cy="11521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4514392" y="4081885"/>
              <a:ext cx="115215" cy="11521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3784697" y="4815615"/>
              <a:ext cx="115215" cy="11521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4512616" y="4811580"/>
              <a:ext cx="115215" cy="11521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/>
            <p:cNvCxnSpPr>
              <a:stCxn id="51" idx="6"/>
              <a:endCxn id="52" idx="2"/>
            </p:cNvCxnSpPr>
            <p:nvPr/>
          </p:nvCxnSpPr>
          <p:spPr>
            <a:xfrm>
              <a:off x="3899912" y="4139493"/>
              <a:ext cx="6144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3" idx="6"/>
              <a:endCxn id="54" idx="2"/>
            </p:cNvCxnSpPr>
            <p:nvPr/>
          </p:nvCxnSpPr>
          <p:spPr>
            <a:xfrm flipV="1">
              <a:off x="3899912" y="4869188"/>
              <a:ext cx="612704" cy="40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2" idx="4"/>
              <a:endCxn id="54" idx="0"/>
            </p:cNvCxnSpPr>
            <p:nvPr/>
          </p:nvCxnSpPr>
          <p:spPr>
            <a:xfrm flipH="1">
              <a:off x="4570224" y="4197100"/>
              <a:ext cx="1776" cy="6144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3842304" y="4197100"/>
              <a:ext cx="1776" cy="6144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1" idx="5"/>
              <a:endCxn id="54" idx="1"/>
            </p:cNvCxnSpPr>
            <p:nvPr/>
          </p:nvCxnSpPr>
          <p:spPr>
            <a:xfrm>
              <a:off x="3883039" y="4180227"/>
              <a:ext cx="646450" cy="6482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2" idx="3"/>
              <a:endCxn id="53" idx="7"/>
            </p:cNvCxnSpPr>
            <p:nvPr/>
          </p:nvCxnSpPr>
          <p:spPr>
            <a:xfrm flipH="1">
              <a:off x="3883039" y="4180227"/>
              <a:ext cx="648226" cy="6522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5244087" y="4815615"/>
              <a:ext cx="115215" cy="11521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2" name="Straight Connector 61"/>
            <p:cNvCxnSpPr>
              <a:stCxn id="54" idx="6"/>
              <a:endCxn id="61" idx="2"/>
            </p:cNvCxnSpPr>
            <p:nvPr/>
          </p:nvCxnSpPr>
          <p:spPr>
            <a:xfrm>
              <a:off x="4627831" y="4869188"/>
              <a:ext cx="616256" cy="40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5244086" y="4081885"/>
              <a:ext cx="115215" cy="11521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Connector 63"/>
            <p:cNvCxnSpPr>
              <a:stCxn id="52" idx="6"/>
              <a:endCxn id="63" idx="2"/>
            </p:cNvCxnSpPr>
            <p:nvPr/>
          </p:nvCxnSpPr>
          <p:spPr>
            <a:xfrm>
              <a:off x="4629607" y="4139493"/>
              <a:ext cx="61447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3" idx="4"/>
              <a:endCxn id="61" idx="0"/>
            </p:cNvCxnSpPr>
            <p:nvPr/>
          </p:nvCxnSpPr>
          <p:spPr>
            <a:xfrm>
              <a:off x="5301694" y="4197100"/>
              <a:ext cx="1" cy="6185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1269170" y="5234035"/>
            <a:ext cx="2836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Non balanced: </a:t>
            </a:r>
            <a:r>
              <a:rPr lang="en-US" sz="2000" dirty="0" smtClean="0">
                <a:solidFill>
                  <a:srgbClr val="FF0000"/>
                </a:solidFill>
              </a:rPr>
              <a:t>7/5 &lt; 6/4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961083" y="5181760"/>
            <a:ext cx="2294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balanced: </a:t>
            </a:r>
            <a:r>
              <a:rPr lang="en-US" sz="2000" dirty="0" smtClean="0">
                <a:solidFill>
                  <a:srgbClr val="FF0000"/>
                </a:solidFill>
              </a:rPr>
              <a:t>9/6 </a:t>
            </a:r>
            <a:r>
              <a:rPr lang="en-US" sz="2000" dirty="0">
                <a:solidFill>
                  <a:srgbClr val="FF0000"/>
                </a:solidFill>
              </a:rPr>
              <a:t>=</a:t>
            </a:r>
            <a:r>
              <a:rPr lang="en-US" sz="2000" dirty="0" smtClean="0">
                <a:solidFill>
                  <a:srgbClr val="FF0000"/>
                </a:solidFill>
              </a:rPr>
              <a:t> 6/4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113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Reducing to the case of balanced graphs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8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24260" y="1086295"/>
            <a:ext cx="82570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Instead of proving the main result for all graphs with 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 ≥ 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l-GR" sz="2000" i="1" dirty="0">
                <a:solidFill>
                  <a:srgbClr val="FF0000"/>
                </a:solidFill>
              </a:rPr>
              <a:t>α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en-US" sz="2000" i="1" dirty="0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let’s</a:t>
            </a:r>
            <a:br>
              <a:rPr lang="en-US" sz="2000" dirty="0" smtClean="0">
                <a:solidFill>
                  <a:schemeClr val="tx1"/>
                </a:solidFill>
                <a:latin typeface="+mj-lt"/>
              </a:rPr>
            </a:b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reduce to proving it for balanced graph with at least </a:t>
            </a:r>
            <a:r>
              <a:rPr lang="en-US" sz="2000" i="1" dirty="0" smtClean="0">
                <a:solidFill>
                  <a:srgbClr val="FF0000"/>
                </a:solidFill>
              </a:rPr>
              <a:t>N*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l-GR" sz="2000" i="1" dirty="0">
                <a:solidFill>
                  <a:srgbClr val="FF0000"/>
                </a:solidFill>
              </a:rPr>
              <a:t>α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en-US" sz="2000" i="1" dirty="0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vertices: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W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e are given a graph </a:t>
            </a:r>
            <a:r>
              <a:rPr lang="en-US" sz="2000" i="1" dirty="0" smtClean="0">
                <a:solidFill>
                  <a:srgbClr val="FF0000"/>
                </a:solidFill>
              </a:rPr>
              <a:t>G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 smtClean="0">
                <a:solidFill>
                  <a:srgbClr val="292934"/>
                </a:solidFill>
                <a:latin typeface="Arial"/>
              </a:rPr>
              <a:t> with 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 ≥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l-GR" sz="2000" i="1" dirty="0">
                <a:solidFill>
                  <a:srgbClr val="FF0000"/>
                </a:solidFill>
              </a:rPr>
              <a:t>α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en-US" sz="2000" i="1" dirty="0">
                <a:solidFill>
                  <a:srgbClr val="FF0000"/>
                </a:solidFill>
              </a:rPr>
              <a:t>h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292934"/>
                </a:solidFill>
                <a:latin typeface="Arial"/>
                <a:cs typeface="+mn-cs"/>
              </a:rPr>
              <a:t>vertices </a:t>
            </a:r>
            <a:r>
              <a:rPr lang="en-US" sz="2000" dirty="0">
                <a:solidFill>
                  <a:srgbClr val="292934"/>
                </a:solidFill>
                <a:latin typeface="Arial"/>
                <a:cs typeface="+mn-cs"/>
              </a:rPr>
              <a:t>and 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r>
              <a:rPr lang="en-US" sz="2000" dirty="0">
                <a:solidFill>
                  <a:srgbClr val="FF0000"/>
                </a:solidFill>
              </a:rPr>
              <a:t> ≥ 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baseline="30000" dirty="0">
                <a:solidFill>
                  <a:srgbClr val="FF0000"/>
                </a:solidFill>
              </a:rPr>
              <a:t>1+</a:t>
            </a:r>
            <a:r>
              <a:rPr lang="el-GR" sz="2000" baseline="30000" dirty="0" smtClean="0">
                <a:solidFill>
                  <a:srgbClr val="FF0000"/>
                </a:solidFill>
              </a:rPr>
              <a:t>α</a:t>
            </a:r>
            <a:r>
              <a:rPr lang="en-US" sz="2000" dirty="0">
                <a:solidFill>
                  <a:srgbClr val="292934"/>
                </a:solidFill>
                <a:latin typeface="Arial"/>
                <a:cs typeface="+mn-cs"/>
              </a:rPr>
              <a:t> </a:t>
            </a:r>
            <a:r>
              <a:rPr lang="en-US" sz="2000" dirty="0" smtClean="0">
                <a:solidFill>
                  <a:srgbClr val="292934"/>
                </a:solidFill>
                <a:latin typeface="Arial"/>
                <a:cs typeface="+mn-cs"/>
              </a:rPr>
              <a:t>edges.</a:t>
            </a:r>
            <a:br>
              <a:rPr lang="en-US" sz="2000" dirty="0" smtClean="0">
                <a:solidFill>
                  <a:srgbClr val="292934"/>
                </a:solidFill>
                <a:latin typeface="Arial"/>
                <a:cs typeface="+mn-cs"/>
              </a:rPr>
            </a:br>
            <a:endParaRPr lang="en-US" sz="2000" dirty="0" smtClean="0">
              <a:solidFill>
                <a:srgbClr val="292934"/>
              </a:solidFill>
              <a:latin typeface="Arial"/>
              <a:cs typeface="+mn-cs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292934"/>
                </a:solidFill>
                <a:latin typeface="Arial"/>
                <a:cs typeface="+mn-cs"/>
              </a:rPr>
              <a:t>L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et </a:t>
            </a:r>
            <a:r>
              <a:rPr lang="en-US" sz="2000" i="1" dirty="0" smtClean="0">
                <a:solidFill>
                  <a:srgbClr val="FF0000"/>
                </a:solidFill>
              </a:rPr>
              <a:t>G’ 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be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a subgraph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with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the least number of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vertices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' &lt;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and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with 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'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edges for which 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>
                <a:solidFill>
                  <a:srgbClr val="FF0000"/>
                </a:solidFill>
              </a:rPr>
              <a:t>'/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' ≥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By minimality, </a:t>
            </a:r>
            <a:r>
              <a:rPr lang="en-US" sz="2000" i="1" dirty="0">
                <a:solidFill>
                  <a:srgbClr val="FF0000"/>
                </a:solidFill>
              </a:rPr>
              <a:t>G’ 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is balanced.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We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claim that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'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≥ 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i="1" dirty="0" smtClean="0">
                <a:solidFill>
                  <a:srgbClr val="FF0000"/>
                </a:solidFill>
              </a:rPr>
              <a:t>*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    (for the choice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=(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*)</a:t>
            </a:r>
            <a:r>
              <a:rPr lang="en-US" sz="2000" baseline="30000" dirty="0" smtClean="0">
                <a:solidFill>
                  <a:srgbClr val="FF0000"/>
                </a:solidFill>
              </a:rPr>
              <a:t>1/</a:t>
            </a:r>
            <a:r>
              <a:rPr lang="el-GR" sz="2000" baseline="30000" dirty="0" smtClean="0">
                <a:solidFill>
                  <a:srgbClr val="FF0000"/>
                </a:solidFill>
              </a:rPr>
              <a:t>α</a:t>
            </a:r>
            <a:r>
              <a:rPr lang="en-US" sz="2000" baseline="30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j-lt"/>
              </a:rPr>
              <a:t>)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/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As 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r>
              <a:rPr lang="en-US" sz="2000" dirty="0">
                <a:solidFill>
                  <a:srgbClr val="FF0000"/>
                </a:solidFill>
              </a:rPr>
              <a:t>/</a:t>
            </a:r>
            <a:r>
              <a:rPr lang="en-US" sz="2000" i="1" dirty="0">
                <a:solidFill>
                  <a:srgbClr val="FF0000"/>
                </a:solidFill>
              </a:rPr>
              <a:t>n </a:t>
            </a:r>
            <a:r>
              <a:rPr lang="en-US" sz="2000" dirty="0">
                <a:solidFill>
                  <a:srgbClr val="FF0000"/>
                </a:solidFill>
              </a:rPr>
              <a:t>≥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l-GR" sz="2000" baseline="30000" dirty="0">
                <a:solidFill>
                  <a:srgbClr val="FF0000"/>
                </a:solidFill>
              </a:rPr>
              <a:t> α</a:t>
            </a:r>
            <a:r>
              <a:rPr lang="el-GR" sz="2000" baseline="30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and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since the average degree of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any graph is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less than its number of vertices, we must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have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n' &gt; 2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>
                <a:solidFill>
                  <a:srgbClr val="FF0000"/>
                </a:solidFill>
              </a:rPr>
              <a:t>'/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' ≥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</a:rPr>
              <a:t>n </a:t>
            </a:r>
            <a:r>
              <a:rPr lang="en-US" sz="2000" dirty="0">
                <a:solidFill>
                  <a:srgbClr val="FF0000"/>
                </a:solidFill>
              </a:rPr>
              <a:t>≥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l-GR" sz="2000" baseline="30000" dirty="0" smtClean="0">
                <a:solidFill>
                  <a:srgbClr val="FF0000"/>
                </a:solidFill>
              </a:rPr>
              <a:t>α </a:t>
            </a:r>
            <a:r>
              <a:rPr lang="en-US" sz="2000" dirty="0" smtClean="0">
                <a:solidFill>
                  <a:srgbClr val="FF0000"/>
                </a:solidFill>
              </a:rPr>
              <a:t>≥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l-GR" sz="2000" baseline="30000" dirty="0" smtClean="0">
                <a:solidFill>
                  <a:srgbClr val="FF0000"/>
                </a:solidFill>
              </a:rPr>
              <a:t>α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≥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N*</a:t>
            </a:r>
            <a:endParaRPr lang="en-US" sz="2000" dirty="0" smtClean="0">
              <a:solidFill>
                <a:schemeClr val="dk1"/>
              </a:solidFill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B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y the reduced theorem </a:t>
            </a:r>
            <a:r>
              <a:rPr lang="en-US" sz="2000" i="1" dirty="0">
                <a:solidFill>
                  <a:srgbClr val="FF0000"/>
                </a:solidFill>
              </a:rPr>
              <a:t>G’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has the required set of subgraphs of size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FF0000"/>
                </a:solidFill>
              </a:rPr>
              <a:t>c(m</a:t>
            </a:r>
            <a:r>
              <a:rPr lang="en-US" sz="2000" dirty="0" smtClean="0">
                <a:solidFill>
                  <a:srgbClr val="FF0000"/>
                </a:solidFill>
              </a:rPr>
              <a:t>’)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/(</a:t>
            </a:r>
            <a:r>
              <a:rPr lang="en-US" sz="2000" i="1" dirty="0" smtClean="0">
                <a:solidFill>
                  <a:srgbClr val="FF0000"/>
                </a:solidFill>
              </a:rPr>
              <a:t>h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’)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) ≥ </a:t>
            </a:r>
            <a:r>
              <a:rPr lang="en-US" sz="2000" i="1" dirty="0" smtClean="0">
                <a:solidFill>
                  <a:srgbClr val="FF0000"/>
                </a:solidFill>
              </a:rPr>
              <a:t>cm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/(</a:t>
            </a:r>
            <a:r>
              <a:rPr lang="en-US" sz="2000" i="1" dirty="0">
                <a:solidFill>
                  <a:srgbClr val="FF0000"/>
                </a:solidFill>
              </a:rPr>
              <a:t>h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/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518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433410"/>
            <a:ext cx="8229600" cy="55289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 naïve attempt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1D1D-B4A2-4321-AB90-23DA8D373E4D}" type="slidenum">
              <a:rPr lang="he-IL" smtClean="0"/>
              <a:pPr/>
              <a:t>9</a:t>
            </a:fld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24425" y="917912"/>
            <a:ext cx="82570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It is easy to see that a balanced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graph is </a:t>
            </a:r>
            <a:r>
              <a:rPr lang="en-US" sz="2000" i="1" dirty="0" smtClean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-degenerate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for </a:t>
            </a:r>
            <a:r>
              <a:rPr lang="en-US" sz="2000" i="1" dirty="0" smtClean="0">
                <a:solidFill>
                  <a:srgbClr val="FF0000"/>
                </a:solidFill>
              </a:rPr>
              <a:t>d </a:t>
            </a:r>
            <a:r>
              <a:rPr lang="en-US" sz="2000" dirty="0" smtClean="0">
                <a:solidFill>
                  <a:srgbClr val="FF0000"/>
                </a:solidFill>
              </a:rPr>
              <a:t>= 2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: Indeed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, as long as there is a vertex with degree at most </a:t>
            </a:r>
            <a:r>
              <a:rPr lang="en-US" sz="2000" i="1" dirty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,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delete it and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continue.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The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process must end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with the empty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graph.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As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a </a:t>
            </a:r>
            <a:r>
              <a:rPr lang="en-US" sz="2000" i="1" dirty="0">
                <a:solidFill>
                  <a:srgbClr val="FF0000"/>
                </a:solidFill>
              </a:rPr>
              <a:t>d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-degenerate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graph is 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i="1" dirty="0" smtClean="0">
                <a:solidFill>
                  <a:srgbClr val="FF0000"/>
                </a:solidFill>
              </a:rPr>
              <a:t>d</a:t>
            </a:r>
            <a:r>
              <a:rPr lang="en-US" sz="2000" dirty="0" smtClean="0">
                <a:solidFill>
                  <a:srgbClr val="FF0000"/>
                </a:solidFill>
              </a:rPr>
              <a:t>+1)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-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colorable, we have that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 balanced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graph can be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colored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with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+ </a:t>
            </a:r>
            <a:r>
              <a:rPr lang="en-US" sz="2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colors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So, we have found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cs typeface="+mn-cs"/>
              </a:rPr>
              <a:t>~ 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induced edge-disjoint (in fact bipartite)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subgraphs that correspond to pairs of color classes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.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But there are problems: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>
              <a:solidFill>
                <a:schemeClr val="dk1"/>
              </a:solidFill>
              <a:latin typeface="+mn-lt"/>
              <a:cs typeface="+mn-cs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Most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of them may be too sparse and not contain subgraphs with the required minimum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degree.</a:t>
            </a:r>
            <a:b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</a:br>
            <a:endParaRPr lang="en-US" sz="2000" dirty="0" smtClean="0">
              <a:solidFill>
                <a:schemeClr val="dk1"/>
              </a:solidFill>
              <a:latin typeface="+mn-lt"/>
              <a:cs typeface="+mn-cs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C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olor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classes may be huge (in fact,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the </a:t>
            </a:r>
            <a:r>
              <a:rPr lang="en-US" sz="2000" i="1" dirty="0">
                <a:solidFill>
                  <a:schemeClr val="dk1"/>
                </a:solidFill>
                <a:latin typeface="+mn-lt"/>
                <a:cs typeface="+mn-cs"/>
              </a:rPr>
              <a:t>average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 size of a color class is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already </a:t>
            </a:r>
            <a:r>
              <a:rPr lang="en-US" sz="2000" dirty="0">
                <a:solidFill>
                  <a:srgbClr val="FF0000"/>
                </a:solidFill>
              </a:rPr>
              <a:t>~ </a:t>
            </a:r>
            <a:r>
              <a:rPr lang="en-US" sz="2000" i="1" dirty="0" smtClean="0">
                <a:solidFill>
                  <a:srgbClr val="FF0000"/>
                </a:solidFill>
              </a:rPr>
              <a:t>n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cs typeface="+mn-cs"/>
              </a:rPr>
              <a:t> and </a:t>
            </a:r>
            <a:r>
              <a:rPr lang="en-US" sz="2000" dirty="0">
                <a:solidFill>
                  <a:schemeClr val="dk1"/>
                </a:solidFill>
                <a:latin typeface="+mn-lt"/>
                <a:cs typeface="+mn-cs"/>
              </a:rPr>
              <a:t>thus, two subgraphs may have large intersection.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793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\end{document}&#10;"/>
  <p:tag name="TEX2PS" val="&quot;C:\software\MiKTeX 2.9\miktex\bin\latex&quot; $(base).tex; &quot;C:\software\MiKTeX 2.9\miktex\bin\dvips&quot; -D $(res) -E -o $(base).ps $(base).dvi"/>
  <p:tag name="EXTERNALEDITCOMMAND" val="notepad %"/>
  <p:tag name="GHOSTSCRIPTCOMMAND" val="c:\Software\ghostscript\gs9.00\bin\gswin32c.exe"/>
  <p:tag name="DEFAULTBITMAP" val="epswrite"/>
  <p:tag name="DEFAULTBLEND" val="False"/>
  <p:tag name="DEFAULTTRANSPARENT" val="False"/>
  <p:tag name="DEFAULTWORKAROUNDTRANSPARENCYBUG" val="False"/>
  <p:tag name="DEFAULTRESOLUTION" val="600"/>
  <p:tag name="DEFAULTMAGNIFICATION" val="2"/>
  <p:tag name="DEFAULTFONTSIZE" val="10"/>
  <p:tag name="DEFAULTWIDTH" val="354"/>
  <p:tag name="DEFAULTHEIGHT" val="3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46773</TotalTime>
  <Words>1261</Words>
  <Application>Microsoft Office PowerPoint</Application>
  <PresentationFormat>On-screen Show (4:3)</PresentationFormat>
  <Paragraphs>181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Clarity</vt:lpstr>
      <vt:lpstr>Edge-disjoint induced subgraphs with given minimum degree</vt:lpstr>
      <vt:lpstr>PowerPoint Presentation</vt:lpstr>
      <vt:lpstr>PowerPoint Presentation</vt:lpstr>
      <vt:lpstr>PowerPoint Presentation</vt:lpstr>
      <vt:lpstr>Tightness of cardinality</vt:lpstr>
      <vt:lpstr>Tightness of intersection</vt:lpstr>
      <vt:lpstr>Balanced graphs</vt:lpstr>
      <vt:lpstr>Reducing to the case of balanced graphs</vt:lpstr>
      <vt:lpstr>A naïve attempt</vt:lpstr>
      <vt:lpstr>A coloring lemma for balanced graphs</vt:lpstr>
      <vt:lpstr>Proof idea of lemma</vt:lpstr>
      <vt:lpstr>Projective planes and graph decomposition</vt:lpstr>
      <vt:lpstr>Mapping independent sets into a projective plane</vt:lpstr>
      <vt:lpstr>Proof of Theorem 1</vt:lpstr>
      <vt:lpstr>Proof of Theorem 1 (cont.)</vt:lpstr>
      <vt:lpstr>Proof of Theorem 1 (cont.)</vt:lpstr>
      <vt:lpstr>Concluding remarks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Edge-disjoint induced subgrpahs with equated maximum degree</dc:title>
  <dc:subject>Combinatorics</dc:subject>
  <dc:creator>Raphael Yuster</dc:creator>
  <cp:keywords>minimum degree subgraph, edge packing, induced subgraph</cp:keywords>
  <cp:lastModifiedBy>Raphy</cp:lastModifiedBy>
  <cp:revision>1270</cp:revision>
  <cp:lastPrinted>2000-08-13T22:29:51Z</cp:lastPrinted>
  <dcterms:created xsi:type="dcterms:W3CDTF">2000-08-08T08:53:06Z</dcterms:created>
  <dcterms:modified xsi:type="dcterms:W3CDTF">2012-10-27T15:28:33Z</dcterms:modified>
  <cp:category>Conference presentation</cp:category>
</cp:coreProperties>
</file>