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  <p:sldMasterId id="2147483672" r:id="rId2"/>
  </p:sldMasterIdLst>
  <p:notesMasterIdLst>
    <p:notesMasterId r:id="rId20"/>
  </p:notesMasterIdLst>
  <p:handoutMasterIdLst>
    <p:handoutMasterId r:id="rId21"/>
  </p:handoutMasterIdLst>
  <p:sldIdLst>
    <p:sldId id="256" r:id="rId3"/>
    <p:sldId id="423" r:id="rId4"/>
    <p:sldId id="581" r:id="rId5"/>
    <p:sldId id="582" r:id="rId6"/>
    <p:sldId id="583" r:id="rId7"/>
    <p:sldId id="584" r:id="rId8"/>
    <p:sldId id="585" r:id="rId9"/>
    <p:sldId id="586" r:id="rId10"/>
    <p:sldId id="587" r:id="rId11"/>
    <p:sldId id="588" r:id="rId12"/>
    <p:sldId id="589" r:id="rId13"/>
    <p:sldId id="590" r:id="rId14"/>
    <p:sldId id="591" r:id="rId15"/>
    <p:sldId id="592" r:id="rId16"/>
    <p:sldId id="593" r:id="rId17"/>
    <p:sldId id="594" r:id="rId18"/>
    <p:sldId id="493" r:id="rId19"/>
  </p:sldIdLst>
  <p:sldSz cx="9144000" cy="6858000" type="screen4x3"/>
  <p:notesSz cx="7004050" cy="9290050"/>
  <p:custDataLst>
    <p:tags r:id="rId22"/>
  </p:custDataLst>
  <p:defaultTextStyle>
    <a:defPPr>
      <a:defRPr lang="he-IL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8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8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8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8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CCA92"/>
    <a:srgbClr val="CC3300"/>
    <a:srgbClr val="000000"/>
    <a:srgbClr val="669900"/>
    <a:srgbClr val="99FF99"/>
    <a:srgbClr val="996633"/>
    <a:srgbClr val="FF0000"/>
    <a:srgbClr val="D6009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82" autoAdjust="0"/>
    <p:restoredTop sz="86433" autoAdjust="0"/>
  </p:normalViewPr>
  <p:slideViewPr>
    <p:cSldViewPr>
      <p:cViewPr>
        <p:scale>
          <a:sx n="70" d="100"/>
          <a:sy n="70" d="100"/>
        </p:scale>
        <p:origin x="-81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68750" y="0"/>
            <a:ext cx="30353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Symbol" pitchFamily="18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30353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Symbol" pitchFamily="18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968750" y="8836025"/>
            <a:ext cx="30353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Symbol" pitchFamily="18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836025"/>
            <a:ext cx="30353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</a:lstStyle>
          <a:p>
            <a:pPr>
              <a:defRPr/>
            </a:pPr>
            <a:fld id="{6D8431CC-2038-4454-AAAE-FC406B3312E2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947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5325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3250"/>
            <a:ext cx="51371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491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491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3261F94-1CEF-4815-A454-9DA3EAC1677A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24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72F83-BB78-4D4E-92B5-F969647D1E50}" type="slidenum">
              <a:rPr lang="ar-SA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094E-70C0-45CA-998A-25B904BC725C}" type="slidenum">
              <a:rPr lang="ar-SA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094E-70C0-45CA-998A-25B904BC725C}" type="slidenum">
              <a:rPr lang="ar-SA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094E-70C0-45CA-998A-25B904BC725C}" type="slidenum">
              <a:rPr lang="ar-SA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094E-70C0-45CA-998A-25B904BC725C}" type="slidenum">
              <a:rPr lang="ar-SA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094E-70C0-45CA-998A-25B904BC725C}" type="slidenum">
              <a:rPr lang="ar-SA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094E-70C0-45CA-998A-25B904BC725C}" type="slidenum">
              <a:rPr lang="ar-SA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094E-70C0-45CA-998A-25B904BC725C}" type="slidenum">
              <a:rPr lang="ar-SA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AA975F-9567-4151-B806-67FD3A2740B3}" type="slidenum">
              <a:rPr lang="ar-SA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094E-70C0-45CA-998A-25B904BC725C}" type="slidenum">
              <a:rPr lang="ar-SA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094E-70C0-45CA-998A-25B904BC725C}" type="slidenum">
              <a:rPr lang="ar-SA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094E-70C0-45CA-998A-25B904BC725C}" type="slidenum">
              <a:rPr lang="ar-SA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094E-70C0-45CA-998A-25B904BC725C}" type="slidenum">
              <a:rPr lang="ar-SA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094E-70C0-45CA-998A-25B904BC725C}" type="slidenum">
              <a:rPr lang="ar-SA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094E-70C0-45CA-998A-25B904BC725C}" type="slidenum">
              <a:rPr lang="ar-SA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094E-70C0-45CA-998A-25B904BC725C}" type="slidenum">
              <a:rPr lang="ar-SA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0094E-70C0-45CA-998A-25B904BC725C}" type="slidenum">
              <a:rPr lang="ar-SA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88BF2-7625-4A7F-82ED-41040F294CA4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8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BEEA2-FF1D-46CA-B723-23E0308BCF45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4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149AB-B092-40D6-90B9-9548E5C3EE84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96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22788BF2-7625-4A7F-82ED-41040F294CA4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DC7FE-C880-4D03-8D6E-EF0665CFB5AB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A2AB3289-A42C-4D12-BD0C-039B48024705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17E5D-26CD-41DA-A53E-05BD3FED3687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E005F-D89F-4BD4-B97C-0226ABF9C0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44A5C-1A84-4AEC-B390-54F2517154AC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1BDCA-1EF1-432F-9DC4-CDCB602659EA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EFEC5-2C50-41EA-9DC3-5D62163A6F9E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DC7FE-C880-4D03-8D6E-EF0665CFB5AB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23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116CC-4D80-4A03-B07B-5D442D93500F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BEEA2-FF1D-46CA-B723-23E0308BCF45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149AB-B092-40D6-90B9-9548E5C3EE84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B3289-A42C-4D12-BD0C-039B48024705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8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17E5D-26CD-41DA-A53E-05BD3FED3687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0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E005F-D89F-4BD4-B97C-0226ABF9C0B0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5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44A5C-1A84-4AEC-B390-54F2517154AC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9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1BDCA-1EF1-432F-9DC4-CDCB602659EA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7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EFEC5-2C50-41EA-9DC3-5D62163A6F9E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4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116CC-4D80-4A03-B07B-5D442D93500F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49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F84366-79D7-4DAA-9C04-E370FA4C91BB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0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5F84366-79D7-4DAA-9C04-E370FA4C91BB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7450" y="1257300"/>
            <a:ext cx="8410695" cy="22653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</a:rPr>
              <a:t>Turán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number of sparse spanning graphs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" y="3697835"/>
            <a:ext cx="9144000" cy="1846795"/>
          </a:xfrm>
        </p:spPr>
        <p:txBody>
          <a:bodyPr anchor="t" anchorCtr="0">
            <a:normAutofit fontScale="92500" lnSpcReduction="10000"/>
          </a:bodyPr>
          <a:lstStyle/>
          <a:p>
            <a:pPr rtl="0"/>
            <a:r>
              <a:rPr lang="en-US" b="1" dirty="0" smtClean="0">
                <a:solidFill>
                  <a:schemeClr val="accent2"/>
                </a:solidFill>
              </a:rPr>
              <a:t>Raphael Yuster</a:t>
            </a:r>
          </a:p>
          <a:p>
            <a:pPr rtl="0"/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sz="2000" b="1" dirty="0" smtClean="0"/>
              <a:t>joint work with</a:t>
            </a:r>
          </a:p>
          <a:p>
            <a:pPr rtl="0"/>
            <a:r>
              <a:rPr lang="en-US" b="1" dirty="0" smtClean="0">
                <a:solidFill>
                  <a:schemeClr val="accent2"/>
                </a:solidFill>
              </a:rPr>
              <a:t>Noga Alon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07657" y="6057900"/>
            <a:ext cx="1110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Banff 2012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1D1D-B4A2-4321-AB90-23DA8D373E4D}" type="slidenum">
              <a:rPr lang="he-IL" smtClean="0"/>
              <a:pPr/>
              <a:t>10</a:t>
            </a:fld>
            <a:endParaRPr lang="en-US" dirty="0"/>
          </a:p>
        </p:txBody>
      </p:sp>
      <p:sp>
        <p:nvSpPr>
          <p:cNvPr id="370762" name="Text Box 74"/>
          <p:cNvSpPr txBox="1">
            <a:spLocks noChangeArrowheads="1"/>
          </p:cNvSpPr>
          <p:nvPr/>
        </p:nvSpPr>
        <p:spPr bwMode="auto">
          <a:xfrm>
            <a:off x="309045" y="318195"/>
            <a:ext cx="8511558" cy="31700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Stage 1.</a:t>
            </a:r>
          </a:p>
          <a:p>
            <a:pPr marL="358775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We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match </a:t>
            </a:r>
            <a:r>
              <a:rPr lang="en-US" sz="2000" i="1" dirty="0">
                <a:solidFill>
                  <a:srgbClr val="FF0000"/>
                </a:solidFill>
              </a:rPr>
              <a:t>v</a:t>
            </a:r>
            <a:r>
              <a:rPr lang="en-US" sz="2000" baseline="-25000" dirty="0">
                <a:solidFill>
                  <a:srgbClr val="FF0000"/>
                </a:solidFill>
              </a:rPr>
              <a:t>1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vertex with </a:t>
            </a:r>
            <a:r>
              <a:rPr lang="en-US" sz="2000" b="1" i="1" dirty="0">
                <a:solidFill>
                  <a:schemeClr val="tx1"/>
                </a:solidFill>
                <a:latin typeface="+mn-lt"/>
              </a:rPr>
              <a:t>maximum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degree in </a:t>
            </a:r>
            <a:r>
              <a:rPr lang="en-US" sz="2000" i="1" dirty="0">
                <a:solidFill>
                  <a:srgbClr val="FF0000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)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with a vertex </a:t>
            </a:r>
            <a:r>
              <a:rPr lang="en-US" sz="2000" i="1" dirty="0" smtClean="0">
                <a:solidFill>
                  <a:srgbClr val="FF0000"/>
                </a:solidFill>
              </a:rPr>
              <a:t>w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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W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having </a:t>
            </a:r>
            <a:r>
              <a:rPr lang="en-US" sz="2000" b="1" i="1" dirty="0" smtClean="0">
                <a:solidFill>
                  <a:schemeClr val="tx1"/>
                </a:solidFill>
                <a:latin typeface="+mn-lt"/>
              </a:rPr>
              <a:t>minimum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degree </a:t>
            </a:r>
            <a:r>
              <a:rPr lang="el-GR" sz="2000" i="1" dirty="0">
                <a:solidFill>
                  <a:srgbClr val="FF0000"/>
                </a:solidFill>
              </a:rPr>
              <a:t>δ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in </a:t>
            </a:r>
            <a:r>
              <a:rPr lang="en-US" sz="2000" i="1" dirty="0" smtClean="0">
                <a:solidFill>
                  <a:srgbClr val="FF0000"/>
                </a:solidFill>
              </a:rPr>
              <a:t>H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58775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As </a:t>
            </a:r>
            <a:r>
              <a:rPr lang="en-US" sz="2000" i="1" dirty="0" smtClean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</a:rPr>
              <a:t>w</a:t>
            </a:r>
            <a:r>
              <a:rPr lang="en-US" sz="2000" dirty="0" smtClean="0">
                <a:solidFill>
                  <a:srgbClr val="FF0000"/>
                </a:solidFill>
              </a:rPr>
              <a:t>)=</a:t>
            </a:r>
            <a:r>
              <a:rPr lang="el-GR" sz="2000" i="1" dirty="0">
                <a:solidFill>
                  <a:srgbClr val="FF0000"/>
                </a:solidFill>
              </a:rPr>
              <a:t> δ</a:t>
            </a:r>
            <a:r>
              <a:rPr lang="en-US" sz="2000" i="1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and since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|</a:t>
            </a:r>
            <a:r>
              <a:rPr lang="en-US" sz="2000" i="1" dirty="0">
                <a:solidFill>
                  <a:srgbClr val="FF0000"/>
                </a:solidFill>
              </a:rPr>
              <a:t>S</a:t>
            </a:r>
            <a:r>
              <a:rPr lang="en-US" sz="2000" baseline="-25000" dirty="0">
                <a:solidFill>
                  <a:srgbClr val="FF0000"/>
                </a:solidFill>
              </a:rPr>
              <a:t>1</a:t>
            </a:r>
            <a:r>
              <a:rPr lang="en-US" sz="2000" dirty="0">
                <a:solidFill>
                  <a:srgbClr val="FF0000"/>
                </a:solidFill>
              </a:rPr>
              <a:t>| ≥ </a:t>
            </a:r>
            <a:r>
              <a:rPr lang="el-GR" sz="2000" i="1" dirty="0">
                <a:solidFill>
                  <a:srgbClr val="FF0000"/>
                </a:solidFill>
              </a:rPr>
              <a:t>δ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,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we may match an arbitrary subset </a:t>
            </a:r>
            <a:r>
              <a:rPr lang="en-US" sz="2000" i="1" dirty="0" smtClean="0">
                <a:solidFill>
                  <a:srgbClr val="FF0000"/>
                </a:solidFill>
              </a:rPr>
              <a:t>B</a:t>
            </a:r>
            <a:r>
              <a:rPr lang="en-US" sz="2000" baseline="-25000" dirty="0" smtClean="0">
                <a:solidFill>
                  <a:srgbClr val="FF0000"/>
                </a:solidFill>
              </a:rPr>
              <a:t>1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of </a:t>
            </a:r>
            <a:r>
              <a:rPr lang="el-GR" sz="2000" i="1" dirty="0">
                <a:solidFill>
                  <a:srgbClr val="FF0000"/>
                </a:solidFill>
              </a:rPr>
              <a:t>δ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vertices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of </a:t>
            </a:r>
            <a:r>
              <a:rPr lang="en-US" sz="2000" i="1" dirty="0">
                <a:solidFill>
                  <a:srgbClr val="FF0000"/>
                </a:solidFill>
              </a:rPr>
              <a:t>S</a:t>
            </a:r>
            <a:r>
              <a:rPr lang="en-US" sz="2000" baseline="-25000" dirty="0">
                <a:solidFill>
                  <a:srgbClr val="FF0000"/>
                </a:solidFill>
              </a:rPr>
              <a:t>1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with </a:t>
            </a:r>
            <a:r>
              <a:rPr lang="en-US" sz="2000" i="1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i="1" dirty="0">
                <a:solidFill>
                  <a:srgbClr val="FF0000"/>
                </a:solidFill>
              </a:rPr>
              <a:t>w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58775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Observe that the packing property is maintained since </a:t>
            </a:r>
            <a:r>
              <a:rPr lang="en-US" sz="2000" i="1" dirty="0">
                <a:solidFill>
                  <a:srgbClr val="FF0000"/>
                </a:solidFill>
              </a:rPr>
              <a:t>B</a:t>
            </a:r>
            <a:r>
              <a:rPr lang="en-US" sz="2000" baseline="-25000" dirty="0">
                <a:solidFill>
                  <a:srgbClr val="FF0000"/>
                </a:solidFill>
              </a:rPr>
              <a:t>1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is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an independent set of non-neighbors of </a:t>
            </a:r>
            <a:r>
              <a:rPr lang="en-US" sz="2000" i="1" dirty="0">
                <a:solidFill>
                  <a:srgbClr val="FF0000"/>
                </a:solidFill>
              </a:rPr>
              <a:t>v</a:t>
            </a:r>
            <a:r>
              <a:rPr lang="en-US" sz="2000" baseline="-25000" dirty="0">
                <a:solidFill>
                  <a:srgbClr val="FF0000"/>
                </a:solidFill>
              </a:rPr>
              <a:t>1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58775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Note that after stage 1, precisely </a:t>
            </a:r>
            <a:r>
              <a:rPr lang="el-GR" sz="2000" i="1" dirty="0" smtClean="0">
                <a:solidFill>
                  <a:srgbClr val="FF0000"/>
                </a:solidFill>
              </a:rPr>
              <a:t>δ</a:t>
            </a:r>
            <a:r>
              <a:rPr lang="en-US" sz="2000" dirty="0" smtClean="0">
                <a:solidFill>
                  <a:srgbClr val="FF0000"/>
                </a:solidFill>
              </a:rPr>
              <a:t>+1</a:t>
            </a:r>
            <a:r>
              <a:rPr lang="el-GR" sz="2000" i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pairs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are matched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85120" y="3341038"/>
            <a:ext cx="5463810" cy="1440110"/>
            <a:chOff x="670867" y="2585549"/>
            <a:chExt cx="5463810" cy="1419525"/>
          </a:xfrm>
        </p:grpSpPr>
        <p:sp>
          <p:nvSpPr>
            <p:cNvPr id="6" name="Oval 5"/>
            <p:cNvSpPr/>
            <p:nvPr/>
          </p:nvSpPr>
          <p:spPr>
            <a:xfrm>
              <a:off x="4391421" y="3145232"/>
              <a:ext cx="153620" cy="146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16200000">
              <a:off x="2447217" y="2622012"/>
              <a:ext cx="896305" cy="186981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16200000">
              <a:off x="5247240" y="3117638"/>
              <a:ext cx="489571" cy="128530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6" idx="5"/>
            </p:cNvCxnSpPr>
            <p:nvPr/>
          </p:nvCxnSpPr>
          <p:spPr>
            <a:xfrm>
              <a:off x="4522544" y="3270107"/>
              <a:ext cx="752192" cy="2453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5"/>
              <a:endCxn id="8" idx="5"/>
            </p:cNvCxnSpPr>
            <p:nvPr/>
          </p:nvCxnSpPr>
          <p:spPr>
            <a:xfrm>
              <a:off x="4522544" y="3270107"/>
              <a:ext cx="1423905" cy="3170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8" idx="0"/>
              <a:endCxn id="73" idx="6"/>
            </p:cNvCxnSpPr>
            <p:nvPr/>
          </p:nvCxnSpPr>
          <p:spPr>
            <a:xfrm flipH="1" flipV="1">
              <a:off x="3434700" y="3596899"/>
              <a:ext cx="1414674" cy="1633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6" idx="5"/>
              <a:endCxn id="8" idx="7"/>
            </p:cNvCxnSpPr>
            <p:nvPr/>
          </p:nvCxnSpPr>
          <p:spPr>
            <a:xfrm>
              <a:off x="4522544" y="3270107"/>
              <a:ext cx="515059" cy="3170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8" idx="1"/>
              <a:endCxn id="72" idx="5"/>
            </p:cNvCxnSpPr>
            <p:nvPr/>
          </p:nvCxnSpPr>
          <p:spPr>
            <a:xfrm flipH="1" flipV="1">
              <a:off x="3177671" y="3783479"/>
              <a:ext cx="1859931" cy="1498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157222" y="2585549"/>
              <a:ext cx="522900" cy="515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v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i="1" baseline="-25000" dirty="0" smtClean="0">
                  <a:solidFill>
                    <a:srgbClr val="FF000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37603" y="3467081"/>
              <a:ext cx="1002197" cy="515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N</a:t>
              </a:r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i="1" dirty="0" smtClean="0">
                  <a:solidFill>
                    <a:srgbClr val="FF0000"/>
                  </a:solidFill>
                </a:rPr>
                <a:t>v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dirty="0" smtClean="0">
                  <a:solidFill>
                    <a:srgbClr val="FF0000"/>
                  </a:solidFill>
                </a:rPr>
                <a:t>)</a:t>
              </a:r>
              <a:r>
                <a:rPr lang="en-US" i="1" baseline="-25000" dirty="0" smtClean="0">
                  <a:solidFill>
                    <a:srgbClr val="FF000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2657609" y="2975388"/>
              <a:ext cx="700957" cy="10967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0867" y="3133765"/>
              <a:ext cx="1197215" cy="45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rgbClr val="FF0000"/>
                  </a:solidFill>
                </a:rPr>
                <a:t>|S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400" dirty="0" smtClean="0">
                  <a:solidFill>
                    <a:srgbClr val="FF0000"/>
                  </a:solidFill>
                </a:rPr>
                <a:t>|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smtClean="0">
                  <a:solidFill>
                    <a:srgbClr val="FF0000"/>
                  </a:solidFill>
                </a:rPr>
                <a:t>≥</a:t>
              </a:r>
              <a:r>
                <a:rPr lang="el-GR" sz="2400" i="1" dirty="0">
                  <a:solidFill>
                    <a:srgbClr val="FF0000"/>
                  </a:solidFill>
                </a:rPr>
                <a:t> δ</a:t>
              </a:r>
              <a:r>
                <a:rPr lang="en-US" sz="2400" i="1" dirty="0" smtClean="0">
                  <a:solidFill>
                    <a:srgbClr val="FF0000"/>
                  </a:solidFill>
                </a:rPr>
                <a:t> </a:t>
              </a:r>
              <a:endParaRPr lang="en-US" sz="24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24469" y="4988198"/>
            <a:ext cx="3514645" cy="1247112"/>
            <a:chOff x="1110217" y="2702638"/>
            <a:chExt cx="3514645" cy="1229286"/>
          </a:xfrm>
        </p:grpSpPr>
        <p:sp>
          <p:nvSpPr>
            <p:cNvPr id="30" name="Oval 29"/>
            <p:cNvSpPr/>
            <p:nvPr/>
          </p:nvSpPr>
          <p:spPr>
            <a:xfrm>
              <a:off x="4391421" y="3145232"/>
              <a:ext cx="153620" cy="146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rot="16200000">
              <a:off x="2820902" y="2932502"/>
              <a:ext cx="713542" cy="128530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>
              <a:stCxn id="30" idx="5"/>
              <a:endCxn id="59" idx="1"/>
            </p:cNvCxnSpPr>
            <p:nvPr/>
          </p:nvCxnSpPr>
          <p:spPr>
            <a:xfrm flipH="1">
              <a:off x="2841057" y="3270107"/>
              <a:ext cx="1681487" cy="217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5"/>
              <a:endCxn id="60" idx="1"/>
            </p:cNvCxnSpPr>
            <p:nvPr/>
          </p:nvCxnSpPr>
          <p:spPr>
            <a:xfrm flipH="1">
              <a:off x="3145856" y="3270107"/>
              <a:ext cx="1376688" cy="113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0" idx="5"/>
              <a:endCxn id="61" idx="0"/>
            </p:cNvCxnSpPr>
            <p:nvPr/>
          </p:nvCxnSpPr>
          <p:spPr>
            <a:xfrm flipH="1">
              <a:off x="3575461" y="3270107"/>
              <a:ext cx="947083" cy="196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142038" y="2702638"/>
              <a:ext cx="482824" cy="515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w</a:t>
              </a:r>
              <a:r>
                <a:rPr lang="en-US" i="1" baseline="-25000" dirty="0" smtClean="0">
                  <a:solidFill>
                    <a:srgbClr val="FF000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10217" y="3362240"/>
              <a:ext cx="1285302" cy="45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solidFill>
                    <a:srgbClr val="FF0000"/>
                  </a:solidFill>
                </a:rPr>
                <a:t>|N</a:t>
              </a:r>
              <a:r>
                <a:rPr lang="en-US" sz="2400" dirty="0" smtClean="0">
                  <a:solidFill>
                    <a:srgbClr val="FF0000"/>
                  </a:solidFill>
                </a:rPr>
                <a:t>(</a:t>
              </a:r>
              <a:r>
                <a:rPr lang="en-US" sz="2400" i="1" dirty="0" smtClean="0">
                  <a:solidFill>
                    <a:srgbClr val="FF0000"/>
                  </a:solidFill>
                </a:rPr>
                <a:t>w</a:t>
              </a:r>
              <a:r>
                <a:rPr lang="en-US" sz="2400" dirty="0" smtClean="0">
                  <a:solidFill>
                    <a:srgbClr val="FF0000"/>
                  </a:solidFill>
                </a:rPr>
                <a:t>)|=</a:t>
              </a:r>
              <a:r>
                <a:rPr lang="el-GR" sz="2400" i="1" dirty="0" smtClean="0">
                  <a:solidFill>
                    <a:srgbClr val="FF0000"/>
                  </a:solidFill>
                </a:rPr>
                <a:t>δ</a:t>
              </a:r>
              <a:r>
                <a:rPr lang="en-US" sz="2400" i="1" baseline="-25000" dirty="0" smtClean="0">
                  <a:solidFill>
                    <a:srgbClr val="FF0000"/>
                  </a:solidFill>
                </a:rPr>
                <a:t> </a:t>
              </a:r>
              <a:endParaRPr lang="en-US" sz="2400" dirty="0"/>
            </a:p>
          </p:txBody>
        </p:sp>
      </p:grpSp>
      <p:cxnSp>
        <p:nvCxnSpPr>
          <p:cNvPr id="3" name="Straight Connector 2"/>
          <p:cNvCxnSpPr>
            <a:stCxn id="6" idx="4"/>
            <a:endCxn id="30" idx="0"/>
          </p:cNvCxnSpPr>
          <p:nvPr/>
        </p:nvCxnSpPr>
        <p:spPr>
          <a:xfrm flipH="1">
            <a:off x="4682483" y="4057259"/>
            <a:ext cx="1" cy="137995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71" idx="4"/>
            <a:endCxn id="59" idx="0"/>
          </p:cNvCxnSpPr>
          <p:nvPr/>
        </p:nvCxnSpPr>
        <p:spPr>
          <a:xfrm>
            <a:off x="3109622" y="4574967"/>
            <a:ext cx="0" cy="118830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73" idx="4"/>
            <a:endCxn id="61" idx="0"/>
          </p:cNvCxnSpPr>
          <p:nvPr/>
        </p:nvCxnSpPr>
        <p:spPr>
          <a:xfrm>
            <a:off x="3572143" y="4441265"/>
            <a:ext cx="217570" cy="132200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60" idx="0"/>
          </p:cNvCxnSpPr>
          <p:nvPr/>
        </p:nvCxnSpPr>
        <p:spPr>
          <a:xfrm>
            <a:off x="3360108" y="4578076"/>
            <a:ext cx="54313" cy="97555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3032812" y="5763271"/>
            <a:ext cx="153620" cy="148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337611" y="5553626"/>
            <a:ext cx="153620" cy="148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712903" y="5763271"/>
            <a:ext cx="153620" cy="148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032812" y="4426545"/>
            <a:ext cx="153620" cy="148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260801" y="4429654"/>
            <a:ext cx="153620" cy="148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495333" y="4292843"/>
            <a:ext cx="153620" cy="148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802381" y="4358869"/>
            <a:ext cx="153620" cy="148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2956001" y="3937282"/>
            <a:ext cx="492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S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3032812" y="5777274"/>
            <a:ext cx="931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i="1" dirty="0" smtClean="0">
                <a:solidFill>
                  <a:srgbClr val="FF0000"/>
                </a:solidFill>
              </a:rPr>
              <a:t>w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i="1" baseline="-25000" dirty="0" smtClean="0">
                <a:solidFill>
                  <a:srgbClr val="FF0000"/>
                </a:solidFill>
              </a:rPr>
              <a:t> </a:t>
            </a:r>
            <a:endParaRPr lang="en-US" sz="2400" dirty="0"/>
          </a:p>
        </p:txBody>
      </p:sp>
      <p:sp>
        <p:nvSpPr>
          <p:cNvPr id="120" name="Oval 119"/>
          <p:cNvSpPr/>
          <p:nvPr/>
        </p:nvSpPr>
        <p:spPr>
          <a:xfrm rot="16200000">
            <a:off x="5351399" y="5060398"/>
            <a:ext cx="728238" cy="16302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stCxn id="120" idx="0"/>
          </p:cNvCxnSpPr>
          <p:nvPr/>
        </p:nvCxnSpPr>
        <p:spPr>
          <a:xfrm flipH="1" flipV="1">
            <a:off x="3872310" y="5857982"/>
            <a:ext cx="1028069" cy="17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 flipV="1">
            <a:off x="3789714" y="5866760"/>
            <a:ext cx="1204612" cy="161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20" idx="1"/>
            <a:endCxn id="59" idx="1"/>
          </p:cNvCxnSpPr>
          <p:nvPr/>
        </p:nvCxnSpPr>
        <p:spPr>
          <a:xfrm flipH="1" flipV="1">
            <a:off x="3055309" y="5785007"/>
            <a:ext cx="2083819" cy="348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885120" y="5065851"/>
            <a:ext cx="6528850" cy="1281929"/>
          </a:xfrm>
          <a:prstGeom prst="round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ounded Rectangle 130"/>
          <p:cNvSpPr/>
          <p:nvPr/>
        </p:nvSpPr>
        <p:spPr>
          <a:xfrm>
            <a:off x="852932" y="3555403"/>
            <a:ext cx="6528850" cy="1281929"/>
          </a:xfrm>
          <a:prstGeom prst="round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/>
          <p:cNvSpPr txBox="1"/>
          <p:nvPr/>
        </p:nvSpPr>
        <p:spPr>
          <a:xfrm>
            <a:off x="7413970" y="4090255"/>
            <a:ext cx="422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G</a:t>
            </a:r>
            <a:endParaRPr lang="en-US" sz="2400" dirty="0"/>
          </a:p>
        </p:txBody>
      </p:sp>
      <p:sp>
        <p:nvSpPr>
          <p:cNvPr id="133" name="TextBox 132"/>
          <p:cNvSpPr txBox="1"/>
          <p:nvPr/>
        </p:nvSpPr>
        <p:spPr>
          <a:xfrm>
            <a:off x="7485711" y="5463447"/>
            <a:ext cx="422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H</a:t>
            </a:r>
            <a:endParaRPr lang="en-US" sz="2400" dirty="0"/>
          </a:p>
        </p:txBody>
      </p:sp>
      <p:cxnSp>
        <p:nvCxnSpPr>
          <p:cNvPr id="137" name="Straight Connector 136"/>
          <p:cNvCxnSpPr>
            <a:endCxn id="73" idx="7"/>
          </p:cNvCxnSpPr>
          <p:nvPr/>
        </p:nvCxnSpPr>
        <p:spPr>
          <a:xfrm flipH="1" flipV="1">
            <a:off x="3626456" y="4314579"/>
            <a:ext cx="1512673" cy="84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4994326" y="5627837"/>
            <a:ext cx="158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FF0000"/>
                </a:solidFill>
              </a:rPr>
              <a:t>Other vertices</a:t>
            </a:r>
            <a:r>
              <a:rPr lang="en-US" sz="1800" i="1" baseline="-25000" dirty="0" smtClean="0">
                <a:solidFill>
                  <a:srgbClr val="FF0000"/>
                </a:solidFill>
              </a:rPr>
              <a:t> 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085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70762" name="Text Box 74"/>
              <p:cNvSpPr txBox="1">
                <a:spLocks noChangeArrowheads="1"/>
              </p:cNvSpPr>
              <p:nvPr/>
            </p:nvSpPr>
            <p:spPr bwMode="auto">
              <a:xfrm>
                <a:off x="270640" y="279790"/>
                <a:ext cx="8511558" cy="501675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58775" algn="ctr" eaLnBrk="0" hangingPunct="0">
                  <a:spcBef>
                    <a:spcPct val="50000"/>
                  </a:spcBef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+mn-lt"/>
                  </a:rPr>
                  <a:t>Stage I1.</a:t>
                </a:r>
              </a:p>
              <a:p>
                <a:pPr marL="358775" eaLnBrk="0" hangingPunct="0"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This stage consists of iterations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</a:rPr>
                  <a:t>=2,…,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k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where at iteration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we match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v</a:t>
                </a:r>
                <a:r>
                  <a:rPr lang="en-US" sz="2000" i="1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and some subsets of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sz="2000" i="1" baseline="-25000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with a corresponding set of vertices of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b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We do this as long as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d</a:t>
                </a:r>
                <a:r>
                  <a:rPr lang="en-US" sz="2000" dirty="0">
                    <a:solidFill>
                      <a:srgbClr val="FF0000"/>
                    </a:solidFill>
                  </a:rPr>
                  <a:t>(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v</a:t>
                </a:r>
                <a:r>
                  <a:rPr lang="en-US" sz="2000" i="1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</a:rPr>
                  <a:t>) ≥ 2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n</a:t>
                </a:r>
                <a:r>
                  <a:rPr lang="en-US" sz="2000" baseline="30000" dirty="0">
                    <a:solidFill>
                      <a:srgbClr val="FF0000"/>
                    </a:solidFill>
                  </a:rPr>
                  <a:t>1/2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(hence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k</a:t>
                </a:r>
                <a:r>
                  <a:rPr lang="en-US" sz="2000" dirty="0">
                    <a:solidFill>
                      <a:srgbClr val="FF0000"/>
                    </a:solidFill>
                  </a:rPr>
                  <a:t> ≤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n</a:t>
                </a:r>
                <a:r>
                  <a:rPr lang="en-US" sz="2000" baseline="30000" dirty="0">
                    <a:solidFill>
                      <a:srgbClr val="FF0000"/>
                    </a:solidFill>
                  </a:rPr>
                  <a:t>1/2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).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/>
                </a:r>
                <a:br>
                  <a:rPr lang="en-US" sz="2000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</a:br>
                <a:r>
                  <a:rPr lang="en-US" sz="2000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/>
                </a:r>
                <a:br>
                  <a:rPr lang="en-US" sz="2000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</a:b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We make sure that after each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iteration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,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the following invariants are kept:</a:t>
                </a:r>
              </a:p>
              <a:p>
                <a:pPr marL="815975" indent="-457200" eaLnBrk="0" hangingPunct="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After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matching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v</a:t>
                </a:r>
                <a:r>
                  <a:rPr lang="en-US" sz="2000" i="1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with some vertex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w</a:t>
                </a:r>
                <a:r>
                  <a:rPr lang="en-US" sz="2000" dirty="0">
                    <a:solidFill>
                      <a:srgbClr val="FF0000"/>
                    </a:solidFill>
                  </a:rPr>
                  <a:t>=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f</a:t>
                </a:r>
                <a:r>
                  <a:rPr lang="en-US" sz="2000" dirty="0">
                    <a:solidFill>
                      <a:srgbClr val="FF0000"/>
                    </a:solidFill>
                  </a:rPr>
                  <a:t>(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v</a:t>
                </a:r>
                <a:r>
                  <a:rPr lang="en-US" sz="2000" i="1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</a:rPr>
                  <a:t>)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 of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H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, we make sure that all neighbors of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w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in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H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 are matched to vertices of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B</a:t>
                </a:r>
                <a:r>
                  <a:rPr lang="en-US" sz="2000" i="1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 marL="815975" indent="-457200" eaLnBrk="0" hangingPunct="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Any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matched vertex of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other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than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{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v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000" dirty="0">
                    <a:solidFill>
                      <a:srgbClr val="FF0000"/>
                    </a:solidFill>
                  </a:rPr>
                  <a:t>,…,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v</a:t>
                </a:r>
                <a:r>
                  <a:rPr lang="en-US" sz="2000" i="1" baseline="-25000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}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is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contained in some </a:t>
                </a:r>
                <a:r>
                  <a:rPr lang="en-US" sz="2000" i="1" dirty="0" err="1" smtClean="0">
                    <a:solidFill>
                      <a:srgbClr val="FF0000"/>
                    </a:solidFill>
                  </a:rPr>
                  <a:t>B</a:t>
                </a:r>
                <a:r>
                  <a:rPr lang="en-US" sz="2000" i="1" baseline="-25000" dirty="0" err="1" smtClean="0">
                    <a:solidFill>
                      <a:srgbClr val="FF0000"/>
                    </a:solidFill>
                  </a:rPr>
                  <a:t>j</a:t>
                </a:r>
                <a:r>
                  <a:rPr lang="en-US" sz="2000" i="1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where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j</a:t>
                </a:r>
                <a:r>
                  <a:rPr lang="en-US" sz="2000" dirty="0">
                    <a:solidFill>
                      <a:srgbClr val="FF0000"/>
                    </a:solidFill>
                  </a:rPr>
                  <a:t> ≤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 marL="815975" indent="-457200" eaLnBrk="0" hangingPunct="0">
                  <a:spcBef>
                    <a:spcPct val="50000"/>
                  </a:spcBef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The number of matched vertices after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iteration </a:t>
                </a:r>
                <a:r>
                  <a:rPr lang="en-US" sz="2000" i="1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is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at most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(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H</a:t>
                </a:r>
                <a:r>
                  <a:rPr lang="en-US" sz="2000" dirty="0">
                    <a:solidFill>
                      <a:srgbClr val="FF0000"/>
                    </a:solidFill>
                  </a:rPr>
                  <a:t>)+1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 marL="815975" indent="-457200" eaLnBrk="0" hangingPunct="0">
                  <a:spcBef>
                    <a:spcPct val="50000"/>
                  </a:spcBef>
                  <a:buFont typeface="+mj-lt"/>
                  <a:buAutoNum type="arabicPeriod"/>
                </a:pPr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 marL="358775" eaLnBrk="0" hangingPunct="0">
                  <a:spcBef>
                    <a:spcPct val="5000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T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hese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invariants clearly hold after stage 1. </a:t>
                </a:r>
              </a:p>
            </p:txBody>
          </p:sp>
        </mc:Choice>
        <mc:Fallback>
          <p:sp>
            <p:nvSpPr>
              <p:cNvPr id="370762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640" y="279790"/>
                <a:ext cx="8511558" cy="5016758"/>
              </a:xfrm>
              <a:prstGeom prst="rect">
                <a:avLst/>
              </a:prstGeom>
              <a:blipFill rotWithShape="1">
                <a:blip r:embed="rId4"/>
                <a:stretch>
                  <a:fillRect t="-608" r="-1002" b="-1215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ounded Rectangle 91"/>
          <p:cNvSpPr/>
          <p:nvPr/>
        </p:nvSpPr>
        <p:spPr>
          <a:xfrm>
            <a:off x="-1167848" y="6909828"/>
            <a:ext cx="6528850" cy="1281929"/>
          </a:xfrm>
          <a:prstGeom prst="round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1BDCA-1EF1-432F-9DC4-CDCB602659EA}" type="slidenum">
              <a:rPr lang="he-IL" smtClean="0"/>
              <a:pPr>
                <a:defRPr/>
              </a:pPr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47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1D1D-B4A2-4321-AB90-23DA8D373E4D}" type="slidenum">
              <a:rPr lang="he-IL" smtClean="0"/>
              <a:pPr/>
              <a:t>12</a:t>
            </a:fld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4109634" y="150757"/>
            <a:ext cx="730978" cy="523220"/>
            <a:chOff x="4109634" y="150757"/>
            <a:chExt cx="730978" cy="523220"/>
          </a:xfrm>
        </p:grpSpPr>
        <p:sp>
          <p:nvSpPr>
            <p:cNvPr id="6" name="Oval 5"/>
            <p:cNvSpPr/>
            <p:nvPr/>
          </p:nvSpPr>
          <p:spPr>
            <a:xfrm>
              <a:off x="4109634" y="412367"/>
              <a:ext cx="153620" cy="1484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72214" y="150757"/>
              <a:ext cx="4683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v</a:t>
              </a:r>
              <a:r>
                <a:rPr lang="en-US" i="1" baseline="-25000" dirty="0" smtClean="0">
                  <a:solidFill>
                    <a:srgbClr val="FF0000"/>
                  </a:solidFill>
                </a:rPr>
                <a:t>i </a:t>
              </a:r>
              <a:endParaRPr lang="en-US" dirty="0"/>
            </a:p>
          </p:txBody>
        </p:sp>
      </p:grpSp>
      <p:sp>
        <p:nvSpPr>
          <p:cNvPr id="19" name="Oval Callout 18"/>
          <p:cNvSpPr/>
          <p:nvPr/>
        </p:nvSpPr>
        <p:spPr>
          <a:xfrm>
            <a:off x="5954580" y="150757"/>
            <a:ext cx="2227490" cy="656558"/>
          </a:xfrm>
          <a:prstGeom prst="wedgeEllipseCallout">
            <a:avLst>
              <a:gd name="adj1" fmla="val -101203"/>
              <a:gd name="adj2" fmla="val 89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Observe: it is really yet unmatched</a:t>
            </a:r>
            <a:endParaRPr lang="en-US" sz="14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607251" y="486578"/>
            <a:ext cx="5394205" cy="1409572"/>
            <a:chOff x="607251" y="486578"/>
            <a:chExt cx="5394205" cy="1409572"/>
          </a:xfrm>
        </p:grpSpPr>
        <p:sp>
          <p:nvSpPr>
            <p:cNvPr id="20" name="Rectangle 19"/>
            <p:cNvSpPr/>
            <p:nvPr/>
          </p:nvSpPr>
          <p:spPr>
            <a:xfrm>
              <a:off x="654690" y="1128050"/>
              <a:ext cx="1609436" cy="7681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447958" y="1123075"/>
              <a:ext cx="1609436" cy="7681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392020" y="1124700"/>
              <a:ext cx="1609436" cy="7681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7251" y="1322459"/>
              <a:ext cx="17043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matched </a:t>
              </a:r>
              <a:r>
                <a:rPr lang="en-US" sz="1800" i="1" dirty="0" err="1" smtClean="0">
                  <a:solidFill>
                    <a:srgbClr val="FF0000"/>
                  </a:solidFill>
                </a:rPr>
                <a:t>v</a:t>
              </a:r>
              <a:r>
                <a:rPr lang="en-US" sz="1800" i="1" baseline="-25000" dirty="0" err="1" smtClean="0">
                  <a:solidFill>
                    <a:srgbClr val="FF0000"/>
                  </a:solidFill>
                </a:rPr>
                <a:t>j</a:t>
              </a:r>
              <a:r>
                <a:rPr lang="en-US" sz="1800" i="1" baseline="-25000" dirty="0" smtClean="0">
                  <a:solidFill>
                    <a:srgbClr val="FF0000"/>
                  </a:solidFill>
                </a:rPr>
                <a:t>  </a:t>
              </a:r>
              <a:r>
                <a:rPr lang="en-US" sz="1800" i="1" dirty="0" smtClean="0">
                  <a:solidFill>
                    <a:srgbClr val="FF0000"/>
                  </a:solidFill>
                </a:rPr>
                <a:t> </a:t>
              </a:r>
              <a:r>
                <a:rPr lang="en-US" sz="1800" i="1" dirty="0">
                  <a:solidFill>
                    <a:srgbClr val="FF0000"/>
                  </a:solidFill>
                </a:rPr>
                <a:t>j &lt; i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483184" y="1188934"/>
              <a:ext cx="15552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Other matched</a:t>
              </a:r>
              <a:br>
                <a:rPr lang="en-US" sz="1800" dirty="0" smtClean="0"/>
              </a:br>
              <a:r>
                <a:rPr lang="en-US" sz="1800" dirty="0" smtClean="0"/>
                <a:t> neighbors</a:t>
              </a:r>
              <a:endParaRPr lang="en-US" sz="1800" i="1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578081" y="1183959"/>
              <a:ext cx="11977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unmatched</a:t>
              </a:r>
              <a:br>
                <a:rPr lang="en-US" sz="1800" dirty="0" smtClean="0"/>
              </a:br>
              <a:r>
                <a:rPr lang="en-US" sz="1800" dirty="0" smtClean="0"/>
                <a:t> neighbors</a:t>
              </a:r>
              <a:endParaRPr lang="en-US" sz="1800" i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51632" y="660739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X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944000" y="673977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Y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95114" y="60483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Z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370753" name="Straight Connector 370752"/>
            <p:cNvCxnSpPr>
              <a:stCxn id="6" idx="2"/>
              <a:endCxn id="20" idx="0"/>
            </p:cNvCxnSpPr>
            <p:nvPr/>
          </p:nvCxnSpPr>
          <p:spPr>
            <a:xfrm flipH="1">
              <a:off x="1459408" y="486578"/>
              <a:ext cx="2650226" cy="6414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755" name="Straight Connector 370754"/>
            <p:cNvCxnSpPr>
              <a:stCxn id="6" idx="3"/>
              <a:endCxn id="52" idx="0"/>
            </p:cNvCxnSpPr>
            <p:nvPr/>
          </p:nvCxnSpPr>
          <p:spPr>
            <a:xfrm flipH="1">
              <a:off x="3252676" y="539053"/>
              <a:ext cx="879455" cy="5840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6" idx="4"/>
            </p:cNvCxnSpPr>
            <p:nvPr/>
          </p:nvCxnSpPr>
          <p:spPr>
            <a:xfrm>
              <a:off x="4186444" y="560789"/>
              <a:ext cx="901191" cy="5622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185010" y="673977"/>
            <a:ext cx="2611539" cy="1833303"/>
            <a:chOff x="6185010" y="673977"/>
            <a:chExt cx="2611539" cy="1833303"/>
          </a:xfrm>
        </p:grpSpPr>
        <p:sp>
          <p:nvSpPr>
            <p:cNvPr id="55" name="Rectangle 54"/>
            <p:cNvSpPr/>
            <p:nvPr/>
          </p:nvSpPr>
          <p:spPr>
            <a:xfrm>
              <a:off x="6185010" y="1124700"/>
              <a:ext cx="2611539" cy="13825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405126" y="673977"/>
              <a:ext cx="2391423" cy="47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FF0000"/>
                  </a:solidFill>
                </a:rPr>
                <a:t>S</a:t>
              </a:r>
              <a:r>
                <a:rPr lang="en-US" sz="2000" i="1" baseline="-25000" dirty="0" smtClean="0">
                  <a:solidFill>
                    <a:srgbClr val="FF0000"/>
                  </a:solidFill>
                </a:rPr>
                <a:t>i</a:t>
              </a:r>
              <a:r>
                <a:rPr lang="en-US" sz="2400" dirty="0" smtClean="0">
                  <a:solidFill>
                    <a:srgbClr val="FF0000"/>
                  </a:solidFill>
                  <a:sym typeface="Symbol"/>
                </a:rPr>
                <a:t></a:t>
              </a:r>
              <a:r>
                <a:rPr lang="en-US" sz="2000" i="1" baseline="30000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Non-neighbors</a:t>
              </a:r>
              <a:endParaRPr lang="en-US" sz="2000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479903" y="1270791"/>
            <a:ext cx="2138492" cy="999202"/>
            <a:chOff x="6479903" y="1270791"/>
            <a:chExt cx="2138492" cy="999202"/>
          </a:xfrm>
        </p:grpSpPr>
        <p:sp>
          <p:nvSpPr>
            <p:cNvPr id="80" name="Rectangle 79"/>
            <p:cNvSpPr/>
            <p:nvPr/>
          </p:nvSpPr>
          <p:spPr>
            <a:xfrm>
              <a:off x="6499451" y="1322459"/>
              <a:ext cx="2118944" cy="94753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479903" y="1270791"/>
              <a:ext cx="3898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FF0000"/>
                  </a:solidFill>
                </a:rPr>
                <a:t>B</a:t>
              </a:r>
              <a:r>
                <a:rPr lang="en-US" sz="2000" i="1" baseline="-25000" dirty="0" smtClean="0">
                  <a:solidFill>
                    <a:srgbClr val="FF0000"/>
                  </a:solidFill>
                </a:rPr>
                <a:t>i</a:t>
              </a:r>
              <a:endParaRPr lang="en-US" sz="20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0758" name="TextBox 370757"/>
          <p:cNvSpPr txBox="1"/>
          <p:nvPr/>
        </p:nvSpPr>
        <p:spPr>
          <a:xfrm>
            <a:off x="654690" y="2008383"/>
            <a:ext cx="1446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|X|</a:t>
            </a:r>
            <a:r>
              <a:rPr lang="en-US" sz="2000" dirty="0">
                <a:solidFill>
                  <a:srgbClr val="FF0000"/>
                </a:solidFill>
              </a:rPr>
              <a:t>&lt;</a:t>
            </a:r>
            <a:r>
              <a:rPr lang="en-US" sz="2000" i="1" dirty="0">
                <a:solidFill>
                  <a:srgbClr val="FF0000"/>
                </a:solidFill>
              </a:rPr>
              <a:t>i</a:t>
            </a:r>
            <a:r>
              <a:rPr lang="en-US" sz="2000" dirty="0">
                <a:solidFill>
                  <a:srgbClr val="FF0000"/>
                </a:solidFill>
              </a:rPr>
              <a:t>&lt;</a:t>
            </a:r>
            <a:r>
              <a:rPr lang="en-US" sz="2000" i="1" dirty="0">
                <a:solidFill>
                  <a:srgbClr val="FF0000"/>
                </a:solidFill>
              </a:rPr>
              <a:t>k</a:t>
            </a:r>
            <a:r>
              <a:rPr lang="en-US" sz="2000" dirty="0">
                <a:solidFill>
                  <a:srgbClr val="FF0000"/>
                </a:solidFill>
              </a:rPr>
              <a:t>&lt;</a:t>
            </a:r>
            <a:r>
              <a:rPr lang="en-US" sz="2000" i="1" dirty="0">
                <a:solidFill>
                  <a:srgbClr val="FF0000"/>
                </a:solidFill>
              </a:rPr>
              <a:t>n</a:t>
            </a:r>
            <a:r>
              <a:rPr lang="en-US" sz="2000" baseline="30000" dirty="0">
                <a:solidFill>
                  <a:srgbClr val="FF0000"/>
                </a:solidFill>
              </a:rPr>
              <a:t>1/2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594344" y="1896150"/>
            <a:ext cx="2163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Y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 </a:t>
            </a:r>
            <a:r>
              <a:rPr lang="en-US" sz="1800" i="1" baseline="300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800" i="1" baseline="300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</a:t>
            </a:r>
            <a:r>
              <a:rPr lang="en-US" sz="2000" i="1" baseline="-25000" dirty="0" smtClean="0">
                <a:solidFill>
                  <a:srgbClr val="FF0000"/>
                </a:solidFill>
                <a:sym typeface="Symbol"/>
              </a:rPr>
              <a:t>j</a:t>
            </a:r>
            <a:r>
              <a:rPr lang="en-US" sz="2000" baseline="-25000" dirty="0" smtClean="0">
                <a:solidFill>
                  <a:srgbClr val="FF0000"/>
                </a:solidFill>
                <a:sym typeface="Symbol"/>
              </a:rPr>
              <a:t>&lt;</a:t>
            </a:r>
            <a:r>
              <a:rPr lang="en-US" sz="2000" i="1" baseline="-25000" dirty="0" err="1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2000" i="1" dirty="0" err="1" smtClean="0">
                <a:solidFill>
                  <a:srgbClr val="FF0000"/>
                </a:solidFill>
              </a:rPr>
              <a:t>B</a:t>
            </a:r>
            <a:r>
              <a:rPr lang="en-US" sz="2000" i="1" baseline="-25000" dirty="0" err="1" smtClean="0">
                <a:solidFill>
                  <a:srgbClr val="FF0000"/>
                </a:solidFill>
              </a:rPr>
              <a:t>j</a:t>
            </a:r>
            <a:r>
              <a:rPr lang="en-US" sz="2000" i="1" baseline="-25000" dirty="0" smtClean="0">
                <a:solidFill>
                  <a:srgbClr val="FF0000"/>
                </a:solidFill>
              </a:rPr>
              <a:t/>
            </a:r>
            <a:br>
              <a:rPr lang="en-US" sz="2000" i="1" baseline="-25000" dirty="0" smtClean="0">
                <a:solidFill>
                  <a:srgbClr val="FF0000"/>
                </a:solidFill>
              </a:rPr>
            </a:br>
            <a:r>
              <a:rPr lang="en-US" sz="2000" i="1" dirty="0">
                <a:solidFill>
                  <a:srgbClr val="FF0000"/>
                </a:solidFill>
              </a:rPr>
              <a:t>Y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 </a:t>
            </a:r>
            <a:r>
              <a:rPr lang="en-US" sz="1800" i="1" baseline="300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1800" i="1" baseline="300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sym typeface="Symbol"/>
              </a:rPr>
              <a:t>N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  <a:sym typeface="Symbol"/>
              </a:rPr>
              <a:t>v</a:t>
            </a:r>
            <a:r>
              <a:rPr lang="en-US" sz="2000" i="1" baseline="-25000" dirty="0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), </a:t>
            </a:r>
            <a:r>
              <a:rPr lang="en-US" sz="2000" i="1" dirty="0" smtClean="0">
                <a:solidFill>
                  <a:srgbClr val="FF0000"/>
                </a:solidFill>
                <a:sym typeface="Symbol"/>
              </a:rPr>
              <a:t>Y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 </a:t>
            </a:r>
            <a:r>
              <a:rPr lang="en-US" sz="2000" i="1" dirty="0" err="1" smtClean="0">
                <a:solidFill>
                  <a:srgbClr val="FF0000"/>
                </a:solidFill>
                <a:sym typeface="Symbol"/>
              </a:rPr>
              <a:t>C</a:t>
            </a:r>
            <a:r>
              <a:rPr lang="en-US" sz="2000" i="1" baseline="-25000" dirty="0" err="1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/>
            </a:r>
            <a:br>
              <a:rPr lang="en-US" sz="2000" dirty="0" smtClean="0">
                <a:solidFill>
                  <a:srgbClr val="FF0000"/>
                </a:solidFill>
                <a:sym typeface="Symbol"/>
              </a:rPr>
            </a:br>
            <a:r>
              <a:rPr lang="en-US" sz="2000" i="1" dirty="0" smtClean="0">
                <a:solidFill>
                  <a:srgbClr val="FF0000"/>
                </a:solidFill>
              </a:rPr>
              <a:t>|Y|</a:t>
            </a:r>
            <a:r>
              <a:rPr lang="en-US" sz="2000" dirty="0" smtClean="0">
                <a:solidFill>
                  <a:srgbClr val="FF0000"/>
                </a:solidFill>
              </a:rPr>
              <a:t>&lt;5</a:t>
            </a:r>
            <a:r>
              <a:rPr lang="en-US" sz="2000" i="1" dirty="0" smtClean="0">
                <a:solidFill>
                  <a:srgbClr val="FF0000"/>
                </a:solidFill>
              </a:rPr>
              <a:t>n</a:t>
            </a:r>
            <a:r>
              <a:rPr lang="en-US" sz="2000" baseline="30000" dirty="0" smtClean="0">
                <a:solidFill>
                  <a:srgbClr val="FF0000"/>
                </a:solidFill>
              </a:rPr>
              <a:t>1/2</a:t>
            </a:r>
            <a:endParaRPr lang="en-US" sz="2000" baseline="30000" dirty="0">
              <a:solidFill>
                <a:srgbClr val="FF0000"/>
              </a:solidFill>
            </a:endParaRPr>
          </a:p>
        </p:txBody>
      </p:sp>
      <p:sp>
        <p:nvSpPr>
          <p:cNvPr id="84" name="Oval Callout 83"/>
          <p:cNvSpPr/>
          <p:nvPr/>
        </p:nvSpPr>
        <p:spPr>
          <a:xfrm>
            <a:off x="500197" y="2392421"/>
            <a:ext cx="1384087" cy="513619"/>
          </a:xfrm>
          <a:prstGeom prst="wedgeEllipseCallout">
            <a:avLst>
              <a:gd name="adj1" fmla="val 109357"/>
              <a:gd name="adj2" fmla="val 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Lemma 1</a:t>
            </a:r>
            <a:endParaRPr lang="en-US" sz="14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623923" y="3839051"/>
            <a:ext cx="3397942" cy="1145677"/>
            <a:chOff x="623923" y="3839051"/>
            <a:chExt cx="3397942" cy="1145677"/>
          </a:xfrm>
        </p:grpSpPr>
        <p:sp>
          <p:nvSpPr>
            <p:cNvPr id="85" name="Rectangle 84"/>
            <p:cNvSpPr/>
            <p:nvPr/>
          </p:nvSpPr>
          <p:spPr>
            <a:xfrm>
              <a:off x="623923" y="3839051"/>
              <a:ext cx="3397942" cy="7681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074958" y="458461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FF0000"/>
                  </a:solidFill>
                </a:rPr>
                <a:t>T</a:t>
              </a:r>
              <a:endParaRPr lang="en-US" sz="2000" i="1" dirty="0">
                <a:solidFill>
                  <a:srgbClr val="FF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909578" y="4120290"/>
              <a:ext cx="28039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/>
                <a:t>The matches of </a:t>
              </a:r>
              <a:r>
                <a:rPr lang="en-US" sz="2000" i="1" dirty="0">
                  <a:solidFill>
                    <a:srgbClr val="FF0000"/>
                  </a:solidFill>
                </a:rPr>
                <a:t>X </a:t>
              </a:r>
              <a:r>
                <a:rPr lang="en-US" sz="2000" i="1" dirty="0">
                  <a:solidFill>
                    <a:srgbClr val="FF0000"/>
                  </a:solidFill>
                  <a:sym typeface="Symbol"/>
                </a:rPr>
                <a:t> Y </a:t>
              </a:r>
              <a:r>
                <a:rPr lang="en-US" sz="1800" dirty="0">
                  <a:sym typeface="Symbol"/>
                </a:rPr>
                <a:t>in</a:t>
              </a:r>
              <a:r>
                <a:rPr lang="en-US" sz="2000" i="1" dirty="0">
                  <a:solidFill>
                    <a:srgbClr val="FF0000"/>
                  </a:solidFill>
                  <a:sym typeface="Symbol"/>
                </a:rPr>
                <a:t> H</a:t>
              </a:r>
              <a:endParaRPr lang="en-US" sz="2000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051632" y="1691791"/>
            <a:ext cx="2521838" cy="2428499"/>
            <a:chOff x="1051632" y="1691791"/>
            <a:chExt cx="2521838" cy="2428499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1051632" y="1691791"/>
              <a:ext cx="0" cy="2428499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1377805" y="1691791"/>
              <a:ext cx="0" cy="2428499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691625" y="1699780"/>
              <a:ext cx="0" cy="242051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2594345" y="1691791"/>
              <a:ext cx="26462" cy="2428499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2944000" y="1691791"/>
              <a:ext cx="2980" cy="2428499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3252676" y="1699780"/>
              <a:ext cx="8124" cy="242051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573470" y="1691791"/>
              <a:ext cx="0" cy="2428499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/>
          <p:cNvSpPr txBox="1"/>
          <p:nvPr/>
        </p:nvSpPr>
        <p:spPr>
          <a:xfrm>
            <a:off x="1184490" y="4920329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|T|=|X|+|Y| &lt;</a:t>
            </a:r>
            <a:r>
              <a:rPr lang="en-US" sz="2000" dirty="0" smtClean="0">
                <a:solidFill>
                  <a:srgbClr val="FF0000"/>
                </a:solidFill>
              </a:rPr>
              <a:t>6</a:t>
            </a:r>
            <a:r>
              <a:rPr lang="en-US" sz="2000" i="1" dirty="0" smtClean="0">
                <a:solidFill>
                  <a:srgbClr val="FF0000"/>
                </a:solidFill>
              </a:rPr>
              <a:t>n</a:t>
            </a:r>
            <a:r>
              <a:rPr lang="en-US" sz="2000" baseline="30000" dirty="0" smtClean="0">
                <a:solidFill>
                  <a:srgbClr val="FF0000"/>
                </a:solidFill>
              </a:rPr>
              <a:t>1/2</a:t>
            </a:r>
            <a:endParaRPr lang="en-US" sz="2000" baseline="30000" dirty="0">
              <a:solidFill>
                <a:srgbClr val="FF000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8081" y="3851455"/>
            <a:ext cx="4018471" cy="1081718"/>
            <a:chOff x="4578081" y="3851455"/>
            <a:chExt cx="4018471" cy="1081718"/>
          </a:xfrm>
        </p:grpSpPr>
        <p:sp>
          <p:nvSpPr>
            <p:cNvPr id="103" name="Rectangle 102"/>
            <p:cNvSpPr/>
            <p:nvPr/>
          </p:nvSpPr>
          <p:spPr>
            <a:xfrm>
              <a:off x="4578081" y="3851455"/>
              <a:ext cx="4018471" cy="7681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314144" y="4533063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FF0000"/>
                  </a:solidFill>
                </a:rPr>
                <a:t>Q</a:t>
              </a:r>
              <a:endParaRPr lang="en-US" sz="2000" i="1" dirty="0">
                <a:solidFill>
                  <a:srgbClr val="FF00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670602" y="4084601"/>
              <a:ext cx="20283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non-neighbors of 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T </a:t>
              </a:r>
              <a:endParaRPr lang="en-US" sz="2000" i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5068324" y="4920329"/>
                <a:ext cx="25733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FF0000"/>
                    </a:solidFill>
                  </a:rPr>
                  <a:t>|Q|</a:t>
                </a:r>
                <a:r>
                  <a:rPr lang="en-US" sz="2000" dirty="0">
                    <a:solidFill>
                      <a:srgbClr val="FF0000"/>
                    </a:solidFill>
                  </a:rPr>
                  <a:t> ≥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n-|T|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&gt;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17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/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20</m:t>
                    </m:r>
                  </m:oMath>
                </a14:m>
                <a:endParaRPr lang="en-US" sz="2000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324" y="4920329"/>
                <a:ext cx="2573397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2364" t="-7576" r="-141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Oval Callout 106"/>
          <p:cNvSpPr/>
          <p:nvPr/>
        </p:nvSpPr>
        <p:spPr>
          <a:xfrm>
            <a:off x="3747567" y="5320439"/>
            <a:ext cx="1836444" cy="617099"/>
          </a:xfrm>
          <a:prstGeom prst="wedgeEllipseCallout">
            <a:avLst>
              <a:gd name="adj1" fmla="val 12110"/>
              <a:gd name="adj2" fmla="val -1860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Is there an unmatched vertex in Q?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0763" name="Rounded Rectangle 370762"/>
              <p:cNvSpPr/>
              <p:nvPr/>
            </p:nvSpPr>
            <p:spPr>
              <a:xfrm>
                <a:off x="5801479" y="5320439"/>
                <a:ext cx="2799650" cy="727208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Yes! only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(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-1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)(|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∆|</m:t>
                    </m:r>
                    <m:r>
                      <a:rPr lang="en-US" sz="2000" i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+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1)</a:t>
                </a:r>
                <a:r>
                  <a:rPr lang="en-US" sz="2000" i="1" dirty="0" smtClean="0">
                    <a:solidFill>
                      <a:srgbClr val="FF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:r>
                  <a:rPr lang="en-US" sz="18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matched so far</a:t>
                </a:r>
              </a:p>
            </p:txBody>
          </p:sp>
        </mc:Choice>
        <mc:Fallback xmlns="">
          <p:sp>
            <p:nvSpPr>
              <p:cNvPr id="370763" name="Rounded Rectangle 3707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479" y="5320439"/>
                <a:ext cx="2799650" cy="727208"/>
              </a:xfrm>
              <a:prstGeom prst="roundRect">
                <a:avLst/>
              </a:prstGeom>
              <a:blipFill rotWithShape="1">
                <a:blip r:embed="rId5"/>
                <a:stretch>
                  <a:fillRect b="-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4626796" y="3961491"/>
            <a:ext cx="626615" cy="523220"/>
            <a:chOff x="4626796" y="3961491"/>
            <a:chExt cx="626615" cy="523220"/>
          </a:xfrm>
        </p:grpSpPr>
        <p:sp>
          <p:nvSpPr>
            <p:cNvPr id="114" name="Oval 113"/>
            <p:cNvSpPr/>
            <p:nvPr/>
          </p:nvSpPr>
          <p:spPr>
            <a:xfrm>
              <a:off x="4626796" y="4223101"/>
              <a:ext cx="153620" cy="1481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829897" y="3961491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w</a:t>
              </a:r>
              <a:endParaRPr lang="en-US" dirty="0"/>
            </a:p>
          </p:txBody>
        </p:sp>
      </p:grpSp>
      <p:cxnSp>
        <p:nvCxnSpPr>
          <p:cNvPr id="118" name="Straight Connector 117"/>
          <p:cNvCxnSpPr>
            <a:stCxn id="6" idx="4"/>
          </p:cNvCxnSpPr>
          <p:nvPr/>
        </p:nvCxnSpPr>
        <p:spPr>
          <a:xfrm>
            <a:off x="4186444" y="560789"/>
            <a:ext cx="479345" cy="370149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5286973" y="3013512"/>
            <a:ext cx="1502039" cy="1088172"/>
            <a:chOff x="5286973" y="3013512"/>
            <a:chExt cx="1502039" cy="1088172"/>
          </a:xfrm>
        </p:grpSpPr>
        <p:sp>
          <p:nvSpPr>
            <p:cNvPr id="370776" name="Oval 370775"/>
            <p:cNvSpPr/>
            <p:nvPr/>
          </p:nvSpPr>
          <p:spPr>
            <a:xfrm>
              <a:off x="5286973" y="3013512"/>
              <a:ext cx="1502039" cy="108817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777" name="TextBox 370776"/>
            <p:cNvSpPr txBox="1"/>
            <p:nvPr/>
          </p:nvSpPr>
          <p:spPr>
            <a:xfrm>
              <a:off x="5413462" y="3091355"/>
              <a:ext cx="12490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Unmatched</a:t>
              </a:r>
              <a:br>
                <a:rPr lang="en-US" sz="1800" dirty="0" smtClean="0"/>
              </a:br>
              <a:r>
                <a:rPr lang="en-US" sz="1800" dirty="0" smtClean="0"/>
                <a:t>neighbors</a:t>
              </a:r>
              <a:br>
                <a:rPr lang="en-US" sz="1800" dirty="0" smtClean="0"/>
              </a:br>
              <a:r>
                <a:rPr lang="en-US" sz="1800" dirty="0" smtClean="0"/>
                <a:t> of w</a:t>
              </a:r>
              <a:endParaRPr lang="en-US" sz="18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684030" y="3557598"/>
            <a:ext cx="986572" cy="711369"/>
            <a:chOff x="4684030" y="3557598"/>
            <a:chExt cx="986572" cy="711369"/>
          </a:xfrm>
        </p:grpSpPr>
        <p:cxnSp>
          <p:nvCxnSpPr>
            <p:cNvPr id="128" name="Straight Connector 127"/>
            <p:cNvCxnSpPr>
              <a:stCxn id="114" idx="0"/>
              <a:endCxn id="370776" idx="2"/>
            </p:cNvCxnSpPr>
            <p:nvPr/>
          </p:nvCxnSpPr>
          <p:spPr>
            <a:xfrm flipV="1">
              <a:off x="4703606" y="3557598"/>
              <a:ext cx="583367" cy="6655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14" idx="7"/>
            </p:cNvCxnSpPr>
            <p:nvPr/>
          </p:nvCxnSpPr>
          <p:spPr>
            <a:xfrm flipV="1">
              <a:off x="4757919" y="3961491"/>
              <a:ext cx="912683" cy="2833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4684030" y="3760404"/>
              <a:ext cx="697396" cy="5085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TextBox 139"/>
          <p:cNvSpPr txBox="1"/>
          <p:nvPr/>
        </p:nvSpPr>
        <p:spPr>
          <a:xfrm>
            <a:off x="5025858" y="3015639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R</a:t>
            </a:r>
            <a:endParaRPr lang="en-US" sz="20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6779430" y="3230904"/>
                <a:ext cx="18389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rgbClr val="FF0000"/>
                    </a:solidFill>
                  </a:rPr>
                  <a:t>|R|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≤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 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≤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000" baseline="30000" dirty="0" smtClean="0">
                    <a:solidFill>
                      <a:srgbClr val="FF0000"/>
                    </a:solidFill>
                  </a:rPr>
                  <a:t>1/2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/40</a:t>
                </a:r>
                <a:endParaRPr lang="en-US" sz="2000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430" y="3230904"/>
                <a:ext cx="1838965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3311" t="-7576" r="-331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6827989" y="1539213"/>
            <a:ext cx="1638661" cy="713468"/>
            <a:chOff x="6827989" y="1539213"/>
            <a:chExt cx="1638661" cy="713468"/>
          </a:xfrm>
        </p:grpSpPr>
        <p:sp>
          <p:nvSpPr>
            <p:cNvPr id="143" name="Rectangle 142"/>
            <p:cNvSpPr/>
            <p:nvPr/>
          </p:nvSpPr>
          <p:spPr>
            <a:xfrm>
              <a:off x="6869753" y="1539213"/>
              <a:ext cx="1465937" cy="59210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6827989" y="1585832"/>
              <a:ext cx="1638661" cy="666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solidFill>
                    <a:srgbClr val="FF0000"/>
                  </a:solidFill>
                </a:rPr>
                <a:t>D</a:t>
              </a:r>
              <a:r>
                <a:rPr lang="en-US" sz="2000" i="1" baseline="-25000" dirty="0" smtClean="0">
                  <a:solidFill>
                    <a:srgbClr val="FF0000"/>
                  </a:solidFill>
                </a:rPr>
                <a:t>i</a:t>
              </a:r>
              <a:r>
                <a:rPr lang="en-US" sz="2000" dirty="0" smtClean="0">
                  <a:solidFill>
                    <a:srgbClr val="FF0000"/>
                  </a:solidFill>
                </a:rPr>
                <a:t> =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B</a:t>
              </a:r>
              <a:r>
                <a:rPr lang="en-US" sz="2000" i="1" baseline="-25000" dirty="0" smtClean="0">
                  <a:solidFill>
                    <a:srgbClr val="FF0000"/>
                  </a:solidFill>
                </a:rPr>
                <a:t>i</a:t>
              </a:r>
              <a:r>
                <a:rPr lang="en-US" sz="2400" dirty="0" smtClean="0">
                  <a:solidFill>
                    <a:srgbClr val="FF0000"/>
                  </a:solidFill>
                </a:rPr>
                <a:t>-</a:t>
              </a:r>
              <a:r>
                <a:rPr lang="en-US" sz="2000" dirty="0" smtClean="0">
                  <a:solidFill>
                    <a:srgbClr val="FF0000"/>
                  </a:solidFill>
                  <a:sym typeface="Symbol"/>
                </a:rPr>
                <a:t></a:t>
              </a:r>
              <a:r>
                <a:rPr lang="en-US" sz="2000" i="1" baseline="-25000" dirty="0">
                  <a:solidFill>
                    <a:srgbClr val="FF0000"/>
                  </a:solidFill>
                  <a:sym typeface="Symbol"/>
                </a:rPr>
                <a:t>j</a:t>
              </a:r>
              <a:r>
                <a:rPr lang="en-US" sz="2000" baseline="-25000" dirty="0">
                  <a:solidFill>
                    <a:srgbClr val="FF0000"/>
                  </a:solidFill>
                  <a:sym typeface="Symbol"/>
                </a:rPr>
                <a:t>&lt;</a:t>
              </a:r>
              <a:r>
                <a:rPr lang="en-US" sz="2000" i="1" baseline="-25000" dirty="0" err="1">
                  <a:solidFill>
                    <a:srgbClr val="FF0000"/>
                  </a:solidFill>
                  <a:sym typeface="Symbol"/>
                </a:rPr>
                <a:t>i</a:t>
              </a:r>
              <a:r>
                <a:rPr lang="en-US" sz="2000" i="1" dirty="0" err="1">
                  <a:solidFill>
                    <a:srgbClr val="FF0000"/>
                  </a:solidFill>
                </a:rPr>
                <a:t>B</a:t>
              </a:r>
              <a:r>
                <a:rPr lang="en-US" sz="2000" i="1" baseline="-25000" dirty="0" err="1">
                  <a:solidFill>
                    <a:srgbClr val="FF0000"/>
                  </a:solidFill>
                </a:rPr>
                <a:t>j</a:t>
              </a:r>
              <a:endParaRPr lang="en-US" sz="2000" i="1" dirty="0">
                <a:solidFill>
                  <a:srgbClr val="FF0000"/>
                </a:solidFill>
              </a:endParaRPr>
            </a:p>
            <a:p>
              <a:endParaRPr lang="en-US" sz="2000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6625362" y="2514583"/>
            <a:ext cx="2518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|D</a:t>
            </a:r>
            <a:r>
              <a:rPr lang="en-US" sz="20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000" i="1" dirty="0" smtClean="0">
                <a:solidFill>
                  <a:srgbClr val="FF0000"/>
                </a:solidFill>
              </a:rPr>
              <a:t>|</a:t>
            </a:r>
            <a:r>
              <a:rPr lang="en-US" sz="2000" dirty="0" smtClean="0">
                <a:solidFill>
                  <a:srgbClr val="FF0000"/>
                </a:solidFill>
              </a:rPr>
              <a:t> ≥ </a:t>
            </a:r>
            <a:r>
              <a:rPr lang="en-US" sz="2000" i="1" dirty="0" smtClean="0">
                <a:solidFill>
                  <a:srgbClr val="FF0000"/>
                </a:solidFill>
              </a:rPr>
              <a:t>n</a:t>
            </a:r>
            <a:r>
              <a:rPr lang="en-US" sz="2000" baseline="30000" dirty="0" smtClean="0">
                <a:solidFill>
                  <a:srgbClr val="FF0000"/>
                </a:solidFill>
              </a:rPr>
              <a:t>1/2</a:t>
            </a:r>
            <a:r>
              <a:rPr lang="en-US" sz="2000" dirty="0" smtClean="0">
                <a:solidFill>
                  <a:srgbClr val="FF0000"/>
                </a:solidFill>
              </a:rPr>
              <a:t>/20</a:t>
            </a:r>
            <a:r>
              <a:rPr lang="en-US" sz="2000" dirty="0" smtClean="0">
                <a:solidFill>
                  <a:schemeClr val="tx1"/>
                </a:solidFill>
              </a:rPr>
              <a:t>, lemma 1</a:t>
            </a:r>
            <a:endParaRPr lang="en-US" sz="2000" baseline="30000" dirty="0">
              <a:solidFill>
                <a:schemeClr val="tx1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572086" y="2004698"/>
            <a:ext cx="2132881" cy="1323441"/>
            <a:chOff x="5572086" y="2004698"/>
            <a:chExt cx="2132881" cy="1323441"/>
          </a:xfrm>
        </p:grpSpPr>
        <p:cxnSp>
          <p:nvCxnSpPr>
            <p:cNvPr id="147" name="Straight Connector 146"/>
            <p:cNvCxnSpPr/>
            <p:nvPr/>
          </p:nvCxnSpPr>
          <p:spPr>
            <a:xfrm flipH="1">
              <a:off x="5572086" y="2004700"/>
              <a:ext cx="1496240" cy="1323439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>
              <a:off x="5840458" y="2004699"/>
              <a:ext cx="1496240" cy="1323439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H="1">
              <a:off x="6208727" y="2004698"/>
              <a:ext cx="1496240" cy="1323439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Rounded Rectangle 156"/>
          <p:cNvSpPr/>
          <p:nvPr/>
        </p:nvSpPr>
        <p:spPr>
          <a:xfrm>
            <a:off x="422454" y="3013513"/>
            <a:ext cx="8634271" cy="3034134"/>
          </a:xfrm>
          <a:prstGeom prst="round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ounded Rectangle 157"/>
          <p:cNvSpPr/>
          <p:nvPr/>
        </p:nvSpPr>
        <p:spPr>
          <a:xfrm>
            <a:off x="422455" y="259075"/>
            <a:ext cx="8671660" cy="2668290"/>
          </a:xfrm>
          <a:prstGeom prst="round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0" y="1050435"/>
            <a:ext cx="422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G</a:t>
            </a:r>
            <a:endParaRPr lang="en-US" sz="2400" dirty="0"/>
          </a:p>
        </p:txBody>
      </p:sp>
      <p:sp>
        <p:nvSpPr>
          <p:cNvPr id="167" name="TextBox 166"/>
          <p:cNvSpPr txBox="1"/>
          <p:nvPr/>
        </p:nvSpPr>
        <p:spPr>
          <a:xfrm>
            <a:off x="11177" y="4299747"/>
            <a:ext cx="422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H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612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70758" grpId="0"/>
      <p:bldP spid="83" grpId="0"/>
      <p:bldP spid="84" grpId="0" animBg="1"/>
      <p:bldP spid="102" grpId="0"/>
      <p:bldP spid="106" grpId="0"/>
      <p:bldP spid="107" grpId="0" animBg="1"/>
      <p:bldP spid="370763" grpId="0" animBg="1"/>
      <p:bldP spid="140" grpId="0"/>
      <p:bldP spid="142" grpId="0"/>
      <p:bldP spid="1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62" name="Text Box 74"/>
          <p:cNvSpPr txBox="1">
            <a:spLocks noChangeArrowheads="1"/>
          </p:cNvSpPr>
          <p:nvPr/>
        </p:nvSpPr>
        <p:spPr bwMode="auto">
          <a:xfrm>
            <a:off x="270640" y="279790"/>
            <a:ext cx="8511558" cy="45550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Stage I1I.</a:t>
            </a:r>
          </a:p>
          <a:p>
            <a:pPr marL="358775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W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are guaranteed that the unmatched vertices of </a:t>
            </a:r>
            <a:r>
              <a:rPr lang="en-US" sz="2000" i="1" dirty="0">
                <a:solidFill>
                  <a:srgbClr val="FF0000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have degree </a:t>
            </a:r>
            <a:r>
              <a:rPr lang="en-US" sz="2000" dirty="0">
                <a:solidFill>
                  <a:srgbClr val="FF0000"/>
                </a:solidFill>
              </a:rPr>
              <a:t>≤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2</a:t>
            </a:r>
            <a:r>
              <a:rPr lang="en-US" sz="2000" i="1" dirty="0" smtClean="0">
                <a:solidFill>
                  <a:srgbClr val="FF0000"/>
                </a:solidFill>
              </a:rPr>
              <a:t>n</a:t>
            </a:r>
            <a:r>
              <a:rPr lang="en-US" sz="2000" baseline="30000" dirty="0" smtClean="0">
                <a:solidFill>
                  <a:srgbClr val="FF0000"/>
                </a:solidFill>
              </a:rPr>
              <a:t>1/2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58775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B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y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third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invariant of Stage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2, the number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of unmatched vertices of </a:t>
            </a:r>
            <a:r>
              <a:rPr lang="en-US" sz="2000" i="1" dirty="0">
                <a:solidFill>
                  <a:srgbClr val="FF0000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is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still linear in </a:t>
            </a:r>
            <a:r>
              <a:rPr lang="en-US" sz="2000" i="1" dirty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(at least </a:t>
            </a:r>
            <a:r>
              <a:rPr lang="en-US" sz="2000" dirty="0">
                <a:solidFill>
                  <a:srgbClr val="FF0000"/>
                </a:solidFill>
              </a:rPr>
              <a:t>19</a:t>
            </a:r>
            <a:r>
              <a:rPr lang="en-US" sz="2000" i="1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/20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).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58775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As the unmatched vertices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induce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a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subgraph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with at least </a:t>
            </a:r>
            <a:r>
              <a:rPr lang="en-US" sz="2000" dirty="0">
                <a:solidFill>
                  <a:srgbClr val="FF0000"/>
                </a:solidFill>
              </a:rPr>
              <a:t>19</a:t>
            </a:r>
            <a:r>
              <a:rPr lang="en-US" sz="2000" i="1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/20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vertices and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less than </a:t>
            </a:r>
            <a:r>
              <a:rPr lang="en-US" sz="2000" i="1" dirty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edges, they contain an independent set of size at least </a:t>
            </a:r>
            <a:r>
              <a:rPr lang="en-US" sz="2000" i="1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/4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58775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Let,  therefore,  </a:t>
            </a:r>
            <a:r>
              <a:rPr lang="en-US" sz="2000" i="1" dirty="0" smtClean="0">
                <a:solidFill>
                  <a:srgbClr val="FF0000"/>
                </a:solidFill>
              </a:rPr>
              <a:t>J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denote a maximum independent set of unmatched vertices of </a:t>
            </a:r>
            <a:r>
              <a:rPr lang="en-US" sz="2000" i="1" dirty="0" smtClean="0">
                <a:solidFill>
                  <a:srgbClr val="FF0000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  We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have </a:t>
            </a:r>
            <a:r>
              <a:rPr lang="en-US" sz="2000" i="1" dirty="0">
                <a:solidFill>
                  <a:srgbClr val="FF0000"/>
                </a:solidFill>
              </a:rPr>
              <a:t>|J| </a:t>
            </a:r>
            <a:r>
              <a:rPr lang="en-US" sz="2000" dirty="0">
                <a:solidFill>
                  <a:srgbClr val="FF0000"/>
                </a:solidFill>
              </a:rPr>
              <a:t>≥ </a:t>
            </a:r>
            <a:r>
              <a:rPr lang="en-US" sz="2000" i="1" dirty="0" smtClean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/4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58775" lvl="0" eaLnBrk="0" hangingPunct="0">
              <a:spcBef>
                <a:spcPct val="50000"/>
              </a:spcBef>
            </a:pPr>
            <a:r>
              <a:rPr lang="en-US" sz="2000" dirty="0">
                <a:solidFill>
                  <a:prstClr val="black"/>
                </a:solidFill>
                <a:latin typeface="Gill Sans MT"/>
              </a:rPr>
              <a:t>L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</a:rPr>
              <a:t>et </a:t>
            </a:r>
            <a:r>
              <a:rPr lang="en-US" sz="2000" i="1" dirty="0">
                <a:solidFill>
                  <a:srgbClr val="FF0000"/>
                </a:solidFill>
              </a:rPr>
              <a:t>K</a:t>
            </a:r>
            <a:r>
              <a:rPr lang="en-US" sz="2000" dirty="0">
                <a:solidFill>
                  <a:prstClr val="black"/>
                </a:solidFill>
                <a:latin typeface="Gill Sans MT"/>
              </a:rPr>
              <a:t> be the remaining unmatched vertices of </a:t>
            </a:r>
            <a:r>
              <a:rPr lang="en-US" sz="2000" i="1" dirty="0">
                <a:solidFill>
                  <a:srgbClr val="FF0000"/>
                </a:solidFill>
              </a:rPr>
              <a:t>G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</a:rPr>
              <a:t>. </a:t>
            </a:r>
            <a:endParaRPr lang="en-US" sz="2000" dirty="0">
              <a:solidFill>
                <a:prstClr val="black"/>
              </a:solidFill>
              <a:latin typeface="Gill Sans MT"/>
            </a:endParaRPr>
          </a:p>
          <a:p>
            <a:pPr marL="358775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third stage consists of matching the vertices of </a:t>
            </a:r>
            <a:r>
              <a:rPr lang="en-US" sz="2000" i="1" dirty="0">
                <a:solidFill>
                  <a:srgbClr val="FF0000"/>
                </a:solidFill>
              </a:rPr>
              <a:t>K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one by one. 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358775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Details similar to those of Stage 2.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-1167848" y="6909828"/>
            <a:ext cx="6528850" cy="1281929"/>
          </a:xfrm>
          <a:prstGeom prst="round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1BDCA-1EF1-432F-9DC4-CDCB602659EA}" type="slidenum">
              <a:rPr lang="he-IL" smtClean="0"/>
              <a:pPr>
                <a:defRPr/>
              </a:pPr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425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62" name="Text Box 74"/>
          <p:cNvSpPr txBox="1">
            <a:spLocks noChangeArrowheads="1"/>
          </p:cNvSpPr>
          <p:nvPr/>
        </p:nvSpPr>
        <p:spPr bwMode="auto">
          <a:xfrm>
            <a:off x="270640" y="279790"/>
            <a:ext cx="8511558" cy="56323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Stage IV.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58775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It remains to match the vertices of </a:t>
            </a:r>
            <a:r>
              <a:rPr lang="en-US" sz="2000" i="1" dirty="0">
                <a:solidFill>
                  <a:srgbClr val="FF0000"/>
                </a:solidFill>
              </a:rPr>
              <a:t>J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to the remaining unmatched vertices of </a:t>
            </a:r>
            <a:r>
              <a:rPr lang="en-US" sz="2000" i="1" dirty="0">
                <a:solidFill>
                  <a:srgbClr val="FF0000"/>
                </a:solidFill>
              </a:rPr>
              <a:t>H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, denoting the latter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by </a:t>
            </a:r>
            <a:r>
              <a:rPr lang="en-US" sz="2000" i="1" dirty="0">
                <a:solidFill>
                  <a:srgbClr val="FF0000"/>
                </a:solidFill>
              </a:rPr>
              <a:t>Q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58775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Construct a bipartite graph </a:t>
            </a:r>
            <a:r>
              <a:rPr lang="en-US" sz="2000" i="1" dirty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whose sides are </a:t>
            </a:r>
            <a:r>
              <a:rPr lang="en-US" sz="2000" i="1" dirty="0">
                <a:solidFill>
                  <a:srgbClr val="FF0000"/>
                </a:solidFill>
              </a:rPr>
              <a:t>J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sz="2000" i="1" dirty="0">
                <a:solidFill>
                  <a:srgbClr val="FF0000"/>
                </a:solidFill>
              </a:rPr>
              <a:t>Q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58775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Recall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that </a:t>
            </a:r>
            <a:r>
              <a:rPr lang="en-US" sz="2000" i="1" dirty="0">
                <a:solidFill>
                  <a:srgbClr val="FF0000"/>
                </a:solidFill>
              </a:rPr>
              <a:t>|J|=|Q| </a:t>
            </a:r>
            <a:r>
              <a:rPr lang="en-US" sz="2000" dirty="0">
                <a:solidFill>
                  <a:srgbClr val="FF0000"/>
                </a:solidFill>
              </a:rPr>
              <a:t>≥ </a:t>
            </a:r>
            <a:r>
              <a:rPr lang="en-US" sz="2000" i="1" dirty="0" smtClean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/4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58775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We place an edge from </a:t>
            </a:r>
            <a:r>
              <a:rPr lang="en-US" sz="2000" i="1" dirty="0">
                <a:solidFill>
                  <a:srgbClr val="FF0000"/>
                </a:solidFill>
              </a:rPr>
              <a:t>v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 </a:t>
            </a:r>
            <a:r>
              <a:rPr lang="en-US" sz="2000" i="1" dirty="0">
                <a:solidFill>
                  <a:srgbClr val="FF0000"/>
                </a:solidFill>
              </a:rPr>
              <a:t>J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to </a:t>
            </a:r>
            <a:r>
              <a:rPr lang="en-US" sz="2000" i="1" dirty="0">
                <a:solidFill>
                  <a:srgbClr val="FF0000"/>
                </a:solidFill>
              </a:rPr>
              <a:t>q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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Q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if matching </a:t>
            </a:r>
            <a:r>
              <a:rPr lang="en-US" sz="2000" i="1" dirty="0">
                <a:solidFill>
                  <a:srgbClr val="FF0000"/>
                </a:solidFill>
              </a:rPr>
              <a:t>v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to </a:t>
            </a:r>
            <a:r>
              <a:rPr lang="en-US" sz="2000" i="1" dirty="0">
                <a:solidFill>
                  <a:srgbClr val="FF0000"/>
                </a:solidFill>
              </a:rPr>
              <a:t>q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is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allowed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58775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By this we mean  that mapping </a:t>
            </a:r>
            <a:r>
              <a:rPr lang="en-US" sz="2000" i="1" dirty="0">
                <a:solidFill>
                  <a:srgbClr val="FF0000"/>
                </a:solidFill>
              </a:rPr>
              <a:t>v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to </a:t>
            </a:r>
            <a:r>
              <a:rPr lang="en-US" sz="2000" i="1" dirty="0">
                <a:solidFill>
                  <a:srgbClr val="FF0000"/>
                </a:solidFill>
              </a:rPr>
              <a:t>q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will not violate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the packing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property.</a:t>
            </a:r>
          </a:p>
          <a:p>
            <a:pPr marL="358775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At the beginning of Stage 4,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for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each </a:t>
            </a:r>
            <a:r>
              <a:rPr lang="en-US" sz="2000" i="1" dirty="0">
                <a:solidFill>
                  <a:srgbClr val="FF0000"/>
                </a:solidFill>
              </a:rPr>
              <a:t>v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 </a:t>
            </a:r>
            <a:r>
              <a:rPr lang="en-US" sz="2000" i="1" dirty="0">
                <a:solidFill>
                  <a:srgbClr val="FF0000"/>
                </a:solidFill>
              </a:rPr>
              <a:t>J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there are at least </a:t>
            </a:r>
            <a:r>
              <a:rPr lang="en-US" sz="2000" dirty="0">
                <a:solidFill>
                  <a:srgbClr val="FF0000"/>
                </a:solidFill>
              </a:rPr>
              <a:t>19</a:t>
            </a:r>
            <a:r>
              <a:rPr lang="en-US" sz="2000" i="1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/20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vertices of </a:t>
            </a:r>
            <a:r>
              <a:rPr lang="en-US" sz="2000" i="1" dirty="0">
                <a:solidFill>
                  <a:srgbClr val="FF0000"/>
                </a:solidFill>
              </a:rPr>
              <a:t>H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that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are non-neighbors of all vertices that are matches of matched neighbors of </a:t>
            </a:r>
            <a:r>
              <a:rPr lang="en-US" sz="2000" i="1" dirty="0">
                <a:solidFill>
                  <a:srgbClr val="FF0000"/>
                </a:solidFill>
              </a:rPr>
              <a:t>v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So, the degree of </a:t>
            </a:r>
            <a:r>
              <a:rPr lang="en-US" sz="2000" i="1" dirty="0">
                <a:solidFill>
                  <a:srgbClr val="FF0000"/>
                </a:solidFill>
              </a:rPr>
              <a:t>v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in </a:t>
            </a:r>
            <a:r>
              <a:rPr lang="en-US" sz="2000" i="1" dirty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is at least </a:t>
            </a:r>
            <a:r>
              <a:rPr lang="en-US" sz="2000" dirty="0">
                <a:solidFill>
                  <a:srgbClr val="FF0000"/>
                </a:solidFill>
              </a:rPr>
              <a:t>19</a:t>
            </a:r>
            <a:r>
              <a:rPr lang="en-US" sz="2000" i="1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/20-(</a:t>
            </a:r>
            <a:r>
              <a:rPr lang="en-US" sz="2000" i="1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-|</a:t>
            </a:r>
            <a:r>
              <a:rPr lang="en-US" sz="2000" i="1" dirty="0">
                <a:solidFill>
                  <a:srgbClr val="FF0000"/>
                </a:solidFill>
              </a:rPr>
              <a:t>J</a:t>
            </a:r>
            <a:r>
              <a:rPr lang="en-US" sz="2000" dirty="0">
                <a:solidFill>
                  <a:srgbClr val="FF0000"/>
                </a:solidFill>
              </a:rPr>
              <a:t>|)</a:t>
            </a:r>
            <a:r>
              <a:rPr lang="en-US" sz="2000" i="1" dirty="0">
                <a:solidFill>
                  <a:srgbClr val="FF0000"/>
                </a:solidFill>
              </a:rPr>
              <a:t> &gt; </a:t>
            </a:r>
            <a:r>
              <a:rPr lang="en-US" sz="2000" dirty="0">
                <a:solidFill>
                  <a:srgbClr val="FF0000"/>
                </a:solidFill>
              </a:rPr>
              <a:t>|</a:t>
            </a:r>
            <a:r>
              <a:rPr lang="en-US" sz="2000" i="1" dirty="0">
                <a:solidFill>
                  <a:srgbClr val="FF0000"/>
                </a:solidFill>
              </a:rPr>
              <a:t>J</a:t>
            </a:r>
            <a:r>
              <a:rPr lang="en-US" sz="2000" dirty="0">
                <a:solidFill>
                  <a:srgbClr val="FF0000"/>
                </a:solidFill>
              </a:rPr>
              <a:t>|/2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58775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It is not difficult to also show that the degree of each </a:t>
            </a:r>
            <a:r>
              <a:rPr lang="en-US" sz="2000" i="1" dirty="0">
                <a:solidFill>
                  <a:srgbClr val="FF0000"/>
                </a:solidFill>
              </a:rPr>
              <a:t>q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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Q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is much larger than 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|</a:t>
            </a:r>
            <a:r>
              <a:rPr lang="en-US" sz="2000" i="1" dirty="0">
                <a:solidFill>
                  <a:srgbClr val="FF0000"/>
                </a:solidFill>
              </a:rPr>
              <a:t>J</a:t>
            </a:r>
            <a:r>
              <a:rPr lang="en-US" sz="2000" dirty="0">
                <a:solidFill>
                  <a:srgbClr val="FF0000"/>
                </a:solidFill>
              </a:rPr>
              <a:t>|/2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 </a:t>
            </a:r>
          </a:p>
          <a:p>
            <a:pPr marL="358775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It follows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by Hall's Theorem that </a:t>
            </a:r>
            <a:r>
              <a:rPr lang="en-US" sz="2000" i="1" dirty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has a perfect matching, completing the matching </a:t>
            </a:r>
            <a:r>
              <a:rPr lang="en-US" sz="2000" i="1" dirty="0">
                <a:solidFill>
                  <a:srgbClr val="FF0000"/>
                </a:solidFill>
              </a:rPr>
              <a:t>f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-1167848" y="6909828"/>
            <a:ext cx="6528850" cy="1281929"/>
          </a:xfrm>
          <a:prstGeom prst="round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1BDCA-1EF1-432F-9DC4-CDCB602659EA}" type="slidenum">
              <a:rPr lang="he-IL" smtClean="0"/>
              <a:pPr>
                <a:defRPr/>
              </a:pPr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689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62" name="Text Box 74"/>
          <p:cNvSpPr txBox="1">
            <a:spLocks noChangeArrowheads="1"/>
          </p:cNvSpPr>
          <p:nvPr/>
        </p:nvSpPr>
        <p:spPr bwMode="auto">
          <a:xfrm>
            <a:off x="270640" y="279790"/>
            <a:ext cx="851155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Concluding remarks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-1167848" y="6909828"/>
            <a:ext cx="6528850" cy="1281929"/>
          </a:xfrm>
          <a:prstGeom prst="round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5424" y="932675"/>
                <a:ext cx="8626773" cy="3936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8775" lvl="0" eaLnBrk="0" hangingPunct="0"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The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n-lt"/>
                  </a:rPr>
                  <a:t>extremal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graph in Ore's Theorem is unique (for all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&gt;5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).</a:t>
                </a:r>
                <a:b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It is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000" i="1" baseline="-250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-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1,</a:t>
                </a:r>
                <a:r>
                  <a:rPr lang="en-US" sz="2000" i="1" baseline="-250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-2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 marL="358775" lvl="0" eaLnBrk="0" hangingPunct="0"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This is not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the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case in our more general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Theorem 1:</a:t>
                </a:r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 marL="358775" lvl="0" eaLnBrk="0" hangingPunct="0"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Let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be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a graph in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which all vertices but one have degree at least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3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,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and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one vertex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v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is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of degree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2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and its two neighbors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x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and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y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are adjacent.</a:t>
                </a:r>
              </a:p>
              <a:p>
                <a:pPr marL="358775" eaLnBrk="0" hangingPunct="0"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By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Theorem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1,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FF0000"/>
                        </a:solidFill>
                        <a:latin typeface="Cambria Math"/>
                      </a:rPr>
                      <m:t>ex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m:rPr>
                        <m:nor/>
                      </m:rPr>
                      <a:rPr lang="en-US" sz="2000" b="0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358775" lvl="0" eaLnBrk="0" hangingPunct="0">
                  <a:spcBef>
                    <a:spcPct val="5000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O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ne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n-lt"/>
                  </a:rPr>
                  <a:t>extremal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graph is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K</a:t>
                </a:r>
                <a:r>
                  <a:rPr lang="en-US" sz="2000" i="1" baseline="-25000" dirty="0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>
                    <a:solidFill>
                      <a:srgbClr val="FF0000"/>
                    </a:solidFill>
                  </a:rPr>
                  <a:t>-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K</a:t>
                </a:r>
                <a:r>
                  <a:rPr lang="en-US" sz="2000" baseline="-25000" dirty="0">
                    <a:solidFill>
                      <a:srgbClr val="FF0000"/>
                    </a:solidFill>
                  </a:rPr>
                  <a:t>1,</a:t>
                </a:r>
                <a:r>
                  <a:rPr lang="en-US" sz="2000" i="1" baseline="-25000" dirty="0">
                    <a:solidFill>
                      <a:srgbClr val="FF0000"/>
                    </a:solidFill>
                  </a:rPr>
                  <a:t>n</a:t>
                </a:r>
                <a:r>
                  <a:rPr lang="en-US" sz="2000" baseline="-25000" dirty="0">
                    <a:solidFill>
                      <a:srgbClr val="FF0000"/>
                    </a:solidFill>
                  </a:rPr>
                  <a:t>-2</a:t>
                </a:r>
                <a:r>
                  <a:rPr lang="en-US" sz="2000" dirty="0">
                    <a:solidFill>
                      <a:schemeClr val="tx1"/>
                    </a:solidFill>
                  </a:rPr>
                  <a:t>. 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358775" lvl="0" eaLnBrk="0" hangingPunct="0">
                  <a:spcBef>
                    <a:spcPct val="5000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nother </a:t>
                </a:r>
                <a:r>
                  <a:rPr lang="en-US" sz="2000" dirty="0" err="1">
                    <a:solidFill>
                      <a:schemeClr val="tx1"/>
                    </a:solidFill>
                    <a:latin typeface="+mn-lt"/>
                  </a:rPr>
                  <a:t>extremal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graph: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The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graph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T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obtained from </a:t>
                </a:r>
                <a:r>
                  <a:rPr lang="en-US" sz="2000" i="1" dirty="0" err="1" smtClean="0">
                    <a:solidFill>
                      <a:srgbClr val="FF0000"/>
                    </a:solidFill>
                  </a:rPr>
                  <a:t>K</a:t>
                </a:r>
                <a:r>
                  <a:rPr lang="en-US" sz="2000" i="1" baseline="-25000" dirty="0" err="1" smtClean="0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by deleting a vertex-disjoint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union of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a star with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>
                    <a:solidFill>
                      <a:srgbClr val="FF0000"/>
                    </a:solidFill>
                  </a:rPr>
                  <a:t>-3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edges and a single edge.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24" y="932675"/>
                <a:ext cx="8626773" cy="3936847"/>
              </a:xfrm>
              <a:prstGeom prst="rect">
                <a:avLst/>
              </a:prstGeom>
              <a:blipFill rotWithShape="1">
                <a:blip r:embed="rId4"/>
                <a:stretch>
                  <a:fillRect t="-774" b="-1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1BDCA-1EF1-432F-9DC4-CDCB602659EA}" type="slidenum">
              <a:rPr lang="he-IL" smtClean="0"/>
              <a:pPr>
                <a:defRPr/>
              </a:pPr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659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62" name="Text Box 74"/>
          <p:cNvSpPr txBox="1">
            <a:spLocks noChangeArrowheads="1"/>
          </p:cNvSpPr>
          <p:nvPr/>
        </p:nvSpPr>
        <p:spPr bwMode="auto">
          <a:xfrm>
            <a:off x="270640" y="279790"/>
            <a:ext cx="851155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Concluding remarks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-1167848" y="6909828"/>
            <a:ext cx="6528850" cy="1281929"/>
          </a:xfrm>
          <a:prstGeom prst="roundRect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5424" y="932675"/>
            <a:ext cx="86267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0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all our counter-examples to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2000" dirty="0">
                <a:solidFill>
                  <a:srgbClr val="000066"/>
                </a:solidFill>
                <a:latin typeface="Gill Sans MT"/>
              </a:rPr>
              <a:t>[GPW – 2012]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 conjecture regarding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extremal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numbers </a:t>
            </a:r>
            <a:r>
              <a:rPr lang="en-US" sz="2000" dirty="0">
                <a:solidFill>
                  <a:srgbClr val="FF0000"/>
                </a:solidFill>
              </a:rPr>
              <a:t>ex(</a:t>
            </a:r>
            <a:r>
              <a:rPr lang="en-US" sz="2000" i="1" dirty="0" err="1">
                <a:solidFill>
                  <a:srgbClr val="FF0000"/>
                </a:solidFill>
              </a:rPr>
              <a:t>n</a:t>
            </a:r>
            <a:r>
              <a:rPr lang="en-US" sz="2000" dirty="0" err="1">
                <a:solidFill>
                  <a:srgbClr val="FF0000"/>
                </a:solidFill>
              </a:rPr>
              <a:t>,</a:t>
            </a:r>
            <a:r>
              <a:rPr lang="en-US" sz="2000" i="1" dirty="0" err="1">
                <a:solidFill>
                  <a:srgbClr val="FF0000"/>
                </a:solidFill>
              </a:rPr>
              <a:t>H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for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hypergraphs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H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are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based on a local obstruction. </a:t>
            </a: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358775" lvl="0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It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seems interesting to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decide if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these are all the possible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examples: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85876" y="2468875"/>
            <a:ext cx="8281086" cy="28263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58775" lvl="0" eaLnBrk="0" hangingPunct="0">
              <a:spcBef>
                <a:spcPct val="50000"/>
              </a:spcBef>
            </a:pPr>
            <a:r>
              <a:rPr lang="en-US" sz="2400" b="1" i="1" dirty="0" smtClean="0">
                <a:solidFill>
                  <a:prstClr val="black"/>
                </a:solidFill>
              </a:rPr>
              <a:t>Problem:</a:t>
            </a:r>
            <a:endParaRPr lang="en-US" dirty="0" smtClean="0"/>
          </a:p>
          <a:p>
            <a:pPr marL="358775" lvl="0" eaLnBrk="0" hangingPunct="0"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Is it </a:t>
            </a:r>
            <a:r>
              <a:rPr lang="en-US" sz="2400" dirty="0">
                <a:solidFill>
                  <a:schemeClr val="tx1"/>
                </a:solidFill>
              </a:rPr>
              <a:t>true that for any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≥ 2 </a:t>
            </a:r>
            <a:r>
              <a:rPr lang="en-US" sz="2400" dirty="0" smtClean="0">
                <a:solidFill>
                  <a:schemeClr val="tx1"/>
                </a:solidFill>
              </a:rPr>
              <a:t>and any </a:t>
            </a:r>
            <a:r>
              <a:rPr lang="el-G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 0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there </a:t>
            </a:r>
            <a:r>
              <a:rPr lang="en-US" sz="2400" dirty="0" smtClean="0">
                <a:solidFill>
                  <a:schemeClr val="tx1"/>
                </a:solidFill>
              </a:rPr>
              <a:t>is an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>
                <a:solidFill>
                  <a:schemeClr val="tx1"/>
                </a:solidFill>
              </a:rPr>
              <a:t>so that for any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solidFill>
                  <a:schemeClr val="tx1"/>
                </a:solidFill>
              </a:rPr>
              <a:t>-graph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solidFill>
                  <a:schemeClr val="tx1"/>
                </a:solidFill>
              </a:rPr>
              <a:t> on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vertices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>
                <a:solidFill>
                  <a:schemeClr val="tx1"/>
                </a:solidFill>
              </a:rPr>
              <a:t>with maximum </a:t>
            </a:r>
            <a:r>
              <a:rPr lang="en-US" sz="2400" dirty="0" smtClean="0">
                <a:solidFill>
                  <a:schemeClr val="tx1"/>
                </a:solidFill>
              </a:rPr>
              <a:t>degree at </a:t>
            </a:r>
            <a:r>
              <a:rPr lang="en-US" sz="2400" dirty="0">
                <a:solidFill>
                  <a:schemeClr val="tx1"/>
                </a:solidFill>
              </a:rPr>
              <a:t>most </a:t>
            </a:r>
            <a:r>
              <a:rPr lang="el-GR" sz="2400" dirty="0" smtClean="0">
                <a:solidFill>
                  <a:srgbClr val="FF0000"/>
                </a:solidFill>
              </a:rPr>
              <a:t>Δ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any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solidFill>
                  <a:schemeClr val="tx1"/>
                </a:solidFill>
              </a:rPr>
              <a:t>-graph </a:t>
            </a:r>
            <a:r>
              <a:rPr lang="en-US" sz="2400" dirty="0">
                <a:solidFill>
                  <a:schemeClr val="tx1"/>
                </a:solidFill>
              </a:rPr>
              <a:t>on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dirty="0">
                <a:solidFill>
                  <a:schemeClr val="tx1"/>
                </a:solidFill>
              </a:rPr>
              <a:t>vertices which </a:t>
            </a:r>
            <a:r>
              <a:rPr lang="en-US" sz="2400" dirty="0" smtClean="0">
                <a:solidFill>
                  <a:schemeClr val="tx1"/>
                </a:solidFill>
              </a:rPr>
              <a:t>contains no </a:t>
            </a:r>
            <a:r>
              <a:rPr lang="en-US" sz="2400" dirty="0">
                <a:solidFill>
                  <a:schemeClr val="tx1"/>
                </a:solidFill>
              </a:rPr>
              <a:t>copy </a:t>
            </a:r>
            <a:r>
              <a:rPr lang="en-US" sz="2400" dirty="0" smtClean="0">
                <a:solidFill>
                  <a:schemeClr val="tx1"/>
                </a:solidFill>
              </a:rPr>
              <a:t>of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with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ex(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edges</a:t>
            </a:r>
            <a:r>
              <a:rPr lang="en-US" sz="2400" dirty="0">
                <a:solidFill>
                  <a:schemeClr val="tx1"/>
                </a:solidFill>
              </a:rPr>
              <a:t>, must contain a complete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>
                <a:solidFill>
                  <a:schemeClr val="tx1"/>
                </a:solidFill>
              </a:rPr>
              <a:t>-graph on at </a:t>
            </a:r>
            <a:r>
              <a:rPr lang="en-US" sz="2400" dirty="0" smtClean="0">
                <a:solidFill>
                  <a:schemeClr val="tx1"/>
                </a:solidFill>
              </a:rPr>
              <a:t>least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vertices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1BDCA-1EF1-432F-9DC4-CDCB602659EA}" type="slidenum">
              <a:rPr lang="he-IL" smtClean="0"/>
              <a:pPr>
                <a:defRPr/>
              </a:pPr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704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2"/>
          <p:cNvSpPr txBox="1">
            <a:spLocks noChangeArrowheads="1"/>
          </p:cNvSpPr>
          <p:nvPr/>
        </p:nvSpPr>
        <p:spPr bwMode="auto">
          <a:xfrm>
            <a:off x="1562100" y="2819400"/>
            <a:ext cx="5905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C00000"/>
                </a:solidFill>
              </a:rPr>
              <a:t>Thanks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1BDCA-1EF1-432F-9DC4-CDCB602659EA}" type="slidenum">
              <a:rPr lang="he-IL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1D1D-B4A2-4321-AB90-23DA8D373E4D}" type="slidenum">
              <a:rPr lang="he-IL" smtClean="0"/>
              <a:pPr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0762" name="Text Box 74"/>
              <p:cNvSpPr txBox="1">
                <a:spLocks noChangeArrowheads="1"/>
              </p:cNvSpPr>
              <p:nvPr/>
            </p:nvSpPr>
            <p:spPr bwMode="auto">
              <a:xfrm>
                <a:off x="253614" y="2084825"/>
                <a:ext cx="8648700" cy="39883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58775" eaLnBrk="0" hangingPunct="0">
                  <a:spcBef>
                    <a:spcPct val="50000"/>
                  </a:spcBef>
                </a:pPr>
                <a:r>
                  <a:rPr lang="en-US" sz="2000" b="1" dirty="0" smtClean="0">
                    <a:solidFill>
                      <a:srgbClr val="C00000"/>
                    </a:solidFill>
                    <a:latin typeface="+mn-lt"/>
                  </a:rPr>
                  <a:t>ex(</a:t>
                </a:r>
                <a:r>
                  <a:rPr lang="en-US" sz="2000" b="1" dirty="0" err="1">
                    <a:solidFill>
                      <a:srgbClr val="C00000"/>
                    </a:solidFill>
                    <a:latin typeface="+mn-lt"/>
                  </a:rPr>
                  <a:t>n,H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+mn-lt"/>
                  </a:rPr>
                  <a:t>)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is the maximum number of edges in a graph of order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not containing a </a:t>
                </a:r>
                <a:r>
                  <a:rPr lang="en-US" sz="2000" dirty="0" err="1">
                    <a:solidFill>
                      <a:schemeClr val="tx1"/>
                    </a:solidFill>
                    <a:latin typeface="+mn-lt"/>
                  </a:rPr>
                  <a:t>subgraph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 isomorphic to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 marL="358775" eaLnBrk="0" hangingPunct="0"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Ore’s result states that: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/>
                      </a:rPr>
                      <m:t>ex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sz="2000" b="0" i="1" baseline="-25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2000" dirty="0" smtClean="0">
                  <a:solidFill>
                    <a:srgbClr val="FF0000"/>
                  </a:solidFill>
                  <a:latin typeface="+mn-lt"/>
                </a:endParaRPr>
              </a:p>
              <a:p>
                <a:pPr marL="358775" eaLnBrk="0" hangingPunct="0">
                  <a:spcBef>
                    <a:spcPct val="5000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Recently, Ore's theorem has been generalized to the setting of Hamilton cycles in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-graphs: </a:t>
                </a:r>
              </a:p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Let </a:t>
                </a:r>
                <a:r>
                  <a:rPr lang="en-US" sz="2000" i="1" dirty="0" err="1" smtClean="0">
                    <a:solidFill>
                      <a:srgbClr val="FF0000"/>
                    </a:solidFill>
                  </a:rPr>
                  <a:t>C</a:t>
                </a:r>
                <a:r>
                  <a:rPr lang="en-US" sz="2000" i="1" baseline="-25000" dirty="0" err="1" smtClean="0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000" i="1" dirty="0" err="1" smtClean="0">
                    <a:solidFill>
                      <a:srgbClr val="FF0000"/>
                    </a:solidFill>
                  </a:rPr>
                  <a:t>k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,</a:t>
                </a:r>
                <a:r>
                  <a:rPr lang="en-US" sz="2000" i="1" dirty="0" err="1" smtClean="0">
                    <a:solidFill>
                      <a:srgbClr val="FF0000"/>
                    </a:solidFill>
                  </a:rPr>
                  <a:t>t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denote the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(</a:t>
                </a:r>
                <a:r>
                  <a:rPr lang="en-US" sz="2000" i="1" dirty="0" err="1" smtClean="0">
                    <a:solidFill>
                      <a:srgbClr val="FF0000"/>
                    </a:solidFill>
                  </a:rPr>
                  <a:t>k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,</a:t>
                </a:r>
                <a:r>
                  <a:rPr lang="en-US" sz="2000" i="1" dirty="0" err="1" smtClean="0">
                    <a:solidFill>
                      <a:srgbClr val="FF0000"/>
                    </a:solidFill>
                  </a:rPr>
                  <a:t>t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-tight cycle of order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i="1" dirty="0" smtClean="0">
                    <a:solidFill>
                      <a:srgbClr val="000066"/>
                    </a:solidFill>
                    <a:latin typeface="+mn-lt"/>
                    <a:cs typeface="+mn-cs"/>
                  </a:rPr>
                  <a:t>[</a:t>
                </a:r>
                <a:r>
                  <a:rPr lang="en-US" sz="2000" i="1" dirty="0" err="1" smtClean="0">
                    <a:solidFill>
                      <a:srgbClr val="000066"/>
                    </a:solidFill>
                    <a:latin typeface="+mn-lt"/>
                    <a:cs typeface="+mn-cs"/>
                  </a:rPr>
                  <a:t>Glebov</a:t>
                </a:r>
                <a:r>
                  <a:rPr lang="en-US" sz="2000" i="1" dirty="0">
                    <a:solidFill>
                      <a:srgbClr val="000066"/>
                    </a:solidFill>
                    <a:latin typeface="+mn-lt"/>
                    <a:cs typeface="+mn-cs"/>
                  </a:rPr>
                  <a:t>, Person &amp;</a:t>
                </a:r>
                <a:r>
                  <a:rPr lang="en-US" sz="2000" i="1" dirty="0" smtClean="0">
                    <a:solidFill>
                      <a:srgbClr val="000066"/>
                    </a:solidFill>
                    <a:latin typeface="+mn-lt"/>
                    <a:cs typeface="+mn-cs"/>
                  </a:rPr>
                  <a:t> </a:t>
                </a:r>
                <a:r>
                  <a:rPr lang="en-US" sz="2000" i="1" dirty="0" err="1">
                    <a:solidFill>
                      <a:srgbClr val="000066"/>
                    </a:solidFill>
                    <a:latin typeface="+mn-lt"/>
                    <a:cs typeface="+mn-cs"/>
                  </a:rPr>
                  <a:t>Weps</a:t>
                </a:r>
                <a:r>
                  <a:rPr lang="en-US" sz="2000" i="1" dirty="0">
                    <a:solidFill>
                      <a:srgbClr val="000066"/>
                    </a:solidFill>
                    <a:latin typeface="+mn-lt"/>
                    <a:cs typeface="+mn-cs"/>
                  </a:rPr>
                  <a:t> </a:t>
                </a:r>
                <a:r>
                  <a:rPr lang="en-US" sz="2000" dirty="0" smtClean="0">
                    <a:solidFill>
                      <a:srgbClr val="000066"/>
                    </a:solidFill>
                    <a:latin typeface="+mn-lt"/>
                  </a:rPr>
                  <a:t>– 2012</a:t>
                </a:r>
                <a:r>
                  <a:rPr lang="en-US" sz="2000" dirty="0">
                    <a:solidFill>
                      <a:srgbClr val="000066"/>
                    </a:solidFill>
                    <a:latin typeface="+mn-lt"/>
                  </a:rPr>
                  <a:t>]</a:t>
                </a:r>
                <a:r>
                  <a:rPr lang="en-US" sz="2000" dirty="0" smtClean="0">
                    <a:solidFill>
                      <a:srgbClr val="000066"/>
                    </a:solidFill>
                    <a:latin typeface="+mn-lt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determined </a:t>
                </a:r>
                <a:r>
                  <a:rPr lang="en-US" sz="2000" dirty="0">
                    <a:solidFill>
                      <a:srgbClr val="FF0000"/>
                    </a:solidFill>
                  </a:rPr>
                  <a:t>ex(</a:t>
                </a:r>
                <a:r>
                  <a:rPr lang="en-US" sz="2000" i="1" dirty="0" err="1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,</a:t>
                </a:r>
                <a:r>
                  <a:rPr lang="en-US" sz="2000" i="1" dirty="0" err="1">
                    <a:solidFill>
                      <a:srgbClr val="FF0000"/>
                    </a:solidFill>
                  </a:rPr>
                  <a:t>C</a:t>
                </a:r>
                <a:r>
                  <a:rPr lang="en-US" sz="2000" i="1" baseline="-25000" dirty="0" err="1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>
                    <a:solidFill>
                      <a:srgbClr val="FF0000"/>
                    </a:solidFill>
                  </a:rPr>
                  <a:t>(</a:t>
                </a:r>
                <a:r>
                  <a:rPr lang="en-US" sz="2000" i="1" dirty="0" err="1">
                    <a:solidFill>
                      <a:srgbClr val="FF0000"/>
                    </a:solidFill>
                  </a:rPr>
                  <a:t>k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,</a:t>
                </a:r>
                <a:r>
                  <a:rPr lang="en-US" sz="2000" i="1" dirty="0" err="1">
                    <a:solidFill>
                      <a:srgbClr val="FF0000"/>
                    </a:solidFill>
                  </a:rPr>
                  <a:t>t</a:t>
                </a:r>
                <a:r>
                  <a:rPr lang="en-US" sz="2000" dirty="0">
                    <a:solidFill>
                      <a:srgbClr val="FF0000"/>
                    </a:solidFill>
                  </a:rPr>
                  <a:t>))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(for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n-lt"/>
                  </a:rPr>
                  <a:t>suff.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l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arge)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  <a:br>
                  <a:rPr lang="en-US" sz="2000" dirty="0" smtClean="0">
                    <a:solidFill>
                      <a:schemeClr val="tx1"/>
                    </a:solidFill>
                  </a:rPr>
                </a:b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It is of the 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FF0000"/>
                        </a:solidFill>
                        <a:latin typeface="Cambria Math"/>
                      </a:rPr>
                      <m:t>ex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C</m:t>
                        </m:r>
                        <m:r>
                          <a:rPr lang="en-US" sz="2000" i="1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𝑒𝑥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where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is a specific fixed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+mn-lt"/>
                  </a:rPr>
                  <a:t>(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-1)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-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graph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70762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614" y="2084825"/>
                <a:ext cx="8648700" cy="3988336"/>
              </a:xfrm>
              <a:prstGeom prst="rect">
                <a:avLst/>
              </a:prstGeom>
              <a:blipFill rotWithShape="1">
                <a:blip r:embed="rId4"/>
                <a:stretch>
                  <a:fillRect t="-765" b="-1835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02970" y="414134"/>
                <a:ext cx="7949988" cy="137193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0066"/>
                    </a:solidFill>
                  </a:rPr>
                  <a:t>[</a:t>
                </a:r>
                <a:r>
                  <a:rPr lang="en-US" sz="2400" b="1" i="1" dirty="0" smtClean="0">
                    <a:solidFill>
                      <a:srgbClr val="000066"/>
                    </a:solidFill>
                  </a:rPr>
                  <a:t>Ore – 1961</a:t>
                </a:r>
                <a:r>
                  <a:rPr lang="en-US" sz="2400" b="1" dirty="0">
                    <a:solidFill>
                      <a:srgbClr val="000066"/>
                    </a:solidFill>
                  </a:rPr>
                  <a:t>]</a:t>
                </a:r>
                <a:r>
                  <a:rPr lang="en-US" sz="2400" b="1" i="1" dirty="0">
                    <a:solidFill>
                      <a:srgbClr val="000066"/>
                    </a:solidFill>
                  </a:rPr>
                  <a:t/>
                </a:r>
                <a:br>
                  <a:rPr lang="en-US" sz="2400" b="1" i="1" dirty="0">
                    <a:solidFill>
                      <a:srgbClr val="000066"/>
                    </a:solidFill>
                  </a:rPr>
                </a:br>
                <a:r>
                  <a:rPr lang="en-US" sz="2400" dirty="0" smtClean="0"/>
                  <a:t>A </a:t>
                </a:r>
                <a:r>
                  <a:rPr lang="en-US" sz="2400" dirty="0"/>
                  <a:t>non-Hamiltonian graph of order </a:t>
                </a:r>
                <a:r>
                  <a:rPr lang="en-US" sz="2400" dirty="0" smtClean="0"/>
                  <a:t>n </a:t>
                </a:r>
                <a:r>
                  <a:rPr lang="en-US" sz="2400" dirty="0"/>
                  <a:t>has at </a:t>
                </a:r>
                <a:r>
                  <a:rPr lang="en-US" sz="2400" dirty="0" smtClean="0"/>
                  <a:t>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latin typeface="Cambria Math"/>
                      </a:rPr>
                      <m:t>+</m:t>
                    </m:r>
                    <m:r>
                      <a:rPr lang="en-US" sz="16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edges.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970" y="414134"/>
                <a:ext cx="7949988" cy="1371936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6261819" y="3928844"/>
            <a:ext cx="1766631" cy="767521"/>
            <a:chOff x="6261819" y="3928844"/>
            <a:chExt cx="1766631" cy="767521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6943509" y="4350720"/>
              <a:ext cx="499264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857096" y="4465935"/>
              <a:ext cx="1171354" cy="2304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/>
            <p:cNvSpPr/>
            <p:nvPr/>
          </p:nvSpPr>
          <p:spPr>
            <a:xfrm>
              <a:off x="6261819" y="4465935"/>
              <a:ext cx="1190555" cy="23043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51115" y="3928844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1D1D-B4A2-4321-AB90-23DA8D373E4D}" type="slidenum">
              <a:rPr lang="he-IL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0762" name="Text Box 74"/>
              <p:cNvSpPr txBox="1">
                <a:spLocks noChangeArrowheads="1"/>
              </p:cNvSpPr>
              <p:nvPr/>
            </p:nvSpPr>
            <p:spPr bwMode="auto">
              <a:xfrm>
                <a:off x="266336" y="477599"/>
                <a:ext cx="8648700" cy="56838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58775" eaLnBrk="0" hangingPunct="0"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It is natural to try to extend Ore's result to spanning structures other than just Hamilton cycles (in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both the graph and </a:t>
                </a:r>
                <a:r>
                  <a:rPr lang="en-US" sz="2000" dirty="0" err="1">
                    <a:solidFill>
                      <a:schemeClr val="tx1"/>
                    </a:solidFill>
                    <a:latin typeface="+mn-lt"/>
                  </a:rPr>
                  <a:t>hypergraph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settings).</a:t>
                </a:r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 marL="358775" eaLnBrk="0" hangingPunct="0">
                  <a:spcBef>
                    <a:spcPct val="50000"/>
                  </a:spcBef>
                </a:pPr>
                <a:endParaRPr lang="en-US" sz="20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358775" eaLnBrk="0" hangingPunct="0"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Suppose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that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is a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-graph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of order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and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with, say, bounded max degree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. </a:t>
                </a:r>
              </a:p>
              <a:p>
                <a:pPr marL="358775" eaLnBrk="0" hangingPunct="0">
                  <a:spcBef>
                    <a:spcPct val="5000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It is natural to suspect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that for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sufficiently large,</a:t>
                </a:r>
                <a:b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/>
                        </a:rPr>
                        <m:t>ex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0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𝑒𝑥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/>
                </a:r>
                <a:b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where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L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is a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set of </a:t>
                </a:r>
                <a:r>
                  <a:rPr lang="en-US" sz="2000" dirty="0">
                    <a:solidFill>
                      <a:srgbClr val="FF0000"/>
                    </a:solidFill>
                  </a:rPr>
                  <a:t>(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k</a:t>
                </a:r>
                <a:r>
                  <a:rPr lang="en-US" sz="2000" dirty="0">
                    <a:solidFill>
                      <a:srgbClr val="FF0000"/>
                    </a:solidFill>
                  </a:rPr>
                  <a:t>-1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-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graphs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that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depending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on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neighborhoods in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. </a:t>
                </a:r>
              </a:p>
              <a:p>
                <a:pPr marL="358775" eaLnBrk="0" hangingPunct="0">
                  <a:spcBef>
                    <a:spcPct val="50000"/>
                  </a:spcBef>
                </a:pPr>
                <a:endParaRPr lang="en-US" sz="20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358775" eaLnBrk="0" hangingPunct="0"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A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conjecture raised in </a:t>
                </a:r>
                <a:r>
                  <a:rPr lang="en-US" sz="2000" dirty="0">
                    <a:solidFill>
                      <a:srgbClr val="000066"/>
                    </a:solidFill>
                    <a:latin typeface="Gill Sans MT"/>
                  </a:rPr>
                  <a:t>[</a:t>
                </a:r>
                <a:r>
                  <a:rPr lang="en-US" sz="2000" dirty="0" smtClean="0">
                    <a:solidFill>
                      <a:srgbClr val="000066"/>
                    </a:solidFill>
                    <a:latin typeface="Gill Sans MT"/>
                  </a:rPr>
                  <a:t>GPW </a:t>
                </a:r>
                <a:r>
                  <a:rPr lang="en-US" sz="2000" dirty="0">
                    <a:solidFill>
                      <a:srgbClr val="000066"/>
                    </a:solidFill>
                    <a:latin typeface="Gill Sans MT"/>
                  </a:rPr>
                  <a:t>– 2012]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asserts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that it suffices to take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L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to be the set of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+mn-lt"/>
                  </a:rPr>
                  <a:t>links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of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.   </a:t>
                </a:r>
                <a:b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               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+mn-lt"/>
                  </a:rPr>
                  <a:t>(example:   the </a:t>
                </a:r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links of a </a:t>
                </a:r>
                <a:r>
                  <a:rPr lang="en-US" sz="1800" i="1" dirty="0" err="1" smtClean="0">
                    <a:solidFill>
                      <a:srgbClr val="FF0000"/>
                    </a:solidFill>
                  </a:rPr>
                  <a:t>C</a:t>
                </a:r>
                <a:r>
                  <a:rPr lang="en-US" sz="1800" i="1" baseline="-25000" dirty="0" err="1" smtClean="0">
                    <a:solidFill>
                      <a:srgbClr val="FF0000"/>
                    </a:solidFill>
                  </a:rPr>
                  <a:t>n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(3,</a:t>
                </a:r>
                <a:r>
                  <a:rPr lang="en-US" sz="1800" dirty="0">
                    <a:solidFill>
                      <a:srgbClr val="FF0000"/>
                    </a:solidFill>
                  </a:rPr>
                  <a:t>1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+mn-lt"/>
                  </a:rPr>
                  <a:t>are </a:t>
                </a:r>
                <a:r>
                  <a:rPr lang="en-US" sz="1800" i="1" dirty="0" smtClean="0">
                    <a:solidFill>
                      <a:srgbClr val="FF0000"/>
                    </a:solidFill>
                  </a:rPr>
                  <a:t>L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={</a:t>
                </a:r>
                <a:r>
                  <a:rPr lang="en-US" sz="1800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1800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1800" dirty="0" smtClean="0">
                    <a:solidFill>
                      <a:schemeClr val="tx1"/>
                    </a:solidFill>
                    <a:latin typeface="+mn-lt"/>
                  </a:rPr>
                  <a:t> ,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1800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1800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1800" dirty="0">
                    <a:solidFill>
                      <a:srgbClr val="FF0000"/>
                    </a:solidFill>
                  </a:rPr>
                  <a:t>}</a:t>
                </a:r>
                <a:r>
                  <a:rPr lang="en-US" sz="1800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+mn-lt"/>
                  </a:rPr>
                  <a:t>).</a:t>
                </a:r>
              </a:p>
              <a:p>
                <a:pPr marL="358775" eaLnBrk="0" hangingPunct="0">
                  <a:spcBef>
                    <a:spcPct val="50000"/>
                  </a:spcBef>
                </a:pPr>
                <a:endParaRPr lang="en-US" sz="2000" b="1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358775" eaLnBrk="0" hangingPunct="0">
                  <a:spcBef>
                    <a:spcPct val="50000"/>
                  </a:spcBef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+mn-lt"/>
                  </a:rPr>
                  <a:t>Observe: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the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conjecture holds for both Ore's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result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and its aforementioned generalization to Hamilton cycles in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n-lt"/>
                  </a:rPr>
                  <a:t>hypergraphs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(in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fact,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with equality).</a:t>
                </a:r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70762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336" y="477599"/>
                <a:ext cx="8648700" cy="5683800"/>
              </a:xfrm>
              <a:prstGeom prst="rect">
                <a:avLst/>
              </a:prstGeom>
              <a:blipFill rotWithShape="1">
                <a:blip r:embed="rId4"/>
                <a:stretch>
                  <a:fillRect t="-536" r="-212" b="-857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9720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1D1D-B4A2-4321-AB90-23DA8D373E4D}" type="slidenum">
              <a:rPr lang="he-IL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0762" name="Text Box 74"/>
              <p:cNvSpPr txBox="1">
                <a:spLocks noChangeArrowheads="1"/>
              </p:cNvSpPr>
              <p:nvPr/>
            </p:nvSpPr>
            <p:spPr bwMode="auto">
              <a:xfrm>
                <a:off x="266336" y="356600"/>
                <a:ext cx="8648700" cy="53740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58775" eaLnBrk="0" hangingPunct="0"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In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the graph-theoretic case, the link of a vertex is just a set of singletons whose cardinality is the degree of the vertex.</a:t>
                </a:r>
              </a:p>
              <a:p>
                <a:pPr marL="358775" eaLnBrk="0" hangingPunct="0">
                  <a:spcBef>
                    <a:spcPct val="5000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In this case, the aforementioned conjecture states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that:</a:t>
                </a:r>
              </a:p>
              <a:p>
                <a:pPr marL="358775" eaLnBrk="0" hangingPunct="0"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if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is a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graph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of order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with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n-lt"/>
                  </a:rPr>
                  <a:t>mindeg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l-GR" sz="2000" i="1" dirty="0">
                    <a:solidFill>
                      <a:srgbClr val="FF0000"/>
                    </a:solidFill>
                  </a:rPr>
                  <a:t>δ</a:t>
                </a:r>
                <a:r>
                  <a:rPr lang="en-US" sz="2000" dirty="0">
                    <a:solidFill>
                      <a:srgbClr val="FF0000"/>
                    </a:solidFill>
                  </a:rPr>
                  <a:t>&gt;0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and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bounded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n-lt"/>
                  </a:rPr>
                  <a:t>maxdeg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, then</a:t>
                </a:r>
                <a:b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/>
                        </a:rPr>
                        <m:t>ex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0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el-GR" sz="2000" i="1" dirty="0">
                          <a:solidFill>
                            <a:srgbClr val="FF0000"/>
                          </a:solidFill>
                        </a:rPr>
                        <m:t>δ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 marL="358775" eaLnBrk="0" hangingPunct="0"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assuming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is sufficiently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large (note: we trivially cannot do better).</a:t>
                </a:r>
              </a:p>
              <a:p>
                <a:pPr marL="358775" eaLnBrk="0" hangingPunct="0">
                  <a:spcBef>
                    <a:spcPct val="50000"/>
                  </a:spcBef>
                </a:pPr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 marL="358775" eaLnBrk="0" hangingPunct="0">
                  <a:spcBef>
                    <a:spcPct val="50000"/>
                  </a:spcBef>
                </a:pPr>
                <a:r>
                  <a:rPr lang="en-US" sz="2000" b="1" dirty="0">
                    <a:solidFill>
                      <a:schemeClr val="tx1"/>
                    </a:solidFill>
                    <a:latin typeface="+mn-lt"/>
                  </a:rPr>
                  <a:t>M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+mn-lt"/>
                  </a:rPr>
                  <a:t>ain result: 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This is true in a strong sense (no need for bounded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n-lt"/>
                  </a:rPr>
                  <a:t>maxdeg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):</a:t>
                </a:r>
              </a:p>
              <a:p>
                <a:pPr marL="358775" eaLnBrk="0" hangingPunct="0">
                  <a:spcBef>
                    <a:spcPct val="50000"/>
                  </a:spcBef>
                </a:pPr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 marL="358775" eaLnBrk="0" hangingPunct="0">
                  <a:spcBef>
                    <a:spcPct val="50000"/>
                  </a:spcBef>
                </a:pPr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 marL="358775" eaLnBrk="0" hangingPunct="0">
                  <a:spcBef>
                    <a:spcPct val="50000"/>
                  </a:spcBef>
                </a:pPr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 marL="358775" eaLnBrk="0" hangingPunct="0">
                  <a:spcBef>
                    <a:spcPct val="50000"/>
                  </a:spcBef>
                </a:pPr>
                <a:endParaRPr lang="en-US" sz="2000" b="1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70762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336" y="356600"/>
                <a:ext cx="8648700" cy="5374035"/>
              </a:xfrm>
              <a:prstGeom prst="rect">
                <a:avLst/>
              </a:prstGeom>
              <a:blipFill rotWithShape="1">
                <a:blip r:embed="rId4"/>
                <a:stretch>
                  <a:fillRect t="-567" b="-1020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526305" y="3966670"/>
                <a:ext cx="8281086" cy="226728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1" i="1" dirty="0" smtClean="0">
                    <a:solidFill>
                      <a:prstClr val="black"/>
                    </a:solidFill>
                  </a:rPr>
                  <a:t>Theorem 1:</a:t>
                </a:r>
                <a:br>
                  <a:rPr lang="en-US" sz="2400" b="1" i="1" dirty="0" smtClean="0">
                    <a:solidFill>
                      <a:prstClr val="black"/>
                    </a:solidFill>
                  </a:rPr>
                </a:br>
                <a:r>
                  <a:rPr lang="en-US" sz="2400" dirty="0" smtClean="0">
                    <a:solidFill>
                      <a:srgbClr val="000000"/>
                    </a:solidFill>
                  </a:rPr>
                  <a:t>For </a:t>
                </a:r>
                <a:r>
                  <a:rPr lang="en-US" sz="2400" dirty="0">
                    <a:solidFill>
                      <a:srgbClr val="000000"/>
                    </a:solidFill>
                  </a:rPr>
                  <a:t>all 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</a:rPr>
                  <a:t>sufficiently large, if 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is </a:t>
                </a:r>
                <a:r>
                  <a:rPr lang="en-US" sz="2400" dirty="0">
                    <a:solidFill>
                      <a:srgbClr val="000000"/>
                    </a:solidFill>
                  </a:rPr>
                  <a:t>any graph of order 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with </a:t>
                </a:r>
                <a:r>
                  <a:rPr lang="en-US" sz="2400" dirty="0">
                    <a:solidFill>
                      <a:srgbClr val="000000"/>
                    </a:solidFill>
                  </a:rPr>
                  <a:t>no isolated vertices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40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</a:rPr>
                  <a:t>, then</a:t>
                </a:r>
                <a:br>
                  <a:rPr lang="en-US" sz="2400" dirty="0" smtClean="0">
                    <a:solidFill>
                      <a:srgbClr val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/>
                        </a:rPr>
                        <m:t>ex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el-GR" sz="240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δ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305" y="3966670"/>
                <a:ext cx="8281086" cy="2267287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2682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1D1D-B4A2-4321-AB90-23DA8D373E4D}" type="slidenum">
              <a:rPr lang="he-IL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0762" name="Text Box 74"/>
              <p:cNvSpPr txBox="1">
                <a:spLocks noChangeArrowheads="1"/>
              </p:cNvSpPr>
              <p:nvPr/>
            </p:nvSpPr>
            <p:spPr bwMode="auto">
              <a:xfrm>
                <a:off x="450143" y="2010085"/>
                <a:ext cx="8648700" cy="67553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Proof actually works for all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n </a:t>
                </a:r>
                <a:r>
                  <a:rPr lang="en-US" sz="2000" dirty="0">
                    <a:solidFill>
                      <a:srgbClr val="FF0000"/>
                    </a:solidFill>
                  </a:rPr>
                  <a:t>&gt; 10000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 marL="701675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T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he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constant </a:t>
                </a:r>
                <a:r>
                  <a:rPr lang="en-US" sz="2000" dirty="0">
                    <a:solidFill>
                      <a:srgbClr val="FF0000"/>
                    </a:solidFill>
                  </a:rPr>
                  <a:t>40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cannot be improved to less than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00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b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hence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FF0000"/>
                        </a:solidFill>
                        <a:latin typeface="Cambria Math"/>
                      </a:rPr>
                      <m:t>O</m:t>
                    </m:r>
                    <m:r>
                      <a:rPr lang="en-US" sz="200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rad>
                    <m:r>
                      <a:rPr lang="en-US" sz="2000">
                        <a:solidFill>
                          <a:srgbClr val="FF0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bound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on the maximum 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degree is optimal:</a:t>
                </a:r>
              </a:p>
              <a:p>
                <a:pPr marL="1158875" lvl="1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Take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with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>
                    <a:solidFill>
                      <a:srgbClr val="FF0000"/>
                    </a:solidFill>
                  </a:rPr>
                  <a:t>=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k</a:t>
                </a:r>
                <a:r>
                  <a:rPr lang="en-US" sz="2000" dirty="0">
                    <a:solidFill>
                      <a:srgbClr val="FF0000"/>
                    </a:solidFill>
                  </a:rPr>
                  <a:t>(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k</a:t>
                </a:r>
                <a:r>
                  <a:rPr lang="en-US" sz="2000" dirty="0">
                    <a:solidFill>
                      <a:srgbClr val="FF0000"/>
                    </a:solidFill>
                  </a:rPr>
                  <a:t>+6)/2+1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vertices, consisting of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k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disjoint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cliques of size  </a:t>
                </a:r>
                <a:r>
                  <a:rPr lang="en-US" sz="2000" dirty="0">
                    <a:solidFill>
                      <a:srgbClr val="FF0000"/>
                    </a:solidFill>
                  </a:rPr>
                  <a:t>(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>
                    <a:solidFill>
                      <a:srgbClr val="FF0000"/>
                    </a:solidFill>
                  </a:rPr>
                  <a:t>-1)/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k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each, and another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vertex connected to </a:t>
                </a:r>
                <a:r>
                  <a:rPr lang="el-GR" sz="2000" i="1" dirty="0" smtClean="0">
                    <a:solidFill>
                      <a:srgbClr val="FF0000"/>
                    </a:solidFill>
                  </a:rPr>
                  <a:t>δ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≤ (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>
                    <a:solidFill>
                      <a:srgbClr val="FF0000"/>
                    </a:solidFill>
                  </a:rPr>
                  <a:t>-1)/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k</a:t>
                </a:r>
                <a:r>
                  <a:rPr lang="en-US" sz="2000" dirty="0">
                    <a:solidFill>
                      <a:srgbClr val="FF0000"/>
                    </a:solidFill>
                  </a:rPr>
                  <a:t>-1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vertices of the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cliques.</a:t>
                </a:r>
              </a:p>
              <a:p>
                <a:pPr marL="1158875" lvl="1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Clearly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,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l-GR" sz="2000" dirty="0">
                    <a:solidFill>
                      <a:srgbClr val="FF0000"/>
                    </a:solidFill>
                  </a:rPr>
                  <a:t>Δ</a:t>
                </a:r>
                <a:r>
                  <a:rPr lang="en-US" sz="2000" dirty="0">
                    <a:solidFill>
                      <a:srgbClr val="FF0000"/>
                    </a:solidFill>
                  </a:rPr>
                  <a:t>(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H</a:t>
                </a:r>
                <a:r>
                  <a:rPr lang="en-US" sz="2000" dirty="0">
                    <a:solidFill>
                      <a:srgbClr val="FF0000"/>
                    </a:solidFill>
                  </a:rPr>
                  <a:t>)=(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>
                    <a:solidFill>
                      <a:srgbClr val="FF0000"/>
                    </a:solidFill>
                  </a:rPr>
                  <a:t>-1)/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k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and </a:t>
                </a:r>
                <a:r>
                  <a:rPr lang="el-GR" sz="2000" i="1" dirty="0" smtClean="0">
                    <a:solidFill>
                      <a:srgbClr val="FF0000"/>
                    </a:solidFill>
                  </a:rPr>
                  <a:t>δ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)=</a:t>
                </a:r>
                <a:r>
                  <a:rPr lang="el-GR" sz="2000" i="1" dirty="0" smtClean="0">
                    <a:solidFill>
                      <a:srgbClr val="FF0000"/>
                    </a:solidFill>
                  </a:rPr>
                  <a:t>δ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 marL="1158875" lvl="1" indent="-342900" eaLnBrk="0" hangingPunct="0">
                  <a:spcBef>
                    <a:spcPct val="50000"/>
                  </a:spcBef>
                  <a:buClr>
                    <a:srgbClr val="000000"/>
                  </a:buClr>
                  <a:buFont typeface="Arial" pitchFamily="34" charset="0"/>
                  <a:buChar char="•"/>
                </a:pPr>
                <a:r>
                  <a:rPr lang="en-US" sz="2000" i="1" dirty="0">
                    <a:solidFill>
                      <a:srgbClr val="FF0000"/>
                    </a:solidFill>
                  </a:rPr>
                  <a:t>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has no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independent set of size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k</a:t>
                </a:r>
                <a:r>
                  <a:rPr lang="en-US" sz="2000" dirty="0">
                    <a:solidFill>
                      <a:srgbClr val="FF0000"/>
                    </a:solidFill>
                  </a:rPr>
                  <a:t>+2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 marL="1158875" lvl="1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Hence, if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is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i="1" dirty="0" err="1">
                    <a:solidFill>
                      <a:srgbClr val="FF0000"/>
                    </a:solidFill>
                  </a:rPr>
                  <a:t>K</a:t>
                </a:r>
                <a:r>
                  <a:rPr lang="en-US" sz="2000" i="1" baseline="-25000" dirty="0" err="1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>
                    <a:solidFill>
                      <a:srgbClr val="FF0000"/>
                    </a:solidFill>
                  </a:rPr>
                  <a:t> - 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K</a:t>
                </a:r>
                <a:r>
                  <a:rPr lang="en-US" sz="2000" i="1" baseline="-25000" dirty="0">
                    <a:solidFill>
                      <a:srgbClr val="FF0000"/>
                    </a:solidFill>
                  </a:rPr>
                  <a:t>k</a:t>
                </a:r>
                <a:r>
                  <a:rPr lang="en-US" sz="2000" baseline="-25000" dirty="0">
                    <a:solidFill>
                      <a:srgbClr val="FF0000"/>
                    </a:solidFill>
                  </a:rPr>
                  <a:t>+2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,  then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is not a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spanning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+mn-lt"/>
                  </a:rPr>
                  <a:t>subgraph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of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 marL="1158875" lvl="1" indent="-342900" eaLnBrk="0" hangingPunct="0">
                  <a:spcBef>
                    <a:spcPct val="50000"/>
                  </a:spcBef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However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,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has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more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than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sz="18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m:rPr>
                        <m:nor/>
                      </m:rPr>
                      <a:rPr lang="el-GR" sz="1800" i="1" dirty="0">
                        <a:solidFill>
                          <a:srgbClr val="FF0000"/>
                        </a:solidFill>
                      </a:rPr>
                      <m:t>δ</m:t>
                    </m:r>
                    <m:r>
                      <a:rPr lang="en-US" sz="1800" i="1" dirty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1800" i="1" dirty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edges.</a:t>
                </a:r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 marL="358775" eaLnBrk="0" hangingPunct="0">
                  <a:spcBef>
                    <a:spcPct val="50000"/>
                  </a:spcBef>
                </a:pPr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 marL="358775" eaLnBrk="0" hangingPunct="0">
                  <a:spcBef>
                    <a:spcPct val="50000"/>
                  </a:spcBef>
                </a:pPr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 marL="358775" eaLnBrk="0" hangingPunct="0">
                  <a:spcBef>
                    <a:spcPct val="50000"/>
                  </a:spcBef>
                </a:pPr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 marL="358775" eaLnBrk="0" hangingPunct="0">
                  <a:spcBef>
                    <a:spcPct val="50000"/>
                  </a:spcBef>
                </a:pPr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 marL="358775" eaLnBrk="0" hangingPunct="0">
                  <a:spcBef>
                    <a:spcPct val="50000"/>
                  </a:spcBef>
                </a:pPr>
                <a:endParaRPr lang="en-US" sz="2000" b="1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70762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143" y="2010085"/>
                <a:ext cx="8648700" cy="6755311"/>
              </a:xfrm>
              <a:prstGeom prst="rect">
                <a:avLst/>
              </a:prstGeom>
              <a:blipFill rotWithShape="1">
                <a:blip r:embed="rId4"/>
                <a:stretch>
                  <a:fillRect t="-451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450143" y="202981"/>
                <a:ext cx="7923952" cy="182539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For </a:t>
                </a:r>
                <a:r>
                  <a:rPr lang="en-US" sz="2400" dirty="0">
                    <a:solidFill>
                      <a:srgbClr val="000000"/>
                    </a:solidFill>
                  </a:rPr>
                  <a:t>all 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</a:rPr>
                  <a:t>sufficiently large, if 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is </a:t>
                </a:r>
                <a:r>
                  <a:rPr lang="en-US" sz="2400" dirty="0">
                    <a:solidFill>
                      <a:srgbClr val="000000"/>
                    </a:solidFill>
                  </a:rPr>
                  <a:t>any graph of order 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with </a:t>
                </a:r>
                <a:r>
                  <a:rPr lang="en-US" sz="2400" dirty="0">
                    <a:solidFill>
                      <a:srgbClr val="000000"/>
                    </a:solidFill>
                  </a:rPr>
                  <a:t>no isolated vertices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40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</a:rPr>
                  <a:t>, then</a:t>
                </a:r>
                <a:br>
                  <a:rPr lang="en-US" sz="2400" dirty="0" smtClean="0">
                    <a:solidFill>
                      <a:srgbClr val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/>
                        </a:rPr>
                        <m:t>ex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el-GR" sz="240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δ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143" y="202981"/>
                <a:ext cx="7923952" cy="1825394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343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1D1D-B4A2-4321-AB90-23DA8D373E4D}" type="slidenum">
              <a:rPr lang="he-IL" smtClean="0"/>
              <a:pPr/>
              <a:t>6</a:t>
            </a:fld>
            <a:endParaRPr lang="en-US" dirty="0"/>
          </a:p>
        </p:txBody>
      </p:sp>
      <p:sp>
        <p:nvSpPr>
          <p:cNvPr id="370762" name="Text Box 74"/>
          <p:cNvSpPr txBox="1">
            <a:spLocks noChangeArrowheads="1"/>
          </p:cNvSpPr>
          <p:nvPr/>
        </p:nvSpPr>
        <p:spPr bwMode="auto">
          <a:xfrm>
            <a:off x="309045" y="318195"/>
            <a:ext cx="851155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A counter-example to the conjecture of </a:t>
            </a:r>
            <a:r>
              <a:rPr lang="en-US" sz="2000" dirty="0">
                <a:solidFill>
                  <a:srgbClr val="000066"/>
                </a:solidFill>
                <a:latin typeface="Gill Sans MT"/>
              </a:rPr>
              <a:t>[</a:t>
            </a:r>
            <a:r>
              <a:rPr lang="en-US" sz="2000" i="1" dirty="0">
                <a:solidFill>
                  <a:srgbClr val="000066"/>
                </a:solidFill>
                <a:latin typeface="Gill Sans MT"/>
              </a:rPr>
              <a:t>GPW </a:t>
            </a:r>
            <a:r>
              <a:rPr lang="en-US" sz="2000" dirty="0">
                <a:solidFill>
                  <a:srgbClr val="000066"/>
                </a:solidFill>
                <a:latin typeface="Gill Sans MT"/>
              </a:rPr>
              <a:t>– 2012</a:t>
            </a:r>
            <a:r>
              <a:rPr lang="en-US" sz="2000" dirty="0" smtClean="0">
                <a:solidFill>
                  <a:srgbClr val="000066"/>
                </a:solidFill>
                <a:latin typeface="Gill Sans MT"/>
              </a:rPr>
              <a:t>]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, already for </a:t>
            </a:r>
            <a:r>
              <a:rPr lang="en-US" sz="2000" dirty="0">
                <a:solidFill>
                  <a:srgbClr val="FF0000"/>
                </a:solidFill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-graphs: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539517" y="759342"/>
                <a:ext cx="8281086" cy="387673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1" i="1" dirty="0" smtClean="0">
                    <a:solidFill>
                      <a:prstClr val="black"/>
                    </a:solidFill>
                  </a:rPr>
                  <a:t>Proposition 2:</a:t>
                </a:r>
                <a:br>
                  <a:rPr lang="en-US" sz="2400" b="1" i="1" dirty="0" smtClean="0">
                    <a:solidFill>
                      <a:prstClr val="black"/>
                    </a:solidFill>
                  </a:rPr>
                </a:br>
                <a:r>
                  <a:rPr lang="en-US" sz="2400" dirty="0" smtClean="0">
                    <a:solidFill>
                      <a:srgbClr val="000000"/>
                    </a:solidFill>
                  </a:rPr>
                  <a:t>Let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</a:rPr>
                  <a:t>be a large integer,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=1+5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and let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400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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…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 </a:t>
                </a:r>
                <a:r>
                  <a:rPr lang="en-US" sz="2400" i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400" i="1" baseline="-25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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{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}</a:t>
                </a:r>
                <a:r>
                  <a:rPr lang="en-US" sz="20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where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|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400" i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|=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.</a:t>
                </a:r>
              </a:p>
              <a:p>
                <a:pPr eaLnBrk="0" hangingPunct="0">
                  <a:spcBef>
                    <a:spcPct val="50000"/>
                  </a:spcBef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Let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be the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-graph on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where each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400" i="1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forms a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sz="2400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5(3)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and</a:t>
                </a:r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</a:rPr>
                  <a:t>is contained in a unique edge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{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} </a:t>
                </a:r>
                <a:r>
                  <a:rPr lang="en-US" sz="2400" dirty="0">
                    <a:solidFill>
                      <a:srgbClr val="000000"/>
                    </a:solidFill>
                  </a:rPr>
                  <a:t>with 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2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2400" i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in </a:t>
                </a:r>
                <a:r>
                  <a:rPr lang="en-US" sz="24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400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.</a:t>
                </a:r>
                <a:endParaRPr lang="en-US" sz="2400" dirty="0">
                  <a:solidFill>
                    <a:srgbClr val="000000"/>
                  </a:solidFill>
                </a:endParaRPr>
              </a:p>
              <a:p>
                <a:pPr eaLnBrk="0" hangingPunct="0">
                  <a:spcBef>
                    <a:spcPct val="50000"/>
                  </a:spcBef>
                </a:pPr>
                <a:r>
                  <a:rPr lang="en-US" sz="2400" dirty="0" smtClean="0">
                    <a:solidFill>
                      <a:srgbClr val="000000"/>
                    </a:solidFill>
                  </a:rPr>
                  <a:t>Then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ex(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-1,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))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0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</a:rPr>
                  <a:t>b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ut:</a:t>
                </a:r>
              </a:p>
              <a:p>
                <a:pPr eaLnBrk="0" hangingPunc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/>
                        </a:rPr>
                        <m:t>ex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</m:d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17" y="759342"/>
                <a:ext cx="8281086" cy="3876736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74"/>
              <p:cNvSpPr txBox="1">
                <a:spLocks noChangeArrowheads="1"/>
              </p:cNvSpPr>
              <p:nvPr/>
            </p:nvSpPr>
            <p:spPr bwMode="auto">
              <a:xfrm>
                <a:off x="315511" y="4811580"/>
                <a:ext cx="8511558" cy="1426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58775" eaLnBrk="0" hangingPunct="0">
                  <a:spcBef>
                    <a:spcPct val="50000"/>
                  </a:spcBef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+mn-lt"/>
                  </a:rPr>
                  <a:t>Proof: 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Take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to be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U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000" dirty="0" smtClean="0">
                    <a:solidFill>
                      <a:srgbClr val="FF0000"/>
                    </a:solidFill>
                    <a:sym typeface="Symbol"/>
                  </a:rPr>
                  <a:t>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U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2 </a:t>
                </a:r>
                <a:r>
                  <a:rPr lang="en-US" sz="2000" dirty="0" smtClean="0">
                    <a:solidFill>
                      <a:srgbClr val="FF0000"/>
                    </a:solidFill>
                    <a:sym typeface="Symbol"/>
                  </a:rPr>
                  <a:t>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U</a:t>
                </a:r>
                <a:r>
                  <a:rPr lang="en-US" sz="2000" i="1" baseline="-25000" dirty="0" smtClean="0">
                    <a:solidFill>
                      <a:srgbClr val="FF0000"/>
                    </a:solidFill>
                  </a:rPr>
                  <a:t>3</a:t>
                </a:r>
                <a:r>
                  <a:rPr lang="en-US" sz="2000" dirty="0" smtClean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sym typeface="Symbol"/>
                  </a:rPr>
                  <a:t></a:t>
                </a:r>
                <a:r>
                  <a:rPr lang="en-US" sz="2000" dirty="0">
                    <a:solidFill>
                      <a:srgbClr val="FF0000"/>
                    </a:solidFill>
                  </a:rPr>
                  <a:t>{</a:t>
                </a:r>
                <a:r>
                  <a:rPr lang="en-US" sz="2000" i="1" dirty="0" err="1" smtClean="0">
                    <a:solidFill>
                      <a:srgbClr val="FF0000"/>
                    </a:solidFill>
                  </a:rPr>
                  <a:t>x,y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}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where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|</a:t>
                </a:r>
                <a:r>
                  <a:rPr lang="en-US" sz="2000" i="1" dirty="0" err="1">
                    <a:solidFill>
                      <a:srgbClr val="FF0000"/>
                    </a:solidFill>
                  </a:rPr>
                  <a:t>U</a:t>
                </a:r>
                <a:r>
                  <a:rPr lang="en-US" sz="2000" i="1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</a:rPr>
                  <a:t>|=(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>
                    <a:solidFill>
                      <a:srgbClr val="FF0000"/>
                    </a:solidFill>
                  </a:rPr>
                  <a:t>-2)/3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b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The edges are all the triples of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U</a:t>
                </a:r>
                <a:r>
                  <a:rPr lang="en-US" sz="20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sz="2000" dirty="0" smtClean="0">
                    <a:solidFill>
                      <a:srgbClr val="FF0000"/>
                    </a:solidFill>
                    <a:sym typeface="Symbol"/>
                  </a:rPr>
                  <a:t>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U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2000" dirty="0" smtClean="0">
                    <a:solidFill>
                      <a:srgbClr val="FF0000"/>
                    </a:solidFill>
                    <a:sym typeface="Symbol"/>
                  </a:rPr>
                  <a:t>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U</a:t>
                </a:r>
                <a:r>
                  <a:rPr lang="en-US" sz="2000" i="1" baseline="-25000" dirty="0" smtClean="0">
                    <a:solidFill>
                      <a:srgbClr val="FF0000"/>
                    </a:solidFill>
                  </a:rPr>
                  <a:t>3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and all triples </a:t>
                </a:r>
                <a:r>
                  <a:rPr lang="en-US" sz="2000" dirty="0">
                    <a:solidFill>
                      <a:srgbClr val="FF0000"/>
                    </a:solidFill>
                  </a:rPr>
                  <a:t>{</a:t>
                </a:r>
                <a:r>
                  <a:rPr lang="en-US" sz="2000" i="1" dirty="0" err="1">
                    <a:solidFill>
                      <a:srgbClr val="FF0000"/>
                    </a:solidFill>
                  </a:rPr>
                  <a:t>x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,</a:t>
                </a:r>
                <a:r>
                  <a:rPr lang="en-US" sz="2000" i="1" dirty="0" err="1">
                    <a:solidFill>
                      <a:srgbClr val="FF0000"/>
                    </a:solidFill>
                  </a:rPr>
                  <a:t>u</a:t>
                </a:r>
                <a:r>
                  <a:rPr lang="en-US" sz="2000" i="1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,</a:t>
                </a:r>
                <a:r>
                  <a:rPr lang="en-US" sz="2000" i="1" dirty="0" err="1">
                    <a:solidFill>
                      <a:srgbClr val="FF0000"/>
                    </a:solidFill>
                  </a:rPr>
                  <a:t>u</a:t>
                </a:r>
                <a:r>
                  <a:rPr lang="en-US" sz="2000" i="1" baseline="-25000" dirty="0" err="1">
                    <a:solidFill>
                      <a:srgbClr val="FF0000"/>
                    </a:solidFill>
                  </a:rPr>
                  <a:t>j</a:t>
                </a:r>
                <a:r>
                  <a:rPr lang="en-US" sz="2000" dirty="0">
                    <a:solidFill>
                      <a:srgbClr val="FF0000"/>
                    </a:solidFill>
                  </a:rPr>
                  <a:t>} ,{</a:t>
                </a:r>
                <a:r>
                  <a:rPr lang="en-US" sz="2000" i="1" dirty="0" err="1">
                    <a:solidFill>
                      <a:srgbClr val="FF0000"/>
                    </a:solidFill>
                  </a:rPr>
                  <a:t>y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,</a:t>
                </a:r>
                <a:r>
                  <a:rPr lang="en-US" sz="2000" i="1" dirty="0" err="1">
                    <a:solidFill>
                      <a:srgbClr val="FF0000"/>
                    </a:solidFill>
                  </a:rPr>
                  <a:t>u</a:t>
                </a:r>
                <a:r>
                  <a:rPr lang="en-US" sz="2000" i="1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,</a:t>
                </a:r>
                <a:r>
                  <a:rPr lang="en-US" sz="2000" i="1" dirty="0" err="1">
                    <a:solidFill>
                      <a:srgbClr val="FF0000"/>
                    </a:solidFill>
                  </a:rPr>
                  <a:t>u</a:t>
                </a:r>
                <a:r>
                  <a:rPr lang="en-US" sz="2000" i="1" baseline="-25000" dirty="0" err="1">
                    <a:solidFill>
                      <a:srgbClr val="FF0000"/>
                    </a:solidFill>
                  </a:rPr>
                  <a:t>j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}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b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000" i="1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does not contain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 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because the links of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x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and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y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are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3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-colorable so do not lie in a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K</a:t>
                </a:r>
                <a:r>
                  <a:rPr lang="en-US" sz="2000" baseline="-25000" dirty="0">
                    <a:solidFill>
                      <a:srgbClr val="FF0000"/>
                    </a:solidFill>
                  </a:rPr>
                  <a:t>5(3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. The result follows since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T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has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edges.</a:t>
                </a:r>
              </a:p>
            </p:txBody>
          </p:sp>
        </mc:Choice>
        <mc:Fallback xmlns="">
          <p:sp>
            <p:nvSpPr>
              <p:cNvPr id="5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511" y="4811580"/>
                <a:ext cx="8511558" cy="1426288"/>
              </a:xfrm>
              <a:prstGeom prst="rect">
                <a:avLst/>
              </a:prstGeom>
              <a:blipFill rotWithShape="1">
                <a:blip r:embed="rId5"/>
                <a:stretch>
                  <a:fillRect t="-2564" b="-1709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9796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1D1D-B4A2-4321-AB90-23DA8D373E4D}" type="slidenum">
              <a:rPr lang="he-IL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0762" name="Text Box 74"/>
              <p:cNvSpPr txBox="1">
                <a:spLocks noChangeArrowheads="1"/>
              </p:cNvSpPr>
              <p:nvPr/>
            </p:nvSpPr>
            <p:spPr bwMode="auto">
              <a:xfrm>
                <a:off x="309045" y="318195"/>
                <a:ext cx="8511558" cy="465819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58775" algn="ctr" eaLnBrk="0" hangingPunct="0"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Proof preliminaries</a:t>
                </a:r>
              </a:p>
              <a:p>
                <a:pPr marL="358775" eaLnBrk="0" hangingPunct="0">
                  <a:spcBef>
                    <a:spcPct val="5000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We say that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and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H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of the same order </a:t>
                </a:r>
                <a:r>
                  <a:rPr lang="en-US" sz="2000" b="1" i="1" dirty="0" smtClean="0">
                    <a:solidFill>
                      <a:srgbClr val="002060"/>
                    </a:solidFill>
                    <a:latin typeface="+mn-lt"/>
                  </a:rPr>
                  <a:t>pack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, if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H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is a spanning </a:t>
                </a:r>
                <a:r>
                  <a:rPr lang="en-US" sz="2000" dirty="0" err="1">
                    <a:solidFill>
                      <a:schemeClr val="tx1"/>
                    </a:solidFill>
                    <a:latin typeface="+mn-lt"/>
                  </a:rPr>
                  <a:t>subgraph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 of the complement of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 marL="358775" eaLnBrk="0" hangingPunct="0">
                  <a:spcBef>
                    <a:spcPct val="5000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Let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H=</a:t>
                </a:r>
                <a:r>
                  <a:rPr lang="en-US" sz="2000" dirty="0">
                    <a:solidFill>
                      <a:srgbClr val="FF0000"/>
                    </a:solidFill>
                  </a:rPr>
                  <a:t>(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W</a:t>
                </a:r>
                <a:r>
                  <a:rPr lang="en-US" sz="2000" dirty="0">
                    <a:solidFill>
                      <a:srgbClr val="FF0000"/>
                    </a:solidFill>
                  </a:rPr>
                  <a:t>,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F</a:t>
                </a:r>
                <a:r>
                  <a:rPr lang="en-US" sz="2000" dirty="0">
                    <a:solidFill>
                      <a:srgbClr val="FF0000"/>
                    </a:solidFill>
                  </a:rPr>
                  <a:t>)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be a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graph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with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vertices and with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∆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.</a:t>
                </a:r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 marL="358775" eaLnBrk="0" hangingPunct="0">
                  <a:spcBef>
                    <a:spcPct val="5000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Let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G</a:t>
                </a:r>
                <a:r>
                  <a:rPr lang="en-US" sz="2000" dirty="0">
                    <a:solidFill>
                      <a:srgbClr val="FF0000"/>
                    </a:solidFill>
                  </a:rPr>
                  <a:t>=(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V</a:t>
                </a:r>
                <a:r>
                  <a:rPr lang="en-US" sz="2000" dirty="0">
                    <a:solidFill>
                      <a:srgbClr val="FF0000"/>
                    </a:solidFill>
                  </a:rPr>
                  <a:t>,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E</a:t>
                </a:r>
                <a:r>
                  <a:rPr lang="en-US" sz="2000" dirty="0">
                    <a:solidFill>
                      <a:srgbClr val="FF0000"/>
                    </a:solidFill>
                  </a:rPr>
                  <a:t>)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be any graph with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vertices and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n-</a:t>
                </a:r>
                <a:r>
                  <a:rPr lang="el-GR" sz="2000" i="1" dirty="0" smtClean="0">
                    <a:solidFill>
                      <a:srgbClr val="FF0000"/>
                    </a:solidFill>
                  </a:rPr>
                  <a:t>δ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-1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edges,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where </a:t>
                </a:r>
                <a:r>
                  <a:rPr lang="el-GR" sz="2000" i="1" dirty="0" smtClean="0">
                    <a:solidFill>
                      <a:srgbClr val="FF0000"/>
                    </a:solidFill>
                  </a:rPr>
                  <a:t>δ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=</a:t>
                </a:r>
                <a:r>
                  <a:rPr lang="el-GR" sz="2000" i="1" dirty="0" smtClean="0">
                    <a:solidFill>
                      <a:srgbClr val="FF0000"/>
                    </a:solidFill>
                  </a:rPr>
                  <a:t>δ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 marL="358775" eaLnBrk="0" hangingPunct="0">
                  <a:spcBef>
                    <a:spcPct val="5000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It suffices to prove that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G</a:t>
                </a:r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H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pack.</a:t>
                </a:r>
              </a:p>
              <a:p>
                <a:pPr marL="358775" eaLnBrk="0" hangingPunct="0"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Equivalently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, 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a </a:t>
                </a:r>
                <a:r>
                  <a:rPr lang="en-US" sz="2000" dirty="0" err="1">
                    <a:solidFill>
                      <a:schemeClr val="tx1"/>
                    </a:solidFill>
                    <a:latin typeface="+mn-lt"/>
                  </a:rPr>
                  <a:t>bijection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f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: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 V </a:t>
                </a:r>
                <a:r>
                  <a:rPr lang="en-US" sz="2000" i="1" dirty="0">
                    <a:solidFill>
                      <a:srgbClr val="FF0000"/>
                    </a:solidFill>
                    <a:sym typeface="Wingdings" pitchFamily="2" charset="2"/>
                  </a:rPr>
                  <a:t>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W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such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that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000" i="1" dirty="0" err="1" smtClean="0">
                    <a:solidFill>
                      <a:srgbClr val="FF0000"/>
                    </a:solidFill>
                  </a:rPr>
                  <a:t>u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,</a:t>
                </a:r>
                <a:r>
                  <a:rPr lang="en-US" sz="2000" i="1" dirty="0" err="1" smtClean="0">
                    <a:solidFill>
                      <a:srgbClr val="FF0000"/>
                    </a:solidFill>
                  </a:rPr>
                  <a:t>v</a:t>
                </a:r>
                <a:r>
                  <a:rPr lang="en-US" sz="2000" dirty="0">
                    <a:solidFill>
                      <a:srgbClr val="FF0000"/>
                    </a:solidFill>
                  </a:rPr>
                  <a:t>)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  <a:sym typeface="Symbol"/>
                  </a:rPr>
                  <a:t></a:t>
                </a:r>
                <a:r>
                  <a:rPr lang="en-US" sz="2000" i="1" dirty="0" smtClean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E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 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sym typeface="Wingdings" pitchFamily="2" charset="2"/>
                  </a:rPr>
                  <a:t>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u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),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f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v</a:t>
                </a:r>
                <a:r>
                  <a:rPr lang="en-US" sz="2000" dirty="0">
                    <a:solidFill>
                      <a:srgbClr val="FF0000"/>
                    </a:solidFill>
                  </a:rPr>
                  <a:t>))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  <a:sym typeface="Symbol"/>
                  </a:rPr>
                  <a:t>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F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. </a:t>
                </a:r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 marL="358775" eaLnBrk="0" hangingPunct="0">
                  <a:spcBef>
                    <a:spcPct val="50000"/>
                  </a:spcBef>
                </a:pPr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 marL="358775" eaLnBrk="0" hangingPunct="0"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Let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V</a:t>
                </a:r>
                <a:r>
                  <a:rPr lang="en-US" sz="2000" dirty="0">
                    <a:solidFill>
                      <a:srgbClr val="FF0000"/>
                    </a:solidFill>
                  </a:rPr>
                  <a:t>={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v</a:t>
                </a:r>
                <a:r>
                  <a:rPr lang="en-US" sz="20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sz="2000" dirty="0">
                    <a:solidFill>
                      <a:srgbClr val="FF0000"/>
                    </a:solidFill>
                  </a:rPr>
                  <a:t>,…,</a:t>
                </a:r>
                <a:r>
                  <a:rPr lang="en-US" sz="2000" i="1" dirty="0" err="1">
                    <a:solidFill>
                      <a:srgbClr val="FF0000"/>
                    </a:solidFill>
                  </a:rPr>
                  <a:t>v</a:t>
                </a:r>
                <a:r>
                  <a:rPr lang="en-US" sz="2000" i="1" baseline="-25000" dirty="0" err="1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>
                    <a:solidFill>
                      <a:srgbClr val="FF0000"/>
                    </a:solidFill>
                  </a:rPr>
                  <a:t>}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+mn-lt"/>
                  </a:rPr>
                  <a:t>where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d</a:t>
                </a:r>
                <a:r>
                  <a:rPr lang="en-US" sz="2000" dirty="0">
                    <a:solidFill>
                      <a:srgbClr val="FF0000"/>
                    </a:solidFill>
                  </a:rPr>
                  <a:t>(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v</a:t>
                </a:r>
                <a:r>
                  <a:rPr lang="en-US" sz="2000" i="1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</a:rPr>
                  <a:t>) ≥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d</a:t>
                </a:r>
                <a:r>
                  <a:rPr lang="en-US" sz="2000" dirty="0">
                    <a:solidFill>
                      <a:srgbClr val="FF0000"/>
                    </a:solidFill>
                  </a:rPr>
                  <a:t>(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v</a:t>
                </a:r>
                <a:r>
                  <a:rPr lang="en-US" sz="2000" i="1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sz="2000" baseline="-25000" dirty="0">
                    <a:solidFill>
                      <a:srgbClr val="FF0000"/>
                    </a:solidFill>
                  </a:rPr>
                  <a:t>+1</a:t>
                </a:r>
                <a:r>
                  <a:rPr lang="en-US" sz="2000" dirty="0">
                    <a:solidFill>
                      <a:srgbClr val="FF0000"/>
                    </a:solidFill>
                  </a:rPr>
                  <a:t>)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 marL="358775" eaLnBrk="0" hangingPunct="0"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</a:rPr>
                  <a:t>Observe:    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v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≤ 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n-</a:t>
                </a:r>
                <a:r>
                  <a:rPr lang="el-GR" sz="2000" i="1" dirty="0">
                    <a:solidFill>
                      <a:srgbClr val="FF0000"/>
                    </a:solidFill>
                  </a:rPr>
                  <a:t>δ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-1	</a:t>
                </a:r>
                <a:r>
                  <a:rPr lang="en-US" sz="2000" i="1" smtClean="0">
                    <a:solidFill>
                      <a:srgbClr val="FF0000"/>
                    </a:solidFill>
                  </a:rPr>
                  <a:t> d</a:t>
                </a:r>
                <a:r>
                  <a:rPr lang="en-US" sz="200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000" i="1" smtClean="0">
                    <a:solidFill>
                      <a:srgbClr val="FF0000"/>
                    </a:solidFill>
                  </a:rPr>
                  <a:t>v</a:t>
                </a:r>
                <a:r>
                  <a:rPr lang="en-US" sz="2000" baseline="-25000" smtClean="0">
                    <a:solidFill>
                      <a:srgbClr val="FF0000"/>
                    </a:solidFill>
                  </a:rPr>
                  <a:t>2</a:t>
                </a:r>
                <a:r>
                  <a:rPr lang="en-US" sz="2000" smtClean="0">
                    <a:solidFill>
                      <a:srgbClr val="FF0000"/>
                    </a:solidFill>
                  </a:rPr>
                  <a:t>)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≤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/2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   	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v</a:t>
                </a:r>
                <a:r>
                  <a:rPr lang="en-US" sz="2000" i="1" baseline="-25000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)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≤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/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i </a:t>
                </a:r>
              </a:p>
            </p:txBody>
          </p:sp>
        </mc:Choice>
        <mc:Fallback xmlns="">
          <p:sp>
            <p:nvSpPr>
              <p:cNvPr id="370762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045" y="318195"/>
                <a:ext cx="8511558" cy="4658198"/>
              </a:xfrm>
              <a:prstGeom prst="rect">
                <a:avLst/>
              </a:prstGeom>
              <a:blipFill rotWithShape="1">
                <a:blip r:embed="rId4"/>
                <a:stretch>
                  <a:fillRect t="-654" b="-1440"/>
                </a:stretch>
              </a:blip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9660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1D1D-B4A2-4321-AB90-23DA8D373E4D}" type="slidenum">
              <a:rPr lang="he-IL" smtClean="0"/>
              <a:pPr/>
              <a:t>8</a:t>
            </a:fld>
            <a:endParaRPr lang="en-US" dirty="0"/>
          </a:p>
        </p:txBody>
      </p:sp>
      <p:sp>
        <p:nvSpPr>
          <p:cNvPr id="370762" name="Text Box 74"/>
          <p:cNvSpPr txBox="1">
            <a:spLocks noChangeArrowheads="1"/>
          </p:cNvSpPr>
          <p:nvPr/>
        </p:nvSpPr>
        <p:spPr bwMode="auto">
          <a:xfrm>
            <a:off x="309045" y="318195"/>
            <a:ext cx="8511558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We need the following </a:t>
            </a:r>
            <a:r>
              <a:rPr lang="en-US" sz="2000" b="1" i="1" dirty="0" smtClean="0">
                <a:solidFill>
                  <a:srgbClr val="002060"/>
                </a:solidFill>
                <a:latin typeface="+mn-lt"/>
              </a:rPr>
              <a:t>independent sets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of </a:t>
            </a:r>
            <a:r>
              <a:rPr lang="en-US" sz="2000" i="1" dirty="0">
                <a:solidFill>
                  <a:srgbClr val="FF0000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, one for each </a:t>
            </a:r>
            <a:r>
              <a:rPr lang="en-US" sz="2000" i="1" dirty="0" smtClean="0">
                <a:solidFill>
                  <a:srgbClr val="FF0000"/>
                </a:solidFill>
              </a:rPr>
              <a:t>v</a:t>
            </a:r>
            <a:r>
              <a:rPr lang="en-US" sz="2000" i="1" baseline="-25000" dirty="0" smtClean="0">
                <a:solidFill>
                  <a:srgbClr val="FF0000"/>
                </a:solidFill>
              </a:rPr>
              <a:t>i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358775" eaLnBrk="0" hangingPunct="0">
              <a:spcBef>
                <a:spcPct val="50000"/>
              </a:spcBef>
            </a:pPr>
            <a:r>
              <a:rPr lang="en-US" sz="2000" i="1" dirty="0">
                <a:solidFill>
                  <a:srgbClr val="FF0000"/>
                </a:solidFill>
              </a:rPr>
              <a:t>S</a:t>
            </a:r>
            <a:r>
              <a:rPr lang="en-US" sz="2000" baseline="-25000" dirty="0">
                <a:solidFill>
                  <a:srgbClr val="FF0000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consists of non-neighbors of </a:t>
            </a:r>
            <a:r>
              <a:rPr lang="en-US" sz="2000" i="1" dirty="0">
                <a:solidFill>
                  <a:srgbClr val="FF0000"/>
                </a:solidFill>
              </a:rPr>
              <a:t>v</a:t>
            </a:r>
            <a:r>
              <a:rPr lang="en-US" sz="2000" baseline="-25000" dirty="0">
                <a:solidFill>
                  <a:srgbClr val="FF0000"/>
                </a:solidFill>
              </a:rPr>
              <a:t>1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that have small degree (less than </a:t>
            </a:r>
            <a:r>
              <a:rPr lang="en-US" sz="2000" dirty="0">
                <a:solidFill>
                  <a:srgbClr val="FF0000"/>
                </a:solidFill>
              </a:rPr>
              <a:t>2</a:t>
            </a:r>
            <a:r>
              <a:rPr lang="en-US" sz="2000" i="1" dirty="0">
                <a:solidFill>
                  <a:srgbClr val="FF0000"/>
                </a:solidFill>
              </a:rPr>
              <a:t>n</a:t>
            </a:r>
            <a:r>
              <a:rPr lang="en-US" sz="2000" baseline="30000" dirty="0">
                <a:solidFill>
                  <a:srgbClr val="FF0000"/>
                </a:solidFill>
              </a:rPr>
              <a:t>1/2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358775" eaLnBrk="0" hangingPunct="0">
              <a:spcBef>
                <a:spcPct val="50000"/>
              </a:spcBef>
            </a:pPr>
            <a:r>
              <a:rPr lang="en-US" sz="2000" i="1" dirty="0" smtClean="0">
                <a:solidFill>
                  <a:srgbClr val="FF0000"/>
                </a:solidFill>
              </a:rPr>
              <a:t>S</a:t>
            </a:r>
            <a:r>
              <a:rPr lang="en-US" sz="20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consists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of non-neighbors of </a:t>
            </a:r>
            <a:r>
              <a:rPr lang="en-US" sz="2000" i="1" dirty="0">
                <a:solidFill>
                  <a:srgbClr val="FF0000"/>
                </a:solidFill>
              </a:rPr>
              <a:t>v</a:t>
            </a:r>
            <a:r>
              <a:rPr lang="en-US" sz="2000" i="1" baseline="-25000" dirty="0">
                <a:solidFill>
                  <a:srgbClr val="FF0000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that have very small degree (at most </a:t>
            </a:r>
            <a:r>
              <a:rPr lang="en-US" sz="2000" dirty="0">
                <a:solidFill>
                  <a:srgbClr val="FF0000"/>
                </a:solidFill>
              </a:rPr>
              <a:t>50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358775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Each </a:t>
            </a:r>
            <a:r>
              <a:rPr lang="en-US" sz="2000" i="1" dirty="0">
                <a:solidFill>
                  <a:srgbClr val="FF0000"/>
                </a:solidFill>
              </a:rPr>
              <a:t>S</a:t>
            </a:r>
            <a:r>
              <a:rPr lang="en-US" sz="2000" i="1" baseline="-25000" dirty="0">
                <a:solidFill>
                  <a:srgbClr val="FF0000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is chosen with maximum cardinality, under this restriction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58775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It is not difficult to show that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|</a:t>
            </a:r>
            <a:r>
              <a:rPr lang="en-US" sz="2000" i="1" dirty="0" smtClean="0">
                <a:solidFill>
                  <a:srgbClr val="FF0000"/>
                </a:solidFill>
              </a:rPr>
              <a:t>S</a:t>
            </a:r>
            <a:r>
              <a:rPr lang="en-US" sz="2000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>
                <a:solidFill>
                  <a:srgbClr val="FF0000"/>
                </a:solidFill>
              </a:rPr>
              <a:t>|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≥ </a:t>
            </a:r>
            <a:r>
              <a:rPr lang="el-GR" sz="2000" i="1" dirty="0" smtClean="0">
                <a:solidFill>
                  <a:srgbClr val="FF0000"/>
                </a:solidFill>
              </a:rPr>
              <a:t>δ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sz="2000" dirty="0">
                <a:solidFill>
                  <a:srgbClr val="FF0000"/>
                </a:solidFill>
              </a:rPr>
              <a:t>|</a:t>
            </a:r>
            <a:r>
              <a:rPr lang="en-US" sz="2000" i="1" dirty="0" smtClean="0">
                <a:solidFill>
                  <a:srgbClr val="FF0000"/>
                </a:solidFill>
              </a:rPr>
              <a:t>S</a:t>
            </a:r>
            <a:r>
              <a:rPr lang="en-US" sz="20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000" dirty="0" smtClean="0">
                <a:solidFill>
                  <a:srgbClr val="FF0000"/>
                </a:solidFill>
              </a:rPr>
              <a:t>| </a:t>
            </a:r>
            <a:r>
              <a:rPr lang="en-US" sz="2000" dirty="0">
                <a:solidFill>
                  <a:srgbClr val="FF0000"/>
                </a:solidFill>
              </a:rPr>
              <a:t>≥ </a:t>
            </a:r>
            <a:r>
              <a:rPr lang="en-US" sz="2000" i="1" dirty="0" smtClean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/7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79804" y="2390807"/>
            <a:ext cx="4174216" cy="1440110"/>
            <a:chOff x="1960461" y="2585549"/>
            <a:chExt cx="4174216" cy="1419525"/>
          </a:xfrm>
        </p:grpSpPr>
        <p:sp>
          <p:nvSpPr>
            <p:cNvPr id="2" name="Oval 1"/>
            <p:cNvSpPr/>
            <p:nvPr/>
          </p:nvSpPr>
          <p:spPr>
            <a:xfrm>
              <a:off x="4391421" y="3145232"/>
              <a:ext cx="153620" cy="146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rot="16200000">
              <a:off x="2447217" y="2622012"/>
              <a:ext cx="896305" cy="186981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5247240" y="3117638"/>
              <a:ext cx="489571" cy="128530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2" idx="5"/>
            </p:cNvCxnSpPr>
            <p:nvPr/>
          </p:nvCxnSpPr>
          <p:spPr>
            <a:xfrm>
              <a:off x="4522544" y="3270107"/>
              <a:ext cx="752192" cy="2453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" idx="5"/>
              <a:endCxn id="13" idx="5"/>
            </p:cNvCxnSpPr>
            <p:nvPr/>
          </p:nvCxnSpPr>
          <p:spPr>
            <a:xfrm>
              <a:off x="4522544" y="3270107"/>
              <a:ext cx="1423905" cy="3170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3" idx="0"/>
              <a:endCxn id="5" idx="4"/>
            </p:cNvCxnSpPr>
            <p:nvPr/>
          </p:nvCxnSpPr>
          <p:spPr>
            <a:xfrm flipH="1" flipV="1">
              <a:off x="3830279" y="3556920"/>
              <a:ext cx="1019096" cy="2033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" idx="5"/>
              <a:endCxn id="13" idx="7"/>
            </p:cNvCxnSpPr>
            <p:nvPr/>
          </p:nvCxnSpPr>
          <p:spPr>
            <a:xfrm>
              <a:off x="4522544" y="3270107"/>
              <a:ext cx="515059" cy="3170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3" idx="1"/>
              <a:endCxn id="5" idx="3"/>
            </p:cNvCxnSpPr>
            <p:nvPr/>
          </p:nvCxnSpPr>
          <p:spPr>
            <a:xfrm flipH="1" flipV="1">
              <a:off x="3556450" y="3873812"/>
              <a:ext cx="1481153" cy="595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0757" name="TextBox 370756"/>
            <p:cNvSpPr txBox="1"/>
            <p:nvPr/>
          </p:nvSpPr>
          <p:spPr>
            <a:xfrm>
              <a:off x="4157222" y="2585549"/>
              <a:ext cx="4683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v</a:t>
              </a:r>
              <a:r>
                <a:rPr lang="en-US" i="1" baseline="-25000" dirty="0">
                  <a:solidFill>
                    <a:srgbClr val="FF0000"/>
                  </a:solidFill>
                </a:rPr>
                <a:t>i 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037603" y="3467081"/>
              <a:ext cx="9476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N</a:t>
              </a:r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i="1" dirty="0" smtClean="0">
                  <a:solidFill>
                    <a:srgbClr val="FF0000"/>
                  </a:solidFill>
                </a:rPr>
                <a:t>v</a:t>
              </a:r>
              <a:r>
                <a:rPr lang="en-US" i="1" baseline="-25000" dirty="0" smtClean="0">
                  <a:solidFill>
                    <a:srgbClr val="FF0000"/>
                  </a:solidFill>
                </a:rPr>
                <a:t>i</a:t>
              </a:r>
              <a:r>
                <a:rPr lang="en-US" dirty="0" smtClean="0">
                  <a:solidFill>
                    <a:srgbClr val="FF0000"/>
                  </a:solidFill>
                </a:rPr>
                <a:t>)</a:t>
              </a:r>
              <a:r>
                <a:rPr lang="en-US" i="1" baseline="-25000" dirty="0" smtClean="0">
                  <a:solidFill>
                    <a:srgbClr val="FF000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 rot="16200000">
              <a:off x="2673430" y="3056402"/>
              <a:ext cx="604122" cy="10315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468888" y="3252530"/>
              <a:ext cx="8972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S</a:t>
              </a:r>
              <a:r>
                <a:rPr lang="en-US" i="1" baseline="-25000" dirty="0" smtClean="0">
                  <a:solidFill>
                    <a:srgbClr val="FF0000"/>
                  </a:solidFill>
                </a:rPr>
                <a:t>i </a:t>
              </a:r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3112320" y="3575273"/>
              <a:ext cx="76810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169101" y="3714570"/>
              <a:ext cx="76810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264720" y="3552413"/>
              <a:ext cx="76810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829297" y="3755015"/>
              <a:ext cx="76810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856964" y="3428653"/>
              <a:ext cx="76810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055283" y="3421271"/>
              <a:ext cx="76810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908331" y="3592679"/>
              <a:ext cx="76810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0767" name="Straight Connector 370766"/>
            <p:cNvCxnSpPr>
              <a:stCxn id="57" idx="1"/>
            </p:cNvCxnSpPr>
            <p:nvPr/>
          </p:nvCxnSpPr>
          <p:spPr>
            <a:xfrm flipV="1">
              <a:off x="3066532" y="3291532"/>
              <a:ext cx="84193" cy="136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0" idx="4"/>
            </p:cNvCxnSpPr>
            <p:nvPr/>
          </p:nvCxnSpPr>
          <p:spPr>
            <a:xfrm flipV="1">
              <a:off x="3150725" y="3359750"/>
              <a:ext cx="152400" cy="2612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7" idx="4"/>
            </p:cNvCxnSpPr>
            <p:nvPr/>
          </p:nvCxnSpPr>
          <p:spPr>
            <a:xfrm flipH="1" flipV="1">
              <a:off x="2908333" y="3270107"/>
              <a:ext cx="185355" cy="1968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2849326" y="3777875"/>
              <a:ext cx="301399" cy="959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Box 74"/>
          <p:cNvSpPr txBox="1">
            <a:spLocks noChangeArrowheads="1"/>
          </p:cNvSpPr>
          <p:nvPr/>
        </p:nvSpPr>
        <p:spPr bwMode="auto">
          <a:xfrm>
            <a:off x="360590" y="3858514"/>
            <a:ext cx="8511558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Random subsets of </a:t>
            </a:r>
            <a:r>
              <a:rPr lang="en-US" sz="2000" i="1" dirty="0">
                <a:solidFill>
                  <a:srgbClr val="FF0000"/>
                </a:solidFill>
              </a:rPr>
              <a:t>S</a:t>
            </a:r>
            <a:r>
              <a:rPr lang="en-US" sz="2000" i="1" baseline="-25000" dirty="0">
                <a:solidFill>
                  <a:srgbClr val="FF0000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have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whp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some useful properties for our embedding:</a:t>
            </a:r>
          </a:p>
          <a:p>
            <a:pPr marL="358775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Let </a:t>
            </a:r>
            <a:r>
              <a:rPr lang="en-US" sz="2000" i="1" dirty="0" smtClean="0">
                <a:solidFill>
                  <a:srgbClr val="FF0000"/>
                </a:solidFill>
              </a:rPr>
              <a:t>B</a:t>
            </a:r>
            <a:r>
              <a:rPr lang="en-US" sz="2000" i="1" baseline="-25000" dirty="0" smtClean="0">
                <a:solidFill>
                  <a:srgbClr val="FF0000"/>
                </a:solidFill>
              </a:rPr>
              <a:t>i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be a random subset of </a:t>
            </a:r>
            <a:r>
              <a:rPr lang="en-US" sz="2000" i="1" dirty="0">
                <a:solidFill>
                  <a:srgbClr val="FF0000"/>
                </a:solidFill>
              </a:rPr>
              <a:t>S</a:t>
            </a:r>
            <a:r>
              <a:rPr lang="en-US" sz="2000" i="1" baseline="-25000" dirty="0">
                <a:solidFill>
                  <a:srgbClr val="FF0000"/>
                </a:solidFill>
              </a:rPr>
              <a:t>i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where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each vertex is chosen with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prob.  </a:t>
            </a:r>
            <a:r>
              <a:rPr lang="en-US" sz="2000" i="1" dirty="0" smtClean="0">
                <a:solidFill>
                  <a:srgbClr val="FF0000"/>
                </a:solidFill>
              </a:rPr>
              <a:t>n</a:t>
            </a:r>
            <a:r>
              <a:rPr lang="en-US" sz="2000" baseline="30000" dirty="0" smtClean="0">
                <a:solidFill>
                  <a:srgbClr val="FF0000"/>
                </a:solidFill>
              </a:rPr>
              <a:t>-1/2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baseline="-250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8" name="Picture 3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18" y="4720288"/>
            <a:ext cx="3011550" cy="762776"/>
          </a:xfrm>
          <a:prstGeom prst="rect">
            <a:avLst/>
          </a:prstGeom>
        </p:spPr>
      </p:pic>
      <p:sp>
        <p:nvSpPr>
          <p:cNvPr id="87" name="Text Box 74"/>
          <p:cNvSpPr txBox="1">
            <a:spLocks noChangeArrowheads="1"/>
          </p:cNvSpPr>
          <p:nvPr/>
        </p:nvSpPr>
        <p:spPr bwMode="auto">
          <a:xfrm>
            <a:off x="461909" y="5629625"/>
            <a:ext cx="8511558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2075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Lemma 1: 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sym typeface="Symbol"/>
              </a:rPr>
              <a:t>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Whp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  all the </a:t>
            </a:r>
            <a:r>
              <a:rPr lang="en-US" sz="2000" i="1" dirty="0" err="1" smtClean="0">
                <a:solidFill>
                  <a:srgbClr val="FF0000"/>
                </a:solidFill>
              </a:rPr>
              <a:t>C</a:t>
            </a:r>
            <a:r>
              <a:rPr lang="en-US" sz="2000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are relatively small  (less than </a:t>
            </a:r>
            <a:r>
              <a:rPr lang="en-US" sz="2000" dirty="0" smtClean="0">
                <a:solidFill>
                  <a:srgbClr val="FF0000"/>
                </a:solidFill>
              </a:rPr>
              <a:t>4</a:t>
            </a:r>
            <a:r>
              <a:rPr lang="en-US" sz="2000" i="1" dirty="0" smtClean="0">
                <a:solidFill>
                  <a:srgbClr val="FF0000"/>
                </a:solidFill>
              </a:rPr>
              <a:t>n</a:t>
            </a:r>
            <a:r>
              <a:rPr lang="en-US" sz="2000" baseline="30000" dirty="0" smtClean="0">
                <a:solidFill>
                  <a:srgbClr val="FF0000"/>
                </a:solidFill>
              </a:rPr>
              <a:t>1/2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   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</a:t>
            </a:r>
            <a:r>
              <a:rPr lang="en-US" sz="2400" dirty="0" smtClean="0"/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first few </a:t>
            </a:r>
            <a:r>
              <a:rPr lang="en-US" sz="2000" i="1" dirty="0" smtClean="0">
                <a:solidFill>
                  <a:srgbClr val="FF0000"/>
                </a:solidFill>
              </a:rPr>
              <a:t>D</a:t>
            </a:r>
            <a:r>
              <a:rPr lang="en-US" sz="2000" i="1" baseline="-25000" dirty="0" smtClean="0">
                <a:solidFill>
                  <a:srgbClr val="FF0000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are relatively large (at least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0.05</a:t>
            </a:r>
            <a:r>
              <a:rPr lang="en-US" sz="2000" i="1" dirty="0" smtClean="0">
                <a:solidFill>
                  <a:srgbClr val="FF0000"/>
                </a:solidFill>
              </a:rPr>
              <a:t>n</a:t>
            </a:r>
            <a:r>
              <a:rPr lang="en-US" sz="2000" baseline="30000" dirty="0" smtClean="0">
                <a:solidFill>
                  <a:srgbClr val="FF0000"/>
                </a:solidFill>
              </a:rPr>
              <a:t>1/2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for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i</a:t>
            </a:r>
            <a:r>
              <a:rPr lang="en-US" sz="2000" dirty="0">
                <a:solidFill>
                  <a:srgbClr val="FF0000"/>
                </a:solidFill>
              </a:rPr>
              <a:t>=2</a:t>
            </a:r>
            <a:r>
              <a:rPr lang="en-US" sz="2000" dirty="0" smtClean="0">
                <a:solidFill>
                  <a:srgbClr val="FF0000"/>
                </a:solidFill>
              </a:rPr>
              <a:t>,…,</a:t>
            </a:r>
            <a:r>
              <a:rPr lang="en-US" sz="2000" i="1" dirty="0" smtClean="0">
                <a:solidFill>
                  <a:srgbClr val="FF0000"/>
                </a:solidFill>
              </a:rPr>
              <a:t>n</a:t>
            </a:r>
            <a:r>
              <a:rPr lang="en-US" sz="2000" baseline="30000" dirty="0" smtClean="0">
                <a:solidFill>
                  <a:srgbClr val="FF0000"/>
                </a:solidFill>
              </a:rPr>
              <a:t>1/2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baseline="30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481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1D1D-B4A2-4321-AB90-23DA8D373E4D}" type="slidenum">
              <a:rPr lang="he-IL" smtClean="0"/>
              <a:pPr/>
              <a:t>9</a:t>
            </a:fld>
            <a:endParaRPr lang="en-US" dirty="0"/>
          </a:p>
        </p:txBody>
      </p:sp>
      <p:sp>
        <p:nvSpPr>
          <p:cNvPr id="370762" name="Text Box 74"/>
          <p:cNvSpPr txBox="1">
            <a:spLocks noChangeArrowheads="1"/>
          </p:cNvSpPr>
          <p:nvPr/>
        </p:nvSpPr>
        <p:spPr bwMode="auto">
          <a:xfrm>
            <a:off x="309045" y="318195"/>
            <a:ext cx="8511558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algn="ctr"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Proof outline</a:t>
            </a:r>
          </a:p>
          <a:p>
            <a:pPr marL="358775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construction of the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bijection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f 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  <a:r>
              <a:rPr lang="en-US" sz="2000" i="1" dirty="0">
                <a:solidFill>
                  <a:srgbClr val="FF0000"/>
                </a:solidFill>
              </a:rPr>
              <a:t> V </a:t>
            </a:r>
            <a:r>
              <a:rPr lang="en-US" sz="2000" i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000" i="1" dirty="0">
                <a:solidFill>
                  <a:srgbClr val="FF0000"/>
                </a:solidFill>
              </a:rPr>
              <a:t>W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is done in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four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stages.</a:t>
            </a:r>
          </a:p>
          <a:p>
            <a:pPr marL="358775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At each point of the construction, some vertices of </a:t>
            </a:r>
            <a:r>
              <a:rPr lang="en-US" sz="2000" i="1" dirty="0">
                <a:solidFill>
                  <a:srgbClr val="FF0000"/>
                </a:solidFill>
              </a:rPr>
              <a:t>V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are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matched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to some vertices of </a:t>
            </a:r>
            <a:r>
              <a:rPr lang="en-US" sz="2000" i="1" dirty="0">
                <a:solidFill>
                  <a:srgbClr val="FF0000"/>
                </a:solidFill>
              </a:rPr>
              <a:t>W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while the other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vertices of </a:t>
            </a:r>
            <a:r>
              <a:rPr lang="en-US" sz="2000" i="1" dirty="0">
                <a:solidFill>
                  <a:srgbClr val="FF0000"/>
                </a:solidFill>
              </a:rPr>
              <a:t>V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sz="2000" i="1" dirty="0">
                <a:solidFill>
                  <a:srgbClr val="FF0000"/>
                </a:solidFill>
              </a:rPr>
              <a:t>W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are yet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unmatched.</a:t>
            </a:r>
            <a:br>
              <a:rPr lang="en-US" sz="2000" dirty="0" smtClean="0">
                <a:solidFill>
                  <a:schemeClr val="tx1"/>
                </a:solidFill>
                <a:latin typeface="+mn-lt"/>
              </a:rPr>
            </a:b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Initially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all vertices are unmatched.</a:t>
            </a:r>
          </a:p>
          <a:p>
            <a:pPr marL="358775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We always maintain the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packing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property:</a:t>
            </a:r>
          </a:p>
          <a:p>
            <a:pPr marL="358775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for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two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matched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vertices  </a:t>
            </a:r>
            <a:r>
              <a:rPr lang="en-US" sz="2000" i="1" dirty="0" err="1">
                <a:solidFill>
                  <a:srgbClr val="FF0000"/>
                </a:solidFill>
              </a:rPr>
              <a:t>u</a:t>
            </a:r>
            <a:r>
              <a:rPr lang="en-US" sz="2000" dirty="0" err="1">
                <a:solidFill>
                  <a:srgbClr val="FF0000"/>
                </a:solidFill>
              </a:rPr>
              <a:t>,</a:t>
            </a:r>
            <a:r>
              <a:rPr lang="en-US" sz="2000" i="1" dirty="0" err="1">
                <a:solidFill>
                  <a:srgbClr val="FF0000"/>
                </a:solidFill>
              </a:rPr>
              <a:t>v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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V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with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i="1" dirty="0" err="1">
                <a:solidFill>
                  <a:srgbClr val="FF0000"/>
                </a:solidFill>
              </a:rPr>
              <a:t>u</a:t>
            </a:r>
            <a:r>
              <a:rPr lang="en-US" sz="2000" dirty="0" err="1">
                <a:solidFill>
                  <a:srgbClr val="FF0000"/>
                </a:solidFill>
              </a:rPr>
              <a:t>,</a:t>
            </a:r>
            <a:r>
              <a:rPr lang="en-US" sz="2000" i="1" dirty="0" err="1">
                <a:solidFill>
                  <a:srgbClr val="FF0000"/>
                </a:solidFill>
              </a:rPr>
              <a:t>v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</a:t>
            </a:r>
            <a:r>
              <a:rPr lang="en-US" sz="2000" i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E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we have </a:t>
            </a:r>
            <a:r>
              <a:rPr lang="en-US" sz="2000" dirty="0">
                <a:solidFill>
                  <a:schemeClr val="tx1"/>
                </a:solidFill>
                <a:latin typeface="+mn-lt"/>
                <a:sym typeface="Wingdings" pitchFamily="2" charset="2"/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i="1" dirty="0">
                <a:solidFill>
                  <a:srgbClr val="FF0000"/>
                </a:solidFill>
              </a:rPr>
              <a:t>f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i="1" dirty="0">
                <a:solidFill>
                  <a:srgbClr val="FF0000"/>
                </a:solidFill>
              </a:rPr>
              <a:t>u</a:t>
            </a:r>
            <a:r>
              <a:rPr lang="en-US" sz="2000" dirty="0">
                <a:solidFill>
                  <a:srgbClr val="FF0000"/>
                </a:solidFill>
              </a:rPr>
              <a:t>), </a:t>
            </a:r>
            <a:r>
              <a:rPr lang="en-US" sz="2000" i="1" dirty="0">
                <a:solidFill>
                  <a:srgbClr val="FF0000"/>
                </a:solidFill>
              </a:rPr>
              <a:t>f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i="1" dirty="0">
                <a:solidFill>
                  <a:srgbClr val="FF0000"/>
                </a:solidFill>
              </a:rPr>
              <a:t>v</a:t>
            </a:r>
            <a:r>
              <a:rPr lang="en-US" sz="2000" dirty="0">
                <a:solidFill>
                  <a:srgbClr val="FF0000"/>
                </a:solidFill>
              </a:rPr>
              <a:t>))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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F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58775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Thus, once all vertices are matched,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f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defines a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packing of </a:t>
            </a:r>
            <a:r>
              <a:rPr lang="en-US" sz="2000" i="1" dirty="0">
                <a:solidFill>
                  <a:srgbClr val="FF0000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sz="2000" i="1" dirty="0">
                <a:solidFill>
                  <a:srgbClr val="FF0000"/>
                </a:solidFill>
              </a:rPr>
              <a:t>H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358775" eaLnBrk="0" hangingPunct="0">
              <a:spcBef>
                <a:spcPct val="50000"/>
              </a:spcBef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685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\end{document}&#10;"/>
  <p:tag name="TEX2PS" val="&quot;C:\software\MiKTeX 2.9\miktex\bin\latex&quot; $(base).tex; &quot;C:\software\MiKTeX 2.9\miktex\bin\dvips&quot; -D $(res) -E -o $(base).ps $(base).dvi"/>
  <p:tag name="EXTERNALEDITCOMMAND" val="notepad %"/>
  <p:tag name="GHOSTSCRIPTCOMMAND" val="c:\Software\ghostscript\gs9.00\bin\gswin32c.exe"/>
  <p:tag name="DEFAULTBITMAP" val="epswrite"/>
  <p:tag name="DEFAULTBLEND" val="False"/>
  <p:tag name="DEFAULTTRANSPARENT" val="False"/>
  <p:tag name="DEFAULTWORKAROUNDTRANSPARENCYBUG" val="False"/>
  <p:tag name="DEFAULTRESOLUTION" val="600"/>
  <p:tag name="DEFAULTMAGNIFICATION" val="2"/>
  <p:tag name="DEFAULTFONTSIZE" val="10"/>
  <p:tag name="DEFAULTWIDTH" val="354"/>
  <p:tag name="DEFAULTHEIGHT" val="35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color{red}&#10;\begin{eqnarray*}&#10;C_i &amp; = &amp; (\cup_{j=2}^{i-1} B_j) \cap N(v_i)\;,\\&#10;D_i &amp; = &amp; B_i \setminus (\cup_{j=2}^{i-1} B_j)\;.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54"/>
  <p:tag name="BOXHEIGHT" val="352"/>
  <p:tag name="BOXFONT" val="10"/>
  <p:tag name="BOXWRAP" val="False"/>
  <p:tag name="WORKAROUNDTRANSPARENCYBUG" val="False"/>
  <p:tag name="ALLOWFONTSUBSTITUTION" val="False"/>
  <p:tag name="BITMAPFORMAT" val="png256"/>
  <p:tag name="ORIGWIDTH" val="255.8405"/>
  <p:tag name="PICTUREFILESIZE" val="692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47153</TotalTime>
  <Words>1339</Words>
  <Application>Microsoft Office PowerPoint</Application>
  <PresentationFormat>On-screen Show (4:3)</PresentationFormat>
  <Paragraphs>186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Origin</vt:lpstr>
      <vt:lpstr>The Turán number of sparse spanning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cycles, long cycles, and feedback arc sets in Eulerian Digraphs</dc:title>
  <dc:subject>Combinatorics</dc:subject>
  <dc:creator>Raphael Yuster</dc:creator>
  <cp:keywords>digraph, cycle</cp:keywords>
  <cp:lastModifiedBy>Raphael Yaron Yuster</cp:lastModifiedBy>
  <cp:revision>1267</cp:revision>
  <cp:lastPrinted>2000-08-13T22:29:51Z</cp:lastPrinted>
  <dcterms:created xsi:type="dcterms:W3CDTF">2000-08-08T08:53:06Z</dcterms:created>
  <dcterms:modified xsi:type="dcterms:W3CDTF">2012-08-22T03:34:49Z</dcterms:modified>
  <cp:category>Conference presentation</cp:category>
</cp:coreProperties>
</file>