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3" r:id="rId3"/>
    <p:sldId id="481" r:id="rId4"/>
    <p:sldId id="482" r:id="rId5"/>
    <p:sldId id="480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</p:sldIdLst>
  <p:sldSz cx="9144000" cy="6858000" type="screen4x3"/>
  <p:notesSz cx="7004050" cy="9290050"/>
  <p:custDataLst>
    <p:tags r:id="rId21"/>
  </p:custData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33"/>
    <a:srgbClr val="CC3300"/>
    <a:srgbClr val="33CC33"/>
    <a:srgbClr val="CCFFCC"/>
    <a:srgbClr val="FF9900"/>
    <a:srgbClr val="CC0099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20441" autoAdjust="0"/>
    <p:restoredTop sz="98645" autoAdjust="0"/>
  </p:normalViewPr>
  <p:slideViewPr>
    <p:cSldViewPr>
      <p:cViewPr>
        <p:scale>
          <a:sx n="70" d="100"/>
          <a:sy n="70" d="100"/>
        </p:scale>
        <p:origin x="-33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92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408D7783-A99A-42BC-BD7F-2BBBF670C9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4B08203-FF3B-48FA-8E1A-55C55AEB04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D56D9-4691-4C0E-9FED-7E2772A8A3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718D2-454E-4EA7-A68D-F6815E6E195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5A19-0F2F-40D3-847F-7AFFEB81A42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92BD-5BFE-48CF-B9D4-55D4CBDCAB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3ADE-6092-4341-AB4A-91E3EC81D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FDE95-D6C8-4559-B58B-5ECAF4FE96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FC000-CE25-4905-A98D-2444733DAFC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712E-0D36-4C35-9C2E-631D9B72D1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48C2-BCAF-4443-885D-0E78C78AEE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65F1B-8031-4FA7-BD11-A5E4C63961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C843F-D4A4-40DE-B4ED-9158CA8ED26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6A936F-5B7A-4BAD-A255-7515A1D89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C0B2C-8E4E-401D-A151-B09FC6EB5A2C}" type="slidenum">
              <a:rPr lang="he-IL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563" y="971550"/>
            <a:ext cx="8526462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Packing cliques in graphs with independence number 2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br>
              <a:rPr lang="en-US" sz="4800" dirty="0" smtClean="0">
                <a:solidFill>
                  <a:schemeClr val="tx1"/>
                </a:solidFill>
              </a:rPr>
            </a:b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3425" y="3286125"/>
            <a:ext cx="5307013" cy="1371600"/>
          </a:xfrm>
        </p:spPr>
        <p:txBody>
          <a:bodyPr/>
          <a:lstStyle/>
          <a:p>
            <a:pPr rtl="0"/>
            <a:r>
              <a:rPr lang="en-US" b="1" smtClean="0">
                <a:solidFill>
                  <a:schemeClr val="accent2"/>
                </a:solidFill>
              </a:rPr>
              <a:t>Raphael Yuster</a:t>
            </a:r>
            <a:endParaRPr lang="zh-CN" altLang="en-US" b="1" smtClean="0">
              <a:solidFill>
                <a:srgbClr val="33CC33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2005013" y="3851275"/>
            <a:ext cx="530701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>
                <a:solidFill>
                  <a:srgbClr val="33CC33"/>
                </a:solidFill>
              </a:rPr>
              <a:t>University of Haifa</a:t>
            </a:r>
            <a:endParaRPr lang="zh-CN" altLang="en-US" sz="3200" b="1">
              <a:solidFill>
                <a:srgbClr val="33CC33"/>
              </a:solidFill>
              <a:ea typeface="SimSun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5486400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Combinatorics, Probability, and Computing (2007), to appear.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9100"/>
            <a:ext cx="8115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Lemma 4 [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(JCTB 2005)]:</a:t>
            </a:r>
          </a:p>
          <a:p>
            <a:pPr algn="l"/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&gt; 2</a:t>
            </a:r>
            <a:r>
              <a:rPr lang="en-US" dirty="0" smtClean="0"/>
              <a:t> be an integer.  For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sufficiently large, every graph with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 and minimum degree at least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n-US" i="1" dirty="0" smtClean="0">
                <a:solidFill>
                  <a:srgbClr val="FF0000"/>
                </a:solidFill>
              </a:rPr>
              <a:t>k </a:t>
            </a:r>
            <a:r>
              <a:rPr lang="en-US" baseline="30000" dirty="0" smtClean="0">
                <a:solidFill>
                  <a:srgbClr val="FF0000"/>
                </a:solidFill>
              </a:rPr>
              <a:t>-10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has a fractional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-decomposition.</a:t>
            </a:r>
          </a:p>
          <a:p>
            <a:pPr algn="l"/>
            <a:r>
              <a:rPr lang="en-US" dirty="0" smtClean="0"/>
              <a:t>In other words: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*(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= 2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-1)).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" y="4076700"/>
            <a:ext cx="8077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Corollary 5:</a:t>
            </a:r>
          </a:p>
          <a:p>
            <a:pPr algn="l"/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&gt; 2</a:t>
            </a:r>
            <a:r>
              <a:rPr lang="en-US" dirty="0" smtClean="0"/>
              <a:t> be an integer.  For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sufficiently large, if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dirty="0" smtClean="0"/>
              <a:t>is obtained from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i="1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by deleting at most </a:t>
            </a:r>
            <a:r>
              <a:rPr lang="en-US" i="1" dirty="0" smtClean="0">
                <a:solidFill>
                  <a:srgbClr val="FF0000"/>
                </a:solidFill>
              </a:rPr>
              <a:t>r-k</a:t>
            </a:r>
            <a:r>
              <a:rPr lang="en-US" dirty="0" smtClean="0"/>
              <a:t> edges</a:t>
            </a:r>
            <a:br>
              <a:rPr lang="en-US" dirty="0" smtClean="0"/>
            </a:br>
            <a:r>
              <a:rPr lang="en-US" dirty="0" smtClean="0"/>
              <a:t>with a common endpoint then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 fractional</a:t>
            </a:r>
            <a:br>
              <a:rPr lang="en-US" dirty="0" smtClean="0"/>
            </a:b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-decomposition.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5300" y="647700"/>
            <a:ext cx="84201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Theorem 6: (of independent  interest)</a:t>
            </a:r>
          </a:p>
          <a:p>
            <a:pPr algn="l"/>
            <a:r>
              <a:rPr lang="en-US" dirty="0" smtClean="0"/>
              <a:t>There exists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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&gt; 0</a:t>
            </a:r>
            <a:r>
              <a:rPr lang="en-US" dirty="0" smtClean="0"/>
              <a:t> so that for all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&lt; 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at least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(½ 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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edges then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 packing with edge-disjoint copies of 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so that at most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(2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-3)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</a:t>
            </a:r>
            <a:r>
              <a:rPr lang="en-US" baseline="30000" dirty="0" smtClean="0">
                <a:solidFill>
                  <a:srgbClr val="FF0000"/>
                </a:solidFill>
              </a:rPr>
              <a:t>6/5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i="1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edges are unpacked.</a:t>
            </a:r>
          </a:p>
          <a:p>
            <a:pPr algn="l"/>
            <a:r>
              <a:rPr lang="en-US" dirty="0" smtClean="0"/>
              <a:t>(much better than greedy!)</a:t>
            </a:r>
          </a:p>
          <a:p>
            <a:pPr algn="l"/>
            <a:r>
              <a:rPr lang="en-US" b="1" dirty="0" smtClean="0"/>
              <a:t>Proof: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sufficiently large integer (to be chosen later).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baseline="30000" dirty="0" smtClean="0">
                <a:solidFill>
                  <a:srgbClr val="FF0000"/>
                </a:solidFill>
              </a:rPr>
              <a:t>-5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Given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&lt; </a:t>
            </a:r>
            <a:r>
              <a:rPr lang="en-US" baseline="-25000" dirty="0" smtClean="0">
                <a:solidFill>
                  <a:srgbClr val="FF0000"/>
                </a:solidFill>
              </a:rPr>
              <a:t>0 </a:t>
            </a:r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r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 </a:t>
            </a:r>
            <a:r>
              <a:rPr lang="en-US" baseline="30000" dirty="0" smtClean="0">
                <a:solidFill>
                  <a:srgbClr val="FF0000"/>
                </a:solidFill>
              </a:rPr>
              <a:t>-1/5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has a decomposition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into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-1)/(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-1))</a:t>
            </a:r>
            <a:r>
              <a:rPr lang="en-US" dirty="0" smtClean="0"/>
              <a:t> induced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-graphs (this is </a:t>
            </a:r>
            <a:r>
              <a:rPr lang="en-US" dirty="0" smtClean="0">
                <a:solidFill>
                  <a:srgbClr val="0070C0"/>
                </a:solidFill>
              </a:rPr>
              <a:t>Wilson</a:t>
            </a:r>
            <a:r>
              <a:rPr lang="en-US" dirty="0" smtClean="0"/>
              <a:t>’s Theorem).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66700"/>
            <a:ext cx="80391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 a permutation of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)={1,…,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.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i="1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means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,…,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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{</a:t>
            </a:r>
            <a:r>
              <a:rPr lang="en-US" dirty="0" smtClean="0">
                <a:solidFill>
                  <a:srgbClr val="FF0000"/>
                </a:solidFill>
              </a:rPr>
              <a:t>π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),…, π(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)}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 </a:t>
            </a:r>
            <a:r>
              <a:rPr lang="en-US" i="1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π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algn="l"/>
            <a:r>
              <a:rPr lang="en-US" dirty="0" smtClean="0"/>
              <a:t>Choose </a:t>
            </a:r>
            <a:r>
              <a:rPr lang="en-US" dirty="0" smtClean="0">
                <a:solidFill>
                  <a:srgbClr val="FF0000"/>
                </a:solidFill>
              </a:rPr>
              <a:t>π</a:t>
            </a:r>
            <a:r>
              <a:rPr lang="en-US" dirty="0" smtClean="0"/>
              <a:t> uniformly at random.</a:t>
            </a:r>
          </a:p>
          <a:p>
            <a:pPr algn="l"/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be the non-edges of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.  Notice that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| &lt;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/>
              <a:t>. </a:t>
            </a:r>
          </a:p>
          <a:p>
            <a:pPr algn="l"/>
            <a:r>
              <a:rPr lang="en-US" dirty="0" smtClean="0"/>
              <a:t>For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1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sharing no endpoint, the probability that they are in the same element of </a:t>
            </a:r>
            <a:r>
              <a:rPr lang="en-US" i="1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π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precisely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Thus, the expected number of elements of </a:t>
            </a:r>
            <a:r>
              <a:rPr lang="en-US" i="1" dirty="0" err="1" smtClean="0">
                <a:solidFill>
                  <a:srgbClr val="FF0000"/>
                </a:solidFill>
                <a:sym typeface="Wingdings" pitchFamily="2" charset="2"/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π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having two elements of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sharing no endpoint is less than</a:t>
            </a:r>
          </a:p>
          <a:p>
            <a:endParaRPr lang="en-US" dirty="0"/>
          </a:p>
        </p:txBody>
      </p:sp>
      <p:pic>
        <p:nvPicPr>
          <p:cNvPr id="5" name="Picture 4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2171700" y="5448300"/>
            <a:ext cx="4533900" cy="833820"/>
          </a:xfrm>
          <a:prstGeom prst="rect">
            <a:avLst/>
          </a:prstGeom>
        </p:spPr>
      </p:pic>
      <p:pic>
        <p:nvPicPr>
          <p:cNvPr id="6" name="Picture 5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lum/>
          </a:blip>
          <a:stretch>
            <a:fillRect/>
          </a:stretch>
        </p:blipFill>
        <p:spPr>
          <a:xfrm>
            <a:off x="3513902" y="3729136"/>
            <a:ext cx="1684394" cy="923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19100"/>
            <a:ext cx="8153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It follows that there exists an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where less than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elements of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have two independent non-edges. 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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where: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: elements with two or more independent non-edges.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2  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elements isomorphic to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3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elements with one vertex with degree at most </a:t>
            </a:r>
            <a:r>
              <a:rPr lang="en-US" i="1" dirty="0" smtClean="0">
                <a:solidFill>
                  <a:srgbClr val="FF0000"/>
                </a:solidFill>
              </a:rPr>
              <a:t>k-2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and all other vertices with degree at least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elements with one vertex with degree at least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and all other vertices with degree at least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0"/>
            <a:ext cx="8534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: elements with two or more independent non-edges.</a:t>
            </a:r>
          </a:p>
          <a:p>
            <a:pPr algn="l"/>
            <a:r>
              <a:rPr lang="en-US" dirty="0" smtClean="0"/>
              <a:t>So, 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&lt; 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 and hence contains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edges.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3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elements with one vertex with degree at most </a:t>
            </a:r>
            <a:r>
              <a:rPr lang="en-US" i="1" dirty="0" smtClean="0">
                <a:solidFill>
                  <a:srgbClr val="FF0000"/>
                </a:solidFill>
              </a:rPr>
              <a:t>k-2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and all other vertices with degree at least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/>
              <a:t>So,</a:t>
            </a:r>
            <a:r>
              <a:rPr lang="en-US" dirty="0" smtClean="0">
                <a:solidFill>
                  <a:srgbClr val="FF0000"/>
                </a:solidFill>
              </a:rPr>
              <a:t> |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| &lt; |T|/(r-k+1) &lt;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Each element of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contains a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i="1" baseline="-25000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 and has a trivial fractional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-packing of value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-1)(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-2)/(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-1))</a:t>
            </a:r>
            <a:r>
              <a:rPr lang="en-US" dirty="0" smtClean="0"/>
              <a:t>.</a:t>
            </a:r>
          </a:p>
          <a:p>
            <a:pPr algn="l"/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2  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elements isomorphic to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 elements with one vertex with degree at least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and all other vertices with degree at least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-2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If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is </a:t>
            </a:r>
            <a:r>
              <a:rPr lang="en-US" dirty="0" err="1" smtClean="0"/>
              <a:t>suff</a:t>
            </a:r>
            <a:r>
              <a:rPr lang="en-US" dirty="0" smtClean="0"/>
              <a:t>. large, each element in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(by Lemma 4) and in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(by Corollary 5) has fractional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-decomposition.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3439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/>
              <a:t>It follows that: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Lemma 3,</a:t>
            </a:r>
            <a:r>
              <a:rPr lang="el-GR" dirty="0" smtClean="0">
                <a:solidFill>
                  <a:srgbClr val="FF0000"/>
                </a:solidFill>
              </a:rPr>
              <a:t> 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*(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)+o(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algn="l"/>
            <a:r>
              <a:rPr lang="en-US" dirty="0" smtClean="0"/>
              <a:t>Recalling that </a:t>
            </a:r>
            <a:r>
              <a:rPr lang="en-US" i="1" dirty="0" smtClean="0">
                <a:solidFill>
                  <a:srgbClr val="FF0000"/>
                </a:solidFill>
              </a:rPr>
              <a:t>r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 </a:t>
            </a:r>
            <a:r>
              <a:rPr lang="en-US" baseline="30000" dirty="0" smtClean="0">
                <a:solidFill>
                  <a:srgbClr val="FF0000"/>
                </a:solidFill>
              </a:rPr>
              <a:t>-1/5</a:t>
            </a:r>
            <a:r>
              <a:rPr lang="en-US" dirty="0" smtClean="0"/>
              <a:t>, the number of edges not packed by an optimal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-packing is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as required.</a:t>
            </a:r>
            <a:endParaRPr lang="en-US" dirty="0"/>
          </a:p>
        </p:txBody>
      </p:sp>
      <p:pic>
        <p:nvPicPr>
          <p:cNvPr id="4" name="Picture 3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lum/>
          </a:blip>
          <a:stretch>
            <a:fillRect/>
          </a:stretch>
        </p:blipFill>
        <p:spPr>
          <a:xfrm>
            <a:off x="1638300" y="876300"/>
            <a:ext cx="4800600" cy="793075"/>
          </a:xfrm>
          <a:prstGeom prst="rect">
            <a:avLst/>
          </a:prstGeom>
        </p:spPr>
      </p:pic>
      <p:pic>
        <p:nvPicPr>
          <p:cNvPr id="6" name="Picture 5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lum/>
          </a:blip>
          <a:stretch>
            <a:fillRect/>
          </a:stretch>
        </p:blipFill>
        <p:spPr>
          <a:xfrm>
            <a:off x="571500" y="3695700"/>
            <a:ext cx="7573729" cy="13455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0100" y="190500"/>
            <a:ext cx="7620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Idea of proof: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Stability theorem guarantees some structure.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Cut edges are efficiently packed with a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/>
              <a:t>  </a:t>
            </a:r>
            <a:r>
              <a:rPr lang="en-US" dirty="0" smtClean="0"/>
              <a:t>packing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using Lemma 2.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Some (but not too many) of the elements of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are illegal; they use non-existing edges inside parts. Denote the legal part by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Each part is a complete graph missing some original edges, and some edges belonging to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chemeClr val="tx1"/>
                </a:solidFill>
              </a:rPr>
              <a:t>, but this is still dense enough to use Theorem 6 on each part, getting </a:t>
            </a:r>
            <a:r>
              <a:rPr lang="en-US" dirty="0" err="1" smtClean="0">
                <a:solidFill>
                  <a:schemeClr val="tx1"/>
                </a:solidFill>
              </a:rPr>
              <a:t>packings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Now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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L</a:t>
            </a:r>
            <a:r>
              <a:rPr lang="en-US" i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yields the desired packing.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1562100"/>
            <a:ext cx="590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Thanks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graph with </a:t>
            </a:r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= 2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08000" indent="-5080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Question: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How many edges of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can be packed 		    with edge-disjoint copies of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denotes the answer to the question for 		 graphs with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vertices and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edges.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Trivially we assume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≥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 –n/2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5138" indent="-465138" algn="l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Turán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's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Theorem +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Wilson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's Theorem yield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= (1-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(1))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   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≈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onjecture of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Erd</a:t>
            </a:r>
            <a:r>
              <a:rPr lang="hu-H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ő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Some recent problems and results in graph theory Discrete Math. 164 (1997), 81–-85.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≥ (1-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(1))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all plausible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Best known lower bound: 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	f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≥ (1-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(1))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/4.3  </a:t>
            </a:r>
            <a:b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Keevash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Sudakov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2004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[computer assisted])</a:t>
            </a:r>
          </a:p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any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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 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conjecture was still open even if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ar-AE" dirty="0" smtClean="0">
                <a:solidFill>
                  <a:srgbClr val="FF0000"/>
                </a:solidFill>
                <a:cs typeface="Arial" pitchFamily="34" charset="0"/>
              </a:rPr>
              <a:t>¼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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Conjecture cannot be extended to general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not true that:</a:t>
            </a:r>
          </a:p>
          <a:p>
            <a:pPr marL="465138" indent="-465138">
              <a:buClr>
                <a:schemeClr val="tx1"/>
              </a:buClr>
            </a:pP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≥ (1-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(1))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all plausible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65138" indent="-465138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particular, 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not monotone.</a:t>
            </a:r>
          </a:p>
          <a:p>
            <a:pPr marL="465138" indent="-465138" algn="l">
              <a:buClr>
                <a:schemeClr val="tx1"/>
              </a:buClr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Oval 2"/>
          <p:cNvSpPr/>
          <p:nvPr/>
        </p:nvSpPr>
        <p:spPr bwMode="auto">
          <a:xfrm>
            <a:off x="914400" y="609600"/>
            <a:ext cx="723900" cy="7239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086100" y="381000"/>
            <a:ext cx="723900" cy="7239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62000" y="2400300"/>
            <a:ext cx="723900" cy="7239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62200" y="3505200"/>
            <a:ext cx="723900" cy="7239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962400" y="2133600"/>
            <a:ext cx="723900" cy="7239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3" idx="6"/>
            <a:endCxn id="4" idx="2"/>
          </p:cNvCxnSpPr>
          <p:nvPr/>
        </p:nvCxnSpPr>
        <p:spPr bwMode="auto">
          <a:xfrm flipV="1">
            <a:off x="1638300" y="742950"/>
            <a:ext cx="1447800" cy="228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7" idx="7"/>
            <a:endCxn id="8" idx="3"/>
          </p:cNvCxnSpPr>
          <p:nvPr/>
        </p:nvCxnSpPr>
        <p:spPr bwMode="auto">
          <a:xfrm rot="5400000" flipH="1" flipV="1">
            <a:off x="3094387" y="2637187"/>
            <a:ext cx="859726" cy="1088326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0"/>
            <a:endCxn id="3" idx="4"/>
          </p:cNvCxnSpPr>
          <p:nvPr/>
        </p:nvCxnSpPr>
        <p:spPr bwMode="auto">
          <a:xfrm rot="5400000" flipH="1" flipV="1">
            <a:off x="666750" y="1790700"/>
            <a:ext cx="1066800" cy="1524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4" idx="5"/>
            <a:endCxn id="8" idx="0"/>
          </p:cNvCxnSpPr>
          <p:nvPr/>
        </p:nvCxnSpPr>
        <p:spPr bwMode="auto">
          <a:xfrm rot="16200000" flipH="1">
            <a:off x="3446812" y="1256061"/>
            <a:ext cx="1134713" cy="620363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6" idx="5"/>
            <a:endCxn id="7" idx="1"/>
          </p:cNvCxnSpPr>
          <p:nvPr/>
        </p:nvCxnSpPr>
        <p:spPr bwMode="auto">
          <a:xfrm rot="16200000" flipH="1">
            <a:off x="1627537" y="2770537"/>
            <a:ext cx="593026" cy="1088326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905500" y="2362200"/>
            <a:ext cx="240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)=2</a:t>
            </a:r>
          </a:p>
        </p:txBody>
      </p:sp>
      <p:pic>
        <p:nvPicPr>
          <p:cNvPr id="29" name="Picture 28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4419600" y="3238500"/>
            <a:ext cx="3970331" cy="82500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33400" y="4076700"/>
            <a:ext cx="80391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has all its vertices in at most two classes.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has at least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its edges inside classes.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There are at most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0.1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copies of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packed.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Thus,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,0.3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&lt; 21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/90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BC2A0F-D3E9-486E-9885-FC9BB59ABA4B}" type="slidenum">
              <a:rPr lang="he-IL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9100" y="457200"/>
            <a:ext cx="8305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In view of these facts it is interesting to ask: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Is the generalization of  the conjecture true for graphs whose density is greater than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½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Our main result: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Yes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3733801"/>
            <a:ext cx="6819900" cy="160043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 w="25400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every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≥ 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there exists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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&gt; 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 that</a:t>
            </a:r>
          </a:p>
          <a:p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≥ (1-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(1))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i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/4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ar-AE" dirty="0" smtClean="0">
                <a:solidFill>
                  <a:srgbClr val="FF0000"/>
                </a:solidFill>
                <a:cs typeface="Arial" pitchFamily="34" charset="0"/>
              </a:rPr>
              <a:t>¼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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28700" y="533400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Contribution: (the case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628900" y="1790700"/>
            <a:ext cx="52197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628900" y="2362200"/>
            <a:ext cx="52197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628900" y="5181600"/>
            <a:ext cx="52197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628900" y="1790700"/>
            <a:ext cx="228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105400" y="1790700"/>
            <a:ext cx="27051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oval" w="med" len="med"/>
            <a:tailEnd type="oval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47700" y="5105400"/>
            <a:ext cx="735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Density:               </a:t>
            </a:r>
            <a:r>
              <a:rPr lang="en-US" dirty="0" smtClean="0"/>
              <a:t>½                        ¾                            </a:t>
            </a:r>
            <a:r>
              <a:rPr lang="en-US" sz="24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1447800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62100" y="2171700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0.23</a:t>
            </a:r>
            <a:endParaRPr lang="en-US" dirty="0"/>
          </a:p>
        </p:txBody>
      </p:sp>
      <p:sp>
        <p:nvSpPr>
          <p:cNvPr id="18" name="Rectangular Callout 17"/>
          <p:cNvSpPr/>
          <p:nvPr/>
        </p:nvSpPr>
        <p:spPr bwMode="auto">
          <a:xfrm>
            <a:off x="800100" y="914400"/>
            <a:ext cx="1485900" cy="400110"/>
          </a:xfrm>
          <a:prstGeom prst="wedgeRectCallout">
            <a:avLst>
              <a:gd name="adj1" fmla="val 35877"/>
              <a:gd name="adj2" fmla="val 11328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conjecture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647700" y="2895600"/>
            <a:ext cx="1485900" cy="707886"/>
          </a:xfrm>
          <a:prstGeom prst="wedgeRectCallout">
            <a:avLst>
              <a:gd name="adj1" fmla="val 37831"/>
              <a:gd name="adj2" fmla="val -7739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KS </a:t>
            </a:r>
            <a:r>
              <a:rPr lang="en-US" sz="2000" dirty="0" err="1" smtClean="0"/>
              <a:t>lowerbound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7700" y="1905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Lemma 1: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Simonovits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stability theorem (parameterized):</a:t>
            </a:r>
          </a:p>
          <a:p>
            <a:pPr algn="l"/>
            <a:r>
              <a:rPr lang="en-US" dirty="0" smtClean="0">
                <a:latin typeface="+mj-lt"/>
                <a:cs typeface="Arial" pitchFamily="34" charset="0"/>
              </a:rPr>
              <a:t>Let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G</a:t>
            </a:r>
            <a:r>
              <a:rPr lang="en-US" dirty="0" smtClean="0">
                <a:latin typeface="+mj-lt"/>
                <a:cs typeface="Arial" pitchFamily="34" charset="0"/>
              </a:rPr>
              <a:t> have 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  <a:sym typeface="Symbol"/>
              </a:rPr>
              <a:t>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)=2 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and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 </a:t>
            </a:r>
            <a:r>
              <a:rPr lang="ar-AE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¼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(1+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ρ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edges. </a:t>
            </a:r>
            <a:br>
              <a:rPr lang="en-US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en-US" dirty="0" smtClean="0">
                <a:latin typeface="+mj-lt"/>
                <a:cs typeface="Arial" pitchFamily="34" charset="0"/>
              </a:rPr>
              <a:t>Then, there exists a partition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V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  <a:sym typeface="Symbol"/>
              </a:rPr>
              <a:t>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latin typeface="+mj-lt"/>
                <a:cs typeface="Arial" pitchFamily="34" charset="0"/>
              </a:rPr>
              <a:t> with</a:t>
            </a:r>
          </a:p>
          <a:p>
            <a:pPr marL="514350" indent="-514350" algn="l">
              <a:buClr>
                <a:schemeClr val="tx1"/>
              </a:buClr>
              <a:buAutoNum type="arabicParenR"/>
            </a:pP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|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V</a:t>
            </a:r>
            <a:r>
              <a:rPr lang="en-US" i="1" baseline="-25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| &gt; n/2-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(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ρ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2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+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ρ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/2)</a:t>
            </a:r>
          </a:p>
          <a:p>
            <a:pPr marL="514350" indent="-514350" algn="l">
              <a:buAutoNum type="arabicParenR"/>
            </a:pPr>
            <a:r>
              <a:rPr lang="en-US" dirty="0" smtClean="0">
                <a:latin typeface="+mj-lt"/>
                <a:cs typeface="Arial" pitchFamily="34" charset="0"/>
              </a:rPr>
              <a:t>number of </a:t>
            </a:r>
            <a:r>
              <a:rPr lang="en-US" b="1" dirty="0" smtClean="0">
                <a:latin typeface="+mj-lt"/>
                <a:cs typeface="Arial" pitchFamily="34" charset="0"/>
              </a:rPr>
              <a:t>non</a:t>
            </a:r>
            <a:r>
              <a:rPr lang="en-US" dirty="0" smtClean="0">
                <a:latin typeface="+mj-lt"/>
                <a:cs typeface="Arial" pitchFamily="34" charset="0"/>
              </a:rPr>
              <a:t>-edges </a:t>
            </a:r>
            <a:r>
              <a:rPr lang="en-US" b="1" dirty="0" smtClean="0">
                <a:latin typeface="+mj-lt"/>
                <a:cs typeface="Arial" pitchFamily="34" charset="0"/>
              </a:rPr>
              <a:t>inside</a:t>
            </a:r>
            <a:r>
              <a:rPr lang="en-US" dirty="0" smtClean="0">
                <a:latin typeface="+mj-lt"/>
                <a:cs typeface="Arial" pitchFamily="34" charset="0"/>
              </a:rPr>
              <a:t> classes at most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     (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ρ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+1.5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ρ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19300" y="4229100"/>
            <a:ext cx="990600" cy="2209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67300" y="4267200"/>
            <a:ext cx="990600" cy="210312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rot="5400000">
            <a:off x="2362200" y="46482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2286000" y="49530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6200000" flipH="1">
            <a:off x="2324100" y="49911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2324100" y="52959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2971800" y="52578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>
            <a:off x="3124200" y="54102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3276600" y="55626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3429000" y="57150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2552700" y="54102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16200000" flipH="1">
            <a:off x="2266950" y="5581650"/>
            <a:ext cx="2667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16200000" flipH="1">
            <a:off x="2705100" y="5676900"/>
            <a:ext cx="3429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>
            <a:off x="3009900" y="58674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2419350" y="5924550"/>
            <a:ext cx="1905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16200000" flipH="1">
            <a:off x="2209800" y="52959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16200000" flipH="1">
            <a:off x="2438400" y="46863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2514600" y="54864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rot="5400000">
            <a:off x="2514600" y="48006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2438400" y="51054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6200000" flipH="1">
            <a:off x="2476500" y="51435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6200000" flipH="1">
            <a:off x="2419350" y="5734050"/>
            <a:ext cx="2667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2857500" y="5829300"/>
            <a:ext cx="3429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2571750" y="6076950"/>
            <a:ext cx="1905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2362200" y="54483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16200000" flipH="1">
            <a:off x="2590800" y="48387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2667000" y="56388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4991100" y="4610100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4953000" y="52197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5400000">
            <a:off x="5486400" y="5448301"/>
            <a:ext cx="2667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353050" y="5962651"/>
            <a:ext cx="1905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6200000" flipH="1">
            <a:off x="5219700" y="53340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16200000" flipH="1">
            <a:off x="5372100" y="4724401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16200000" flipH="1">
            <a:off x="5448300" y="5524501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6200000" flipH="1">
            <a:off x="5600700" y="5676901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10800000" flipV="1">
            <a:off x="5600700" y="5295899"/>
            <a:ext cx="228600" cy="76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2209800" y="4572000"/>
            <a:ext cx="3810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16200000" flipH="1">
            <a:off x="5105400" y="46863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3009900" y="4724400"/>
            <a:ext cx="2057400" cy="1485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2743200" y="5029200"/>
            <a:ext cx="28956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2971800" y="4762500"/>
            <a:ext cx="2057400" cy="419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7" idx="1"/>
          </p:cNvCxnSpPr>
          <p:nvPr/>
        </p:nvCxnSpPr>
        <p:spPr bwMode="auto">
          <a:xfrm flipV="1">
            <a:off x="3009900" y="5318760"/>
            <a:ext cx="2057400" cy="891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009900" y="4533900"/>
            <a:ext cx="24765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2971800" y="5410200"/>
            <a:ext cx="20955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2590800" y="5905500"/>
            <a:ext cx="28956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533400"/>
            <a:ext cx="8115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Lemma 2 (packing a sparse cut):</a:t>
            </a:r>
          </a:p>
          <a:p>
            <a:pPr algn="l"/>
            <a:r>
              <a:rPr lang="en-US" dirty="0" smtClean="0">
                <a:latin typeface="+mj-lt"/>
                <a:cs typeface="Arial" pitchFamily="34" charset="0"/>
              </a:rPr>
              <a:t>Let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G</a:t>
            </a:r>
            <a:r>
              <a:rPr lang="en-US" dirty="0" smtClean="0">
                <a:latin typeface="+mj-lt"/>
                <a:cs typeface="Arial" pitchFamily="34" charset="0"/>
              </a:rPr>
              <a:t> be a bipartite graph with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 vertices and </a:t>
            </a:r>
            <a:r>
              <a:rPr lang="el-GR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η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edges. Let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'</a:t>
            </a:r>
            <a:r>
              <a:rPr lang="en-US" dirty="0" smtClean="0">
                <a:latin typeface="+mj-lt"/>
                <a:cs typeface="Arial" pitchFamily="34" charset="0"/>
              </a:rPr>
              <a:t> be the graph obtained from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G</a:t>
            </a:r>
            <a:r>
              <a:rPr lang="en-US" dirty="0" smtClean="0">
                <a:latin typeface="+mj-lt"/>
                <a:cs typeface="Arial" pitchFamily="34" charset="0"/>
              </a:rPr>
              <a:t> by adding all possible edges inside the vertex classes.</a:t>
            </a:r>
          </a:p>
          <a:p>
            <a:pPr algn="l"/>
            <a:r>
              <a:rPr lang="en-US" dirty="0" smtClean="0">
                <a:latin typeface="+mj-lt"/>
                <a:cs typeface="Arial" pitchFamily="34" charset="0"/>
              </a:rPr>
              <a:t>Then:  for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 sufficiently large, there exists a set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L </a:t>
            </a:r>
            <a:r>
              <a:rPr lang="en-US" dirty="0" smtClean="0">
                <a:latin typeface="+mj-lt"/>
                <a:cs typeface="Arial" pitchFamily="34" charset="0"/>
              </a:rPr>
              <a:t>of edge-disjoint </a:t>
            </a:r>
            <a:r>
              <a:rPr lang="en-US" i="1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  <a:latin typeface="+mj-lt"/>
                <a:cs typeface="Arial" pitchFamily="34" charset="0"/>
              </a:rPr>
              <a:t>k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dirty="0" smtClean="0">
                <a:latin typeface="+mj-lt"/>
                <a:cs typeface="Arial" pitchFamily="34" charset="0"/>
              </a:rPr>
              <a:t>of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G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'</a:t>
            </a:r>
            <a:r>
              <a:rPr lang="en-US" dirty="0" smtClean="0">
                <a:latin typeface="+mj-lt"/>
                <a:cs typeface="Arial" pitchFamily="34" charset="0"/>
              </a:rPr>
              <a:t> so that </a:t>
            </a:r>
          </a:p>
          <a:p>
            <a:pPr algn="l"/>
            <a:r>
              <a:rPr lang="en-US" dirty="0" smtClean="0">
                <a:latin typeface="+mj-lt"/>
                <a:cs typeface="Arial" pitchFamily="34" charset="0"/>
              </a:rPr>
              <a:t/>
            </a:r>
            <a:br>
              <a:rPr lang="en-US" dirty="0" smtClean="0">
                <a:latin typeface="+mj-lt"/>
                <a:cs typeface="Arial" pitchFamily="34" charset="0"/>
              </a:rPr>
            </a:br>
            <a:endParaRPr lang="en-US" dirty="0" smtClean="0">
              <a:latin typeface="+mj-lt"/>
              <a:cs typeface="Arial" pitchFamily="34" charset="0"/>
            </a:endParaRPr>
          </a:p>
          <a:p>
            <a:pPr algn="l"/>
            <a:r>
              <a:rPr lang="en-US" dirty="0" smtClean="0">
                <a:latin typeface="+mj-lt"/>
                <a:cs typeface="Arial" pitchFamily="34" charset="0"/>
              </a:rPr>
              <a:t>Furthermore, each element of 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L</a:t>
            </a:r>
            <a:r>
              <a:rPr lang="en-US" dirty="0" smtClean="0">
                <a:latin typeface="+mj-lt"/>
                <a:cs typeface="Arial" pitchFamily="34" charset="0"/>
              </a:rPr>
              <a:t> intersects both vertex classes.</a:t>
            </a:r>
            <a:endParaRPr lang="en-US" dirty="0">
              <a:latin typeface="+mj-lt"/>
              <a:cs typeface="Arial" pitchFamily="34" charset="0"/>
            </a:endParaRPr>
          </a:p>
        </p:txBody>
      </p:sp>
      <p:pic>
        <p:nvPicPr>
          <p:cNvPr id="4" name="Picture 3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3200400" y="3657600"/>
            <a:ext cx="2781300" cy="7241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48C2-BCAF-4443-885D-0E78C78AEEB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419100"/>
            <a:ext cx="81153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Let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denote maximum number of disjoint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smtClean="0"/>
              <a:t>Let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*(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denote the fractional relaxation of that.</a:t>
            </a:r>
            <a:endParaRPr lang="en-US" baseline="-25000" dirty="0" smtClean="0"/>
          </a:p>
          <a:p>
            <a:pPr algn="l"/>
            <a:r>
              <a:rPr lang="en-US" dirty="0" smtClean="0"/>
              <a:t>Clearly: 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-1))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≥ 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*(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≥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Lemma 3 [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Haxell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Rödl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(Combinatorica 2001)]: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	       [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(RS&amp;A 2005)]:</a:t>
            </a:r>
          </a:p>
          <a:p>
            <a:pPr algn="l"/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be a graph with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vertices.</a:t>
            </a:r>
            <a:br>
              <a:rPr lang="en-US" dirty="0" smtClean="0"/>
            </a:br>
            <a:r>
              <a:rPr lang="en-US" dirty="0" smtClean="0"/>
              <a:t>Then,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*(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ν</a:t>
            </a:r>
            <a:r>
              <a:rPr lang="en-US" i="1" baseline="-25000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)+o(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C:\Programs\TeX\MiKTeX\miktex\bin\latex $(base).tex; C:\Programs\TeX\MiKTeX\miktex\bin\dvips -D $(res) -E -o $(base).ps $(base).dvi"/>
  <p:tag name="EXTERNALEDITCOMMAND" val="notepad %"/>
  <p:tag name="GHOSTSCRIPTCOMMAND" val="c:\programs\ghostscript\gs8.54\bin\gswin32c"/>
  <p:tag name="DEFAULTBITMAP" val="png256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466"/>
  <p:tag name="DEFAULTHEIGHT" val="3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|E|-{k \choose 2}\nu_k(G) \le&#10;$$&#10;$$&#10;\epsilon^2r^4n^2 + 2(k-2)\epsilon n^2/r +o(n^2)&#10;\le (2k-3)\epsilon^{6/5}n^2+o(n^2)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511.981"/>
  <p:tag name="PICTUREFILESIZE" val="6889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m = 5 {{\frac{n}{5}} \choose {2}} + \frac{n^2}{5} \approx 0.3n^2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256"/>
  <p:tag name="ORIGWIDTH" val="231.0005"/>
  <p:tag name="PICTUREFILESIZE" val="2393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|L| \ge \frac{1}{40k^4}\eta^{4/3} n^2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256"/>
  <p:tag name="ORIGWIDTH" val="165.0003"/>
  <p:tag name="PICTUREFILESIZE" val="1844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\frac{r^2}{n^2} {{|T|} \choose 2} &lt; \frac{r^2}{n^2} \epsilon^2 n^4 &lt; \epsilon^2r^2n^2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261.0005"/>
  <p:tag name="PICTUREFILESIZE" val="283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\frac{{{n-4} \choose {r-4}}}{{{n-2} \choose {r-2}}} &lt; \frac{r^2}{n^2} ~\color{black}.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123.9602"/>
  <p:tag name="PICTUREFILESIZE" val="214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\nu_k^*(G) \ge \frac{|E| - \epsilon^2r^4n^2 - 2(k-2)\epsilon n^2/r}{{k \choose 2}}.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66"/>
  <p:tag name="BOXHEIGHT" val="379"/>
  <p:tag name="BOXFONT" val="10"/>
  <p:tag name="BOXWRAP" val="False"/>
  <p:tag name="WORKAROUNDTRANSPARENCYBUG" val="False"/>
  <p:tag name="ALLOWFONTSUBSTITUTION" val="False"/>
  <p:tag name="BITMAPFORMAT" val="png256"/>
  <p:tag name="ORIGWIDTH" val="369.0008"/>
  <p:tag name="PICTUREFILESIZE" val="39426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38777</TotalTime>
  <Words>659</Words>
  <Application>Microsoft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עיצוב ברירת מחדל</vt:lpstr>
      <vt:lpstr>Packing cliques in graphs with independence number 2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Coloring k-colorable graphs  using smaller palletes</dc:title>
  <dc:creator>Uri Zwick</dc:creator>
  <cp:lastModifiedBy>Raphy</cp:lastModifiedBy>
  <cp:revision>941</cp:revision>
  <cp:lastPrinted>2000-08-13T22:29:51Z</cp:lastPrinted>
  <dcterms:created xsi:type="dcterms:W3CDTF">2000-08-08T08:53:06Z</dcterms:created>
  <dcterms:modified xsi:type="dcterms:W3CDTF">2007-05-21T08:19:41Z</dcterms:modified>
</cp:coreProperties>
</file>