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96" r:id="rId3"/>
    <p:sldId id="495" r:id="rId4"/>
    <p:sldId id="423" r:id="rId5"/>
    <p:sldId id="497" r:id="rId6"/>
    <p:sldId id="498" r:id="rId7"/>
    <p:sldId id="499" r:id="rId8"/>
    <p:sldId id="500" r:id="rId9"/>
    <p:sldId id="501" r:id="rId10"/>
    <p:sldId id="502" r:id="rId11"/>
    <p:sldId id="503" r:id="rId12"/>
    <p:sldId id="504" r:id="rId13"/>
    <p:sldId id="505" r:id="rId14"/>
    <p:sldId id="506" r:id="rId15"/>
    <p:sldId id="507" r:id="rId16"/>
    <p:sldId id="508" r:id="rId17"/>
    <p:sldId id="509" r:id="rId18"/>
    <p:sldId id="510" r:id="rId19"/>
    <p:sldId id="511" r:id="rId20"/>
    <p:sldId id="512" r:id="rId21"/>
    <p:sldId id="513" r:id="rId22"/>
    <p:sldId id="514" r:id="rId23"/>
    <p:sldId id="494" r:id="rId24"/>
  </p:sldIdLst>
  <p:sldSz cx="9144000" cy="6858000" type="screen4x3"/>
  <p:notesSz cx="7004050" cy="9290050"/>
  <p:custDataLst>
    <p:tags r:id="rId27"/>
  </p:custDataLst>
  <p:defaultTextStyle>
    <a:defPPr>
      <a:defRPr lang="he-IL"/>
    </a:defPPr>
    <a:lvl1pPr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CC0099"/>
    <a:srgbClr val="CC3300"/>
    <a:srgbClr val="996633"/>
    <a:srgbClr val="CCFFCC"/>
    <a:srgbClr val="FF99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20441" autoAdjust="0"/>
    <p:restoredTop sz="98645" autoAdjust="0"/>
  </p:normalViewPr>
  <p:slideViewPr>
    <p:cSldViewPr>
      <p:cViewPr>
        <p:scale>
          <a:sx n="50" d="100"/>
          <a:sy n="50" d="100"/>
        </p:scale>
        <p:origin x="-1032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92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pPr>
              <a:defRPr/>
            </a:pPr>
            <a:fld id="{408D7783-A99A-42BC-BD7F-2BBBF670C9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B08203-FF3B-48FA-8E1A-55C55AEB041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D56D9-4691-4C0E-9FED-7E2772A8A38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718D2-454E-4EA7-A68D-F6815E6E195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5A19-0F2F-40D3-847F-7AFFEB81A4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892BD-5BFE-48CF-B9D4-55D4CBDCAB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E3ADE-6092-4341-AB4A-91E3EC81D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FDE95-D6C8-4559-B58B-5ECAF4FE96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FC000-CE25-4905-A98D-2444733DAFC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712E-0D36-4C35-9C2E-631D9B72D1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B48C2-BCAF-4443-885D-0E78C78AEE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65F1B-8031-4FA7-BD11-A5E4C63961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C843F-D4A4-40DE-B4ED-9158CA8ED26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6A936F-5B7A-4BAD-A255-7515A1D89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2.xml"/><Relationship Id="rId7" Type="http://schemas.openxmlformats.org/officeDocument/2006/relationships/image" Target="../media/image5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4C0B2C-8E4E-401D-A151-B09FC6EB5A2C}" type="slidenum">
              <a:rPr lang="he-IL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9563" y="971550"/>
            <a:ext cx="8526462" cy="2265363"/>
          </a:xfrm>
        </p:spPr>
        <p:txBody>
          <a:bodyPr/>
          <a:lstStyle/>
          <a:p>
            <a:pPr rtl="0"/>
            <a:r>
              <a:rPr lang="en-US" sz="4800" dirty="0" smtClean="0">
                <a:solidFill>
                  <a:srgbClr val="FF0000"/>
                </a:solidFill>
              </a:rPr>
              <a:t>Almost exact matching</a:t>
            </a:r>
            <a:endParaRPr lang="en-US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3425" y="3286125"/>
            <a:ext cx="5307013" cy="1371600"/>
          </a:xfrm>
        </p:spPr>
        <p:txBody>
          <a:bodyPr/>
          <a:lstStyle/>
          <a:p>
            <a:pPr rtl="0"/>
            <a:r>
              <a:rPr lang="en-US" b="1" smtClean="0">
                <a:solidFill>
                  <a:schemeClr val="accent2"/>
                </a:solidFill>
              </a:rPr>
              <a:t>Raphael Yuster</a:t>
            </a:r>
            <a:endParaRPr lang="zh-CN" altLang="en-US" b="1" smtClean="0">
              <a:solidFill>
                <a:srgbClr val="33CC33"/>
              </a:solidFill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2053" name="Rectangle 14"/>
          <p:cNvSpPr>
            <a:spLocks noChangeArrowheads="1"/>
          </p:cNvSpPr>
          <p:nvPr/>
        </p:nvSpPr>
        <p:spPr bwMode="auto">
          <a:xfrm>
            <a:off x="2005013" y="3851275"/>
            <a:ext cx="530701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>
                <a:solidFill>
                  <a:srgbClr val="33CC33"/>
                </a:solidFill>
              </a:rPr>
              <a:t>University of Haifa</a:t>
            </a:r>
            <a:endParaRPr lang="zh-CN" altLang="en-US" sz="3200" b="1">
              <a:solidFill>
                <a:srgbClr val="33CC33"/>
              </a:solidFill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randomized polynomial time algorithm</a:t>
            </a: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7734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Extending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Tutte’s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theorem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457200" y="1409700"/>
            <a:ext cx="8258175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/>
              <a:t>Let </a:t>
            </a:r>
            <a:r>
              <a:rPr lang="en-US" i="1" dirty="0">
                <a:solidFill>
                  <a:srgbClr val="C00000"/>
                </a:solidFill>
              </a:rPr>
              <a:t>G</a:t>
            </a:r>
            <a:r>
              <a:rPr lang="en-US" dirty="0">
                <a:solidFill>
                  <a:srgbClr val="C00000"/>
                </a:solidFill>
              </a:rPr>
              <a:t>=(</a:t>
            </a:r>
            <a:r>
              <a:rPr lang="en-US" i="1" dirty="0">
                <a:solidFill>
                  <a:srgbClr val="C00000"/>
                </a:solidFill>
              </a:rPr>
              <a:t>V</a:t>
            </a:r>
            <a:r>
              <a:rPr lang="en-US" dirty="0">
                <a:solidFill>
                  <a:srgbClr val="C00000"/>
                </a:solidFill>
              </a:rPr>
              <a:t>,</a:t>
            </a:r>
            <a:r>
              <a:rPr lang="en-US" i="1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/>
              <a:t>be a </a:t>
            </a:r>
            <a:r>
              <a:rPr lang="en-US" dirty="0" smtClean="0"/>
              <a:t>graph, </a:t>
            </a:r>
            <a:r>
              <a:rPr lang="en-US" i="1" dirty="0" smtClean="0">
                <a:solidFill>
                  <a:srgbClr val="C00000"/>
                </a:solidFill>
              </a:rPr>
              <a:t>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 </a:t>
            </a:r>
            <a:r>
              <a:rPr lang="en-US" i="1" dirty="0" smtClean="0">
                <a:solidFill>
                  <a:srgbClr val="C00000"/>
                </a:solidFill>
                <a:sym typeface="Symbol"/>
              </a:rPr>
              <a:t>E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red</a:t>
            </a:r>
            <a:r>
              <a:rPr lang="en-US" dirty="0" smtClean="0">
                <a:sym typeface="Symbol"/>
              </a:rPr>
              <a:t> edges,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an integer. Let </a:t>
            </a:r>
            <a:r>
              <a:rPr lang="en-US" i="1" dirty="0">
                <a:solidFill>
                  <a:srgbClr val="C00000"/>
                </a:solidFill>
              </a:rPr>
              <a:t>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be its </a:t>
            </a:r>
            <a:r>
              <a:rPr lang="en-US" dirty="0" smtClean="0"/>
              <a:t>red distinguishing Tutte </a:t>
            </a:r>
            <a:r>
              <a:rPr lang="en-US" dirty="0"/>
              <a:t>matrix. Then, </a:t>
            </a:r>
            <a:r>
              <a:rPr lang="en-US" i="1" dirty="0">
                <a:solidFill>
                  <a:srgbClr val="C00000"/>
                </a:solidFill>
              </a:rPr>
              <a:t>G</a:t>
            </a:r>
            <a:r>
              <a:rPr lang="en-US" dirty="0"/>
              <a:t> has </a:t>
            </a:r>
            <a:r>
              <a:rPr lang="en-US" dirty="0" smtClean="0"/>
              <a:t>an exact </a:t>
            </a:r>
            <a:r>
              <a:rPr lang="en-US" dirty="0" smtClean="0">
                <a:solidFill>
                  <a:schemeClr val="tx1"/>
                </a:solidFill>
              </a:rPr>
              <a:t>perfect </a:t>
            </a:r>
            <a:r>
              <a:rPr lang="en-US" dirty="0">
                <a:solidFill>
                  <a:schemeClr val="tx1"/>
                </a:solidFill>
              </a:rPr>
              <a:t>matching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 coefficient of  </a:t>
            </a:r>
            <a:r>
              <a:rPr lang="en-US" i="1" dirty="0" err="1" smtClean="0">
                <a:solidFill>
                  <a:srgbClr val="C00000"/>
                </a:solidFill>
              </a:rPr>
              <a:t>y</a:t>
            </a:r>
            <a:r>
              <a:rPr lang="en-US" i="1" baseline="30000" dirty="0" err="1" smtClean="0">
                <a:solidFill>
                  <a:srgbClr val="C00000"/>
                </a:solidFill>
              </a:rPr>
              <a:t>k</a:t>
            </a:r>
            <a:r>
              <a:rPr lang="en-US" i="1" baseline="30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ym typeface="Symbol" pitchFamily="18" charset="2"/>
              </a:rPr>
              <a:t/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in </a:t>
            </a: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Pf </a:t>
            </a:r>
            <a:r>
              <a:rPr lang="en-US" i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is not zero.</a:t>
            </a:r>
            <a:endParaRPr lang="en-US" i="1" dirty="0">
              <a:solidFill>
                <a:srgbClr val="C00000"/>
              </a:solidFill>
              <a:sym typeface="Symbol" pitchFamily="18" charset="2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105400" y="2895600"/>
            <a:ext cx="2895600" cy="2552700"/>
            <a:chOff x="5105400" y="2895600"/>
            <a:chExt cx="2895600" cy="2552700"/>
          </a:xfrm>
        </p:grpSpPr>
        <p:cxnSp>
          <p:nvCxnSpPr>
            <p:cNvPr id="23" name="Straight Connector 22"/>
            <p:cNvCxnSpPr>
              <a:endCxn id="29" idx="3"/>
            </p:cNvCxnSpPr>
            <p:nvPr/>
          </p:nvCxnSpPr>
          <p:spPr bwMode="auto">
            <a:xfrm rot="5400000" flipH="1" flipV="1">
              <a:off x="5029200" y="3673382"/>
              <a:ext cx="1927318" cy="108911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endCxn id="29" idx="5"/>
            </p:cNvCxnSpPr>
            <p:nvPr/>
          </p:nvCxnSpPr>
          <p:spPr bwMode="auto">
            <a:xfrm rot="16200000" flipV="1">
              <a:off x="6226082" y="3673382"/>
              <a:ext cx="1851118" cy="101291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5524500" y="5181600"/>
              <a:ext cx="20955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5524500" y="4648200"/>
              <a:ext cx="9525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30" idx="4"/>
              <a:endCxn id="29" idx="4"/>
            </p:cNvCxnSpPr>
            <p:nvPr/>
          </p:nvCxnSpPr>
          <p:spPr bwMode="auto">
            <a:xfrm rot="5400000" flipH="1" flipV="1">
              <a:off x="5867400" y="3924300"/>
              <a:ext cx="1371600" cy="76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31" idx="3"/>
              <a:endCxn id="30" idx="5"/>
            </p:cNvCxnSpPr>
            <p:nvPr/>
          </p:nvCxnSpPr>
          <p:spPr bwMode="auto">
            <a:xfrm rot="5400000" flipH="1">
              <a:off x="6800850" y="4394014"/>
              <a:ext cx="533400" cy="99713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6515100" y="3124200"/>
              <a:ext cx="152400" cy="1524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6438900" y="4495800"/>
              <a:ext cx="152400" cy="1524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7543800" y="5029200"/>
              <a:ext cx="152400" cy="1524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5410200" y="5105400"/>
              <a:ext cx="152400" cy="1524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10300" y="2895600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658100" y="4810780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105400" y="4925080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172200" y="4163080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pic>
        <p:nvPicPr>
          <p:cNvPr id="69" name="Picture 6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>
            <a:lum/>
          </a:blip>
          <a:stretch>
            <a:fillRect/>
          </a:stretch>
        </p:blipFill>
        <p:spPr>
          <a:xfrm>
            <a:off x="1268566" y="5621710"/>
            <a:ext cx="6782680" cy="51405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randomized polynomial time algorithm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1143000"/>
            <a:ext cx="850585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By the </a:t>
            </a:r>
            <a:r>
              <a:rPr lang="en-US" dirty="0" err="1" smtClean="0">
                <a:solidFill>
                  <a:srgbClr val="33CC33"/>
                </a:solidFill>
              </a:rPr>
              <a:t>Zippel</a:t>
            </a:r>
            <a:r>
              <a:rPr lang="en-US" dirty="0" smtClean="0">
                <a:solidFill>
                  <a:srgbClr val="33CC33"/>
                </a:solidFill>
              </a:rPr>
              <a:t>  / Schwarz </a:t>
            </a:r>
            <a:r>
              <a:rPr lang="en-US" dirty="0" smtClean="0"/>
              <a:t>polynomial identity testing</a:t>
            </a:r>
            <a:br>
              <a:rPr lang="en-US" dirty="0" smtClean="0"/>
            </a:br>
            <a:r>
              <a:rPr lang="en-US" dirty="0" smtClean="0"/>
              <a:t>method, we </a:t>
            </a:r>
            <a:r>
              <a:rPr lang="en-US" dirty="0" smtClean="0"/>
              <a:t>can </a:t>
            </a:r>
            <a:r>
              <a:rPr lang="en-US" dirty="0" smtClean="0"/>
              <a:t>replace the variables </a:t>
            </a:r>
            <a:r>
              <a:rPr lang="en-US" i="1" dirty="0" err="1" smtClean="0">
                <a:solidFill>
                  <a:srgbClr val="C00000"/>
                </a:solidFill>
              </a:rPr>
              <a:t>x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ij</a:t>
            </a:r>
            <a:r>
              <a:rPr lang="en-US" dirty="0" smtClean="0"/>
              <a:t> with random</a:t>
            </a:r>
            <a:br>
              <a:rPr lang="en-US" dirty="0" smtClean="0"/>
            </a:br>
            <a:r>
              <a:rPr lang="en-US" dirty="0" smtClean="0"/>
              <a:t>elements of a finite field </a:t>
            </a:r>
            <a:r>
              <a:rPr lang="en-US" i="1" dirty="0" err="1" smtClean="0">
                <a:solidFill>
                  <a:srgbClr val="C00000"/>
                </a:solidFill>
              </a:rPr>
              <a:t>F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where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is polynomial in 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w.h.p</a:t>
            </a:r>
            <a:r>
              <a:rPr lang="en-US" dirty="0" smtClean="0"/>
              <a:t>. if the coefficient of  </a:t>
            </a:r>
            <a:r>
              <a:rPr lang="en-US" i="1" dirty="0" err="1" smtClean="0">
                <a:solidFill>
                  <a:srgbClr val="C00000"/>
                </a:solidFill>
              </a:rPr>
              <a:t>y</a:t>
            </a:r>
            <a:r>
              <a:rPr lang="en-US" i="1" baseline="30000" dirty="0" err="1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is non-zero in the</a:t>
            </a:r>
            <a:br>
              <a:rPr lang="en-US" dirty="0" smtClean="0"/>
            </a:br>
            <a:r>
              <a:rPr lang="en-US" dirty="0" err="1" smtClean="0"/>
              <a:t>Pfaffian</a:t>
            </a:r>
            <a:r>
              <a:rPr lang="en-US" dirty="0" smtClean="0"/>
              <a:t> of the original matrix, it will also be non-zero in</a:t>
            </a:r>
            <a:br>
              <a:rPr lang="en-US" dirty="0" smtClean="0"/>
            </a:br>
            <a:r>
              <a:rPr lang="en-US" dirty="0" smtClean="0"/>
              <a:t>the new matrix (which only has one indeterminate, 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determinant (and </a:t>
            </a:r>
            <a:r>
              <a:rPr lang="en-US" dirty="0" err="1" smtClean="0"/>
              <a:t>Pfaffian</a:t>
            </a:r>
            <a:r>
              <a:rPr lang="en-US" dirty="0" smtClean="0"/>
              <a:t>) of a matrix with one</a:t>
            </a:r>
            <a:br>
              <a:rPr lang="en-US" dirty="0" smtClean="0"/>
            </a:br>
            <a:r>
              <a:rPr lang="en-US" dirty="0" smtClean="0"/>
              <a:t>indeterminate can easily be computed in polynomial time.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approximation algorithm for exact matching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04800" y="11811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a graph </a:t>
            </a:r>
            <a:r>
              <a:rPr lang="en-US" i="1" dirty="0" smtClean="0">
                <a:solidFill>
                  <a:srgbClr val="C00000"/>
                </a:solidFill>
              </a:rPr>
              <a:t>G</a:t>
            </a:r>
            <a:r>
              <a:rPr lang="en-US" dirty="0" smtClean="0"/>
              <a:t> with some </a:t>
            </a:r>
            <a:r>
              <a:rPr lang="en-US" dirty="0" smtClean="0">
                <a:solidFill>
                  <a:srgbClr val="FF0000"/>
                </a:solidFill>
              </a:rPr>
              <a:t>red edges, </a:t>
            </a:r>
            <a:r>
              <a:rPr lang="en-US" dirty="0" smtClean="0"/>
              <a:t>and a parameter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endParaRPr lang="en-US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533400" y="20193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The algorithm will either: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 correctly assert that there is no maximum matching with exactly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red edges,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 exhibit a matching of size at least </a:t>
            </a:r>
            <a:r>
              <a:rPr lang="en-US" i="1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i="1" dirty="0" smtClean="0">
                <a:solidFill>
                  <a:srgbClr val="C00000"/>
                </a:solidFill>
              </a:rPr>
              <a:t>G</a:t>
            </a:r>
            <a:r>
              <a:rPr lang="en-US" dirty="0" smtClean="0">
                <a:solidFill>
                  <a:srgbClr val="C00000"/>
                </a:solidFill>
              </a:rPr>
              <a:t>)-1 </a:t>
            </a:r>
            <a:r>
              <a:rPr lang="en-US" dirty="0" smtClean="0"/>
              <a:t>and with exactly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red edges.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approximation algorithm for exact matching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295400"/>
            <a:ext cx="77343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For convenience,  assume non-red edges are </a:t>
            </a:r>
            <a:r>
              <a:rPr lang="en-US" dirty="0" smtClean="0">
                <a:solidFill>
                  <a:schemeClr val="accent2"/>
                </a:solidFill>
              </a:rPr>
              <a:t>blue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A maximum matching </a:t>
            </a:r>
            <a:r>
              <a:rPr lang="en-US" i="1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 is called </a:t>
            </a:r>
            <a:r>
              <a:rPr lang="en-US" b="1" dirty="0" smtClean="0">
                <a:solidFill>
                  <a:srgbClr val="FF0000"/>
                </a:solidFill>
              </a:rPr>
              <a:t>red-maximum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every other maximum matching contains at most as many red edges as </a:t>
            </a:r>
            <a:r>
              <a:rPr lang="en-US" i="1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Finding a red-maximum matching can be done in polynomial time via general </a:t>
            </a:r>
            <a:r>
              <a:rPr lang="en-US" i="1" dirty="0" smtClean="0"/>
              <a:t>weighted matching </a:t>
            </a:r>
            <a:r>
              <a:rPr lang="en-US" dirty="0" smtClean="0"/>
              <a:t>algorithms (</a:t>
            </a:r>
            <a:r>
              <a:rPr lang="en-US" sz="2000" dirty="0" smtClean="0"/>
              <a:t>e.g. </a:t>
            </a:r>
            <a:r>
              <a:rPr lang="en-US" sz="2000" dirty="0" err="1" smtClean="0">
                <a:solidFill>
                  <a:srgbClr val="00B050"/>
                </a:solidFill>
              </a:rPr>
              <a:t>Gabow-Tarjan</a:t>
            </a:r>
            <a:r>
              <a:rPr lang="en-US" sz="2000" dirty="0" smtClean="0">
                <a:solidFill>
                  <a:srgbClr val="00B050"/>
                </a:solidFill>
              </a:rPr>
              <a:t> [JACM 91]</a:t>
            </a:r>
            <a:r>
              <a:rPr lang="en-US" dirty="0" smtClean="0"/>
              <a:t>):</a:t>
            </a:r>
            <a:br>
              <a:rPr lang="en-US" dirty="0" smtClean="0"/>
            </a:b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approximation algorithm for exact matching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295400"/>
            <a:ext cx="7734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Let </a:t>
            </a:r>
            <a:r>
              <a:rPr lang="en-US" i="1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=</a:t>
            </a:r>
            <a:r>
              <a:rPr lang="en-US" i="1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i="1" dirty="0" smtClean="0">
                <a:solidFill>
                  <a:srgbClr val="C00000"/>
                </a:solidFill>
              </a:rPr>
              <a:t>G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.  Assign:</a:t>
            </a:r>
            <a:br>
              <a:rPr lang="en-US" dirty="0" smtClean="0"/>
            </a:br>
            <a:r>
              <a:rPr lang="en-US" dirty="0" smtClean="0"/>
              <a:t>    to each </a:t>
            </a:r>
            <a:r>
              <a:rPr lang="en-US" dirty="0" smtClean="0">
                <a:solidFill>
                  <a:schemeClr val="accent2"/>
                </a:solidFill>
              </a:rPr>
              <a:t>blue edge </a:t>
            </a:r>
            <a:r>
              <a:rPr lang="en-US" dirty="0" smtClean="0"/>
              <a:t>the weight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br>
              <a:rPr lang="en-US" i="1" dirty="0" smtClean="0">
                <a:solidFill>
                  <a:schemeClr val="accent2"/>
                </a:solidFill>
              </a:rPr>
            </a:br>
            <a:r>
              <a:rPr lang="en-US" i="1" dirty="0" smtClean="0">
                <a:solidFill>
                  <a:schemeClr val="accent2"/>
                </a:solidFill>
              </a:rPr>
              <a:t>    </a:t>
            </a:r>
            <a:r>
              <a:rPr lang="en-US" dirty="0" smtClean="0"/>
              <a:t>to each </a:t>
            </a:r>
            <a:r>
              <a:rPr lang="en-US" dirty="0" smtClean="0">
                <a:solidFill>
                  <a:srgbClr val="FF0000"/>
                </a:solidFill>
              </a:rPr>
              <a:t>red edge</a:t>
            </a:r>
            <a:r>
              <a:rPr lang="en-US" dirty="0" smtClean="0"/>
              <a:t> the weight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+1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Notice that every maximum weighted matching </a:t>
            </a:r>
            <a:r>
              <a:rPr lang="en-US" b="1" dirty="0" smtClean="0">
                <a:solidFill>
                  <a:schemeClr val="tx1"/>
                </a:solidFill>
              </a:rPr>
              <a:t>must contain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 edges.</a:t>
            </a:r>
          </a:p>
          <a:p>
            <a:pPr algn="l"/>
            <a:r>
              <a:rPr lang="en-US" dirty="0" smtClean="0"/>
              <a:t>Since the weight of </a:t>
            </a:r>
            <a:r>
              <a:rPr lang="en-US" dirty="0" smtClean="0">
                <a:solidFill>
                  <a:srgbClr val="FF0000"/>
                </a:solidFill>
              </a:rPr>
              <a:t>red edges </a:t>
            </a:r>
            <a:r>
              <a:rPr lang="en-US" dirty="0" smtClean="0"/>
              <a:t>is larger than the weight of </a:t>
            </a:r>
            <a:r>
              <a:rPr lang="en-US" dirty="0" smtClean="0">
                <a:solidFill>
                  <a:schemeClr val="accent2"/>
                </a:solidFill>
              </a:rPr>
              <a:t>blue edges</a:t>
            </a:r>
            <a:r>
              <a:rPr lang="en-US" dirty="0" smtClean="0"/>
              <a:t>, every maximum weighted matching maximizes the number of </a:t>
            </a:r>
            <a:r>
              <a:rPr lang="en-US" dirty="0" smtClean="0">
                <a:solidFill>
                  <a:srgbClr val="FF0000"/>
                </a:solidFill>
              </a:rPr>
              <a:t>red edges</a:t>
            </a:r>
            <a:r>
              <a:rPr lang="en-US" dirty="0" smtClean="0"/>
              <a:t> in it.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approximation algorithm for exact matching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295400"/>
            <a:ext cx="8001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i="1" baseline="-25000" dirty="0" smtClean="0">
                <a:solidFill>
                  <a:schemeClr val="accent2"/>
                </a:solidFill>
              </a:rPr>
              <a:t>B</a:t>
            </a:r>
            <a:r>
              <a:rPr lang="en-US" dirty="0" smtClean="0"/>
              <a:t> be </a:t>
            </a:r>
            <a:r>
              <a:rPr lang="en-US" dirty="0" smtClean="0">
                <a:solidFill>
                  <a:srgbClr val="FF0000"/>
                </a:solidFill>
              </a:rPr>
              <a:t>red-maximum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blue-maximum</a:t>
            </a:r>
            <a:r>
              <a:rPr lang="en-US" dirty="0" smtClean="0"/>
              <a:t> </a:t>
            </a:r>
            <a:r>
              <a:rPr lang="en-US" dirty="0" err="1" smtClean="0"/>
              <a:t>matchings</a:t>
            </a:r>
            <a:r>
              <a:rPr lang="en-US" dirty="0" smtClean="0"/>
              <a:t>, respectively.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If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baseline="-25000" dirty="0" smtClean="0">
                <a:solidFill>
                  <a:srgbClr val="FF0000"/>
                </a:solidFill>
              </a:rPr>
              <a:t>R  </a:t>
            </a:r>
            <a:r>
              <a:rPr lang="en-US" dirty="0" smtClean="0"/>
              <a:t>contains less than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red </a:t>
            </a:r>
            <a:r>
              <a:rPr lang="en-US" dirty="0" smtClean="0"/>
              <a:t>edges, we are done.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i="1" baseline="-25000" dirty="0" smtClean="0">
                <a:solidFill>
                  <a:schemeClr val="accent2"/>
                </a:solidFill>
              </a:rPr>
              <a:t>B 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contains less than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i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 blue </a:t>
            </a:r>
            <a:r>
              <a:rPr lang="en-US" dirty="0" smtClean="0"/>
              <a:t>edges, we are done.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approximation algorithm for exact matching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2954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 </a:t>
            </a:r>
            <a:r>
              <a:rPr lang="en-US" i="1" dirty="0" smtClean="0">
                <a:solidFill>
                  <a:srgbClr val="C00000"/>
                </a:solidFill>
              </a:rPr>
              <a:t>U</a:t>
            </a:r>
            <a:r>
              <a:rPr lang="en-US" dirty="0" smtClean="0"/>
              <a:t> =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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i="1" baseline="-25000" dirty="0" smtClean="0">
                <a:solidFill>
                  <a:schemeClr val="accent2"/>
                </a:solidFill>
              </a:rPr>
              <a:t>B</a:t>
            </a:r>
            <a:r>
              <a:rPr lang="en-US" dirty="0" smtClean="0"/>
              <a:t>.</a:t>
            </a:r>
          </a:p>
          <a:p>
            <a:pPr algn="l"/>
            <a:r>
              <a:rPr lang="en-US" i="1" dirty="0" smtClean="0">
                <a:solidFill>
                  <a:srgbClr val="C00000"/>
                </a:solidFill>
              </a:rPr>
              <a:t>U</a:t>
            </a:r>
            <a:r>
              <a:rPr lang="en-US" dirty="0" smtClean="0"/>
              <a:t> is considered as a spanning sub(multi)graph of </a:t>
            </a:r>
            <a:r>
              <a:rPr lang="en-US" i="1" dirty="0" smtClean="0">
                <a:solidFill>
                  <a:srgbClr val="C00000"/>
                </a:solidFill>
              </a:rPr>
              <a:t>G </a:t>
            </a:r>
            <a:r>
              <a:rPr lang="en-US" dirty="0" smtClean="0"/>
              <a:t>having maximum degree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Each component of </a:t>
            </a:r>
            <a:r>
              <a:rPr lang="en-US" i="1" dirty="0" smtClean="0">
                <a:solidFill>
                  <a:srgbClr val="C00000"/>
                </a:solidFill>
              </a:rPr>
              <a:t>U</a:t>
            </a:r>
            <a:r>
              <a:rPr lang="en-US" dirty="0" smtClean="0"/>
              <a:t> is either:</a:t>
            </a:r>
            <a:br>
              <a:rPr lang="en-US" dirty="0" smtClean="0"/>
            </a:br>
            <a:r>
              <a:rPr lang="en-US" dirty="0" smtClean="0"/>
              <a:t>  - an even length path (possibly a singleton vertex)</a:t>
            </a:r>
            <a:br>
              <a:rPr lang="en-US" dirty="0" smtClean="0"/>
            </a:br>
            <a:r>
              <a:rPr lang="en-US" dirty="0" smtClean="0"/>
              <a:t>  - an even length cycle</a:t>
            </a:r>
            <a:br>
              <a:rPr lang="en-US" dirty="0" smtClean="0"/>
            </a:br>
            <a:r>
              <a:rPr lang="en-US" dirty="0" smtClean="0"/>
              <a:t>  (</a:t>
            </a:r>
            <a:r>
              <a:rPr lang="en-US" sz="2400" dirty="0" smtClean="0"/>
              <a:t>cycles of length </a:t>
            </a:r>
            <a:r>
              <a:rPr lang="en-US" sz="24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/>
              <a:t> in </a:t>
            </a:r>
            <a:r>
              <a:rPr lang="en-US" sz="2400" i="1" dirty="0" smtClean="0">
                <a:solidFill>
                  <a:srgbClr val="C00000"/>
                </a:solidFill>
              </a:rPr>
              <a:t>U</a:t>
            </a:r>
            <a:r>
              <a:rPr lang="en-US" sz="2400" dirty="0" smtClean="0"/>
              <a:t> are multiple edges having</a:t>
            </a:r>
            <a:br>
              <a:rPr lang="en-US" sz="2400" dirty="0" smtClean="0"/>
            </a:br>
            <a:r>
              <a:rPr lang="en-US" sz="2400" dirty="0" smtClean="0"/>
              <a:t>  the same color. They are formed by edges that appear</a:t>
            </a:r>
            <a:br>
              <a:rPr lang="en-US" sz="2400" dirty="0" smtClean="0"/>
            </a:br>
            <a:r>
              <a:rPr lang="en-US" sz="2400" dirty="0" smtClean="0"/>
              <a:t>  in both 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/>
              <a:t> and </a:t>
            </a:r>
            <a:r>
              <a:rPr lang="en-US" sz="2400" i="1" dirty="0" smtClean="0">
                <a:solidFill>
                  <a:schemeClr val="accent2"/>
                </a:solidFill>
              </a:rPr>
              <a:t>M</a:t>
            </a:r>
            <a:r>
              <a:rPr lang="en-US" sz="2400" i="1" baseline="-25000" dirty="0" smtClean="0">
                <a:solidFill>
                  <a:schemeClr val="accent2"/>
                </a:solidFill>
              </a:rPr>
              <a:t>B</a:t>
            </a:r>
            <a:r>
              <a:rPr lang="en-US" dirty="0" smtClean="0"/>
              <a:t>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approximation algorithm for exact matching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143000"/>
            <a:ext cx="86106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A component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 of </a:t>
            </a:r>
            <a:r>
              <a:rPr lang="en-US" i="1" dirty="0" smtClean="0">
                <a:solidFill>
                  <a:srgbClr val="C00000"/>
                </a:solidFill>
              </a:rPr>
              <a:t>U</a:t>
            </a:r>
            <a:r>
              <a:rPr lang="en-US" i="1" dirty="0" smtClean="0"/>
              <a:t> </a:t>
            </a:r>
            <a:r>
              <a:rPr lang="en-US" dirty="0" smtClean="0"/>
              <a:t>is of </a:t>
            </a:r>
            <a:r>
              <a:rPr lang="en-US" b="1" dirty="0" smtClean="0"/>
              <a:t>type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i="1" dirty="0" err="1" smtClean="0">
                <a:solidFill>
                  <a:srgbClr val="C00000"/>
                </a:solidFill>
              </a:rPr>
              <a:t>x</a:t>
            </a:r>
            <a:r>
              <a:rPr lang="en-US" dirty="0" err="1" smtClean="0">
                <a:solidFill>
                  <a:srgbClr val="C00000"/>
                </a:solidFill>
              </a:rPr>
              <a:t>,</a:t>
            </a:r>
            <a:r>
              <a:rPr lang="en-US" i="1" dirty="0" err="1" smtClean="0">
                <a:solidFill>
                  <a:srgbClr val="C00000"/>
                </a:solidFill>
              </a:rPr>
              <a:t>y</a:t>
            </a:r>
            <a:r>
              <a:rPr lang="en-US" dirty="0" err="1" smtClean="0">
                <a:solidFill>
                  <a:srgbClr val="C00000"/>
                </a:solidFill>
              </a:rPr>
              <a:t>,</a:t>
            </a:r>
            <a:r>
              <a:rPr lang="en-US" i="1" dirty="0" err="1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for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 ≤ 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dirty="0" smtClean="0">
                <a:solidFill>
                  <a:srgbClr val="C00000"/>
                </a:solidFill>
              </a:rPr>
              <a:t> ≤ </a:t>
            </a:r>
            <a:r>
              <a:rPr lang="en-US" i="1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if</a:t>
            </a:r>
            <a:br>
              <a:rPr lang="en-US" dirty="0" smtClean="0"/>
            </a:br>
            <a:r>
              <a:rPr lang="en-US" dirty="0" smtClean="0"/>
              <a:t> 1) </a:t>
            </a:r>
            <a:r>
              <a:rPr lang="en-US" dirty="0" smtClean="0">
                <a:solidFill>
                  <a:srgbClr val="C00000"/>
                </a:solidFill>
              </a:rPr>
              <a:t>length(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)=2z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2) one of the maximum </a:t>
            </a:r>
            <a:r>
              <a:rPr lang="en-US" dirty="0" err="1" smtClean="0"/>
              <a:t>matchings</a:t>
            </a:r>
            <a:r>
              <a:rPr lang="en-US" dirty="0" smtClean="0"/>
              <a:t> of </a:t>
            </a:r>
            <a:r>
              <a:rPr lang="en-US" i="1" dirty="0" smtClean="0">
                <a:solidFill>
                  <a:srgbClr val="C00000"/>
                </a:solidFill>
              </a:rPr>
              <a:t>S </a:t>
            </a:r>
            <a:r>
              <a:rPr lang="en-US" dirty="0" smtClean="0"/>
              <a:t>(that does not contain both end-edges in case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 is a path) has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 red edges</a:t>
            </a:r>
            <a:br>
              <a:rPr lang="en-US" dirty="0" smtClean="0"/>
            </a:br>
            <a:r>
              <a:rPr lang="en-US" dirty="0" smtClean="0"/>
              <a:t> 3) the other maximum matching has 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dirty="0" smtClean="0"/>
              <a:t> red edges </a:t>
            </a:r>
          </a:p>
          <a:p>
            <a:r>
              <a:rPr lang="en-US" dirty="0" smtClean="0"/>
              <a:t>Denote:    </a:t>
            </a:r>
            <a:r>
              <a:rPr lang="en-US" dirty="0" smtClean="0">
                <a:solidFill>
                  <a:srgbClr val="C00000"/>
                </a:solidFill>
              </a:rPr>
              <a:t>min(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)=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,  max(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)=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dirty="0" smtClean="0"/>
              <a:t>.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23900" y="4495800"/>
            <a:ext cx="8763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638300" y="4495800"/>
            <a:ext cx="8763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552700" y="4495800"/>
            <a:ext cx="8763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505200" y="4495800"/>
            <a:ext cx="8763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419600" y="4495800"/>
            <a:ext cx="8763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334000" y="4495800"/>
            <a:ext cx="8763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248400" y="4495800"/>
            <a:ext cx="8763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162800" y="4495800"/>
            <a:ext cx="8763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409700" y="5105400"/>
            <a:ext cx="636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path of type (2,3,4)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4076700" y="4152900"/>
            <a:ext cx="8763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953000" y="4152900"/>
            <a:ext cx="571500" cy="4953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 flipH="1" flipV="1">
            <a:off x="5199856" y="4971256"/>
            <a:ext cx="6477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4838700" y="5295900"/>
            <a:ext cx="647700" cy="53260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3429000" y="4152900"/>
            <a:ext cx="686594" cy="381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 flipH="1" flipV="1">
            <a:off x="3029744" y="4933156"/>
            <a:ext cx="8001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429000" y="5334000"/>
            <a:ext cx="534194" cy="4960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962400" y="5829300"/>
            <a:ext cx="8763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1447800" y="5867400"/>
            <a:ext cx="636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cycle of type (2,3,4)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approximation algorithm for exact matching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" y="1028700"/>
            <a:ext cx="82677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Enumerate the components of </a:t>
            </a:r>
            <a:r>
              <a:rPr lang="en-US" i="1" dirty="0" smtClean="0">
                <a:solidFill>
                  <a:srgbClr val="C00000"/>
                </a:solidFill>
              </a:rPr>
              <a:t>U</a:t>
            </a:r>
            <a:r>
              <a:rPr lang="en-US" dirty="0" smtClean="0"/>
              <a:t> by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</a:rPr>
              <a:t>1 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… ,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i="1" baseline="-25000" dirty="0" smtClean="0">
                <a:solidFill>
                  <a:srgbClr val="C00000"/>
                </a:solidFill>
              </a:rPr>
              <a:t>t </a:t>
            </a:r>
            <a:r>
              <a:rPr lang="en-US" dirty="0" smtClean="0"/>
              <a:t>, and let</a:t>
            </a:r>
          </a:p>
          <a:p>
            <a:pPr algn="l"/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= min(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,  </a:t>
            </a:r>
            <a:r>
              <a:rPr lang="en-US" i="1" dirty="0" err="1" smtClean="0">
                <a:solidFill>
                  <a:srgbClr val="C00000"/>
                </a:solidFill>
              </a:rPr>
              <a:t>y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i="1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= max(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length(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>
                <a:solidFill>
                  <a:srgbClr val="C00000"/>
                </a:solidFill>
              </a:rPr>
              <a:t>= 2</a:t>
            </a:r>
            <a:r>
              <a:rPr lang="en-US" i="1" dirty="0" smtClean="0">
                <a:solidFill>
                  <a:srgbClr val="C00000"/>
                </a:solidFill>
              </a:rPr>
              <a:t>z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=1,…,</a:t>
            </a:r>
            <a:r>
              <a:rPr lang="en-US" i="1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We have that: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+ </a:t>
            </a:r>
            <a:r>
              <a:rPr lang="en-US" i="1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+ … + </a:t>
            </a:r>
            <a:r>
              <a:rPr lang="en-US" i="1" dirty="0" err="1" smtClean="0">
                <a:solidFill>
                  <a:srgbClr val="C00000"/>
                </a:solidFill>
              </a:rPr>
              <a:t>z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i="1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pPr algn="l"/>
            <a:r>
              <a:rPr lang="en-US" dirty="0" smtClean="0"/>
              <a:t>Also notice that: In each component, one of the </a:t>
            </a:r>
            <a:r>
              <a:rPr lang="en-US" dirty="0" err="1" smtClean="0"/>
              <a:t>matchings</a:t>
            </a:r>
            <a:r>
              <a:rPr lang="en-US" dirty="0" smtClean="0"/>
              <a:t> is a subset of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and the complimentary matching is a subset of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i="1" baseline="-25000" dirty="0" smtClean="0">
                <a:solidFill>
                  <a:schemeClr val="accent2"/>
                </a:solidFill>
              </a:rPr>
              <a:t>B</a:t>
            </a:r>
            <a:r>
              <a:rPr lang="en-US" dirty="0" smtClean="0"/>
              <a:t>, Hence: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+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+… + </a:t>
            </a:r>
            <a:r>
              <a:rPr lang="en-US" i="1" dirty="0" err="1" smtClean="0">
                <a:solidFill>
                  <a:srgbClr val="C00000"/>
                </a:solidFill>
              </a:rPr>
              <a:t>x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 ≤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 ≤ 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baseline="-25000" dirty="0" smtClean="0">
                <a:solidFill>
                  <a:srgbClr val="C00000"/>
                </a:solidFill>
              </a:rPr>
              <a:t>1 </a:t>
            </a:r>
            <a:r>
              <a:rPr lang="en-US" dirty="0" smtClean="0">
                <a:solidFill>
                  <a:srgbClr val="C00000"/>
                </a:solidFill>
              </a:rPr>
              <a:t>+ 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baseline="-25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+… + </a:t>
            </a:r>
            <a:r>
              <a:rPr lang="en-US" i="1" dirty="0" err="1" smtClean="0">
                <a:solidFill>
                  <a:srgbClr val="C00000"/>
                </a:solidFill>
              </a:rPr>
              <a:t>y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t</a:t>
            </a:r>
            <a:endParaRPr lang="en-US" i="1" baseline="-25000" dirty="0" smtClean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approximation algorithm for exact matching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" y="1028700"/>
            <a:ext cx="82677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/>
            <a:r>
              <a:rPr lang="en-US" i="1" dirty="0" smtClean="0">
                <a:solidFill>
                  <a:srgbClr val="C00000"/>
                </a:solidFill>
              </a:rPr>
              <a:t>	f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1 </a:t>
            </a:r>
            <a:r>
              <a:rPr lang="en-US" dirty="0" smtClean="0">
                <a:solidFill>
                  <a:srgbClr val="C00000"/>
                </a:solidFill>
              </a:rPr>
              <a:t>+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+ … + </a:t>
            </a:r>
            <a:r>
              <a:rPr lang="en-US" i="1" dirty="0" err="1" smtClean="0">
                <a:solidFill>
                  <a:srgbClr val="C00000"/>
                </a:solidFill>
              </a:rPr>
              <a:t>x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t</a:t>
            </a:r>
            <a:endParaRPr lang="en-US" i="1" baseline="-25000" dirty="0" smtClean="0">
              <a:solidFill>
                <a:srgbClr val="C00000"/>
              </a:solidFill>
            </a:endParaRPr>
          </a:p>
          <a:p>
            <a:pPr lvl="1" algn="l"/>
            <a:r>
              <a:rPr lang="en-US" i="1" dirty="0" smtClean="0">
                <a:solidFill>
                  <a:srgbClr val="C00000"/>
                </a:solidFill>
              </a:rPr>
              <a:t>	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baseline="-25000" dirty="0" smtClean="0">
                <a:solidFill>
                  <a:srgbClr val="C00000"/>
                </a:solidFill>
              </a:rPr>
              <a:t>1 </a:t>
            </a:r>
            <a:r>
              <a:rPr lang="en-US" dirty="0" smtClean="0">
                <a:solidFill>
                  <a:srgbClr val="C00000"/>
                </a:solidFill>
              </a:rPr>
              <a:t>+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+ … + </a:t>
            </a:r>
            <a:r>
              <a:rPr lang="en-US" i="1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</a:rPr>
              <a:t>t</a:t>
            </a:r>
            <a:endParaRPr lang="en-US" baseline="-25000" dirty="0" smtClean="0">
              <a:solidFill>
                <a:srgbClr val="C00000"/>
              </a:solidFill>
            </a:endParaRPr>
          </a:p>
          <a:p>
            <a:pPr lvl="1" algn="l"/>
            <a:r>
              <a:rPr lang="en-US" i="1" dirty="0" smtClean="0">
                <a:solidFill>
                  <a:srgbClr val="C00000"/>
                </a:solidFill>
              </a:rPr>
              <a:t>	</a:t>
            </a:r>
            <a:r>
              <a:rPr lang="en-US" i="1" dirty="0" err="1" smtClean="0">
                <a:solidFill>
                  <a:srgbClr val="C00000"/>
                </a:solidFill>
              </a:rPr>
              <a:t>f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baseline="-25000" dirty="0" smtClean="0">
                <a:solidFill>
                  <a:srgbClr val="C00000"/>
                </a:solidFill>
              </a:rPr>
              <a:t>1 </a:t>
            </a:r>
            <a:r>
              <a:rPr lang="en-US" dirty="0" smtClean="0">
                <a:solidFill>
                  <a:srgbClr val="C00000"/>
                </a:solidFill>
              </a:rPr>
              <a:t>+…+ </a:t>
            </a:r>
            <a:r>
              <a:rPr lang="en-US" i="1" dirty="0" err="1" smtClean="0">
                <a:solidFill>
                  <a:srgbClr val="C00000"/>
                </a:solidFill>
              </a:rPr>
              <a:t>y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i="1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+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+1 </a:t>
            </a:r>
            <a:r>
              <a:rPr lang="en-US" dirty="0" smtClean="0">
                <a:solidFill>
                  <a:srgbClr val="C00000"/>
                </a:solidFill>
              </a:rPr>
              <a:t>+ … + </a:t>
            </a:r>
            <a:r>
              <a:rPr lang="en-US" i="1" dirty="0" err="1" smtClean="0">
                <a:solidFill>
                  <a:srgbClr val="C00000"/>
                </a:solidFill>
              </a:rPr>
              <a:t>x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t</a:t>
            </a:r>
            <a:endParaRPr lang="en-US" i="1" baseline="-25000" dirty="0" smtClean="0">
              <a:solidFill>
                <a:srgbClr val="C00000"/>
              </a:solidFill>
            </a:endParaRPr>
          </a:p>
          <a:p>
            <a:pPr lvl="1" algn="l"/>
            <a:r>
              <a:rPr lang="en-US" i="1" dirty="0" smtClean="0">
                <a:solidFill>
                  <a:srgbClr val="C00000"/>
                </a:solidFill>
              </a:rPr>
              <a:t>	f</a:t>
            </a:r>
            <a:r>
              <a:rPr lang="en-US" baseline="-25000" dirty="0" smtClean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baseline="-25000" dirty="0" smtClean="0">
                <a:solidFill>
                  <a:srgbClr val="C00000"/>
                </a:solidFill>
              </a:rPr>
              <a:t>1 </a:t>
            </a:r>
            <a:r>
              <a:rPr lang="en-US" dirty="0" smtClean="0">
                <a:solidFill>
                  <a:srgbClr val="C00000"/>
                </a:solidFill>
              </a:rPr>
              <a:t>+ … </a:t>
            </a:r>
            <a:r>
              <a:rPr lang="en-US" dirty="0" smtClean="0">
                <a:solidFill>
                  <a:srgbClr val="C00000"/>
                </a:solidFill>
              </a:rPr>
              <a:t>+ </a:t>
            </a:r>
            <a:r>
              <a:rPr lang="en-US" i="1" dirty="0" err="1" smtClean="0">
                <a:solidFill>
                  <a:srgbClr val="C00000"/>
                </a:solidFill>
              </a:rPr>
              <a:t>y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t</a:t>
            </a:r>
            <a:endParaRPr lang="en-US" dirty="0" smtClean="0">
              <a:solidFill>
                <a:srgbClr val="C00000"/>
              </a:solidFill>
            </a:endParaRPr>
          </a:p>
          <a:p>
            <a:pPr algn="l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19800" y="1066800"/>
            <a:ext cx="133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≤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2933700"/>
            <a:ext cx="133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endParaRPr lang="en-US" i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6153150" y="2228850"/>
            <a:ext cx="11049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57200" y="34671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If some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f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=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we are done:</a:t>
            </a:r>
            <a:br>
              <a:rPr lang="en-US" dirty="0" smtClean="0"/>
            </a:br>
            <a:r>
              <a:rPr lang="en-US" dirty="0" smtClean="0"/>
              <a:t>   From first </a:t>
            </a:r>
            <a:r>
              <a:rPr lang="en-US" i="1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 components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, … ,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i="1" baseline="-25000" dirty="0" smtClean="0">
                <a:solidFill>
                  <a:srgbClr val="C00000"/>
                </a:solidFill>
              </a:rPr>
              <a:t>i </a:t>
            </a:r>
            <a:r>
              <a:rPr lang="en-US" dirty="0" smtClean="0"/>
              <a:t>take the maximum  matching with </a:t>
            </a:r>
            <a:r>
              <a:rPr lang="en-US" i="1" dirty="0" err="1" smtClean="0">
                <a:solidFill>
                  <a:srgbClr val="C00000"/>
                </a:solidFill>
              </a:rPr>
              <a:t>y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= max(</a:t>
            </a:r>
            <a:r>
              <a:rPr lang="en-US" i="1" dirty="0" err="1" smtClean="0">
                <a:solidFill>
                  <a:srgbClr val="C00000"/>
                </a:solidFill>
              </a:rPr>
              <a:t>S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red edges.</a:t>
            </a:r>
            <a:br>
              <a:rPr lang="en-US" dirty="0" smtClean="0"/>
            </a:br>
            <a:r>
              <a:rPr lang="en-US" dirty="0" smtClean="0"/>
              <a:t>   From remaining components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</a:rPr>
              <a:t>i+1</a:t>
            </a:r>
            <a:r>
              <a:rPr lang="en-US" dirty="0" smtClean="0">
                <a:solidFill>
                  <a:srgbClr val="C00000"/>
                </a:solidFill>
              </a:rPr>
              <a:t>, … ,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i="1" baseline="-25000" dirty="0" smtClean="0">
                <a:solidFill>
                  <a:srgbClr val="C00000"/>
                </a:solidFill>
              </a:rPr>
              <a:t>t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take the maximum matching with </a:t>
            </a:r>
            <a:r>
              <a:rPr lang="en-US" i="1" dirty="0" err="1" smtClean="0">
                <a:solidFill>
                  <a:srgbClr val="C00000"/>
                </a:solidFill>
              </a:rPr>
              <a:t>x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C00000"/>
                </a:solidFill>
              </a:rPr>
              <a:t>= min(</a:t>
            </a:r>
            <a:r>
              <a:rPr lang="en-US" i="1" dirty="0" err="1" smtClean="0">
                <a:solidFill>
                  <a:srgbClr val="C00000"/>
                </a:solidFill>
              </a:rPr>
              <a:t>S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red edges.</a:t>
            </a:r>
            <a:br>
              <a:rPr lang="en-US" dirty="0" smtClean="0"/>
            </a:br>
            <a:r>
              <a:rPr lang="en-US" dirty="0" smtClean="0"/>
              <a:t>   Altogether: a maximum matching with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red edges.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Exact Matching – definition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257300"/>
            <a:ext cx="83439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/>
            <a:r>
              <a:rPr lang="en-US" dirty="0" smtClean="0"/>
              <a:t>Given a graph </a:t>
            </a:r>
            <a:r>
              <a:rPr lang="en-US" i="1" dirty="0" smtClean="0">
                <a:solidFill>
                  <a:srgbClr val="CC3300"/>
                </a:solidFill>
              </a:rPr>
              <a:t>G</a:t>
            </a:r>
            <a:r>
              <a:rPr lang="en-US" dirty="0" smtClean="0"/>
              <a:t> with some edges colored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, and an integer </a:t>
            </a:r>
            <a:r>
              <a:rPr lang="en-US" i="1" dirty="0" smtClean="0">
                <a:solidFill>
                  <a:srgbClr val="CC3300"/>
                </a:solidFill>
              </a:rPr>
              <a:t>k</a:t>
            </a:r>
            <a:r>
              <a:rPr lang="en-US" dirty="0" smtClean="0"/>
              <a:t>, is there a maximum matching with exactly </a:t>
            </a:r>
            <a:r>
              <a:rPr lang="en-US" i="1" dirty="0" smtClean="0">
                <a:solidFill>
                  <a:srgbClr val="CC3300"/>
                </a:solidFill>
              </a:rPr>
              <a:t>k</a:t>
            </a:r>
            <a:r>
              <a:rPr lang="en-US" dirty="0" smtClean="0"/>
              <a:t> red edges ?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Special case:</a:t>
            </a:r>
            <a:br>
              <a:rPr lang="en-US" dirty="0" smtClean="0"/>
            </a:br>
            <a:r>
              <a:rPr lang="en-US" dirty="0" smtClean="0"/>
              <a:t>	Is there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perfect matching </a:t>
            </a:r>
            <a:r>
              <a:rPr lang="en-US" dirty="0" smtClean="0"/>
              <a:t>with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 red e</a:t>
            </a:r>
            <a:r>
              <a:rPr lang="en-US" dirty="0" smtClean="0"/>
              <a:t>dges ?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000" dirty="0" smtClean="0"/>
              <a:t>This problem was first introduced by </a:t>
            </a:r>
            <a:br>
              <a:rPr lang="en-US" sz="2000" dirty="0" smtClean="0"/>
            </a:br>
            <a:r>
              <a:rPr lang="en-US" sz="2000" dirty="0" smtClean="0"/>
              <a:t> 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Papadimitriou and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Yannakakis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[JACM 82].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4953000"/>
            <a:ext cx="8420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If we denote the matching number by </a:t>
            </a:r>
            <a:r>
              <a:rPr lang="en-US" i="1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i="1" dirty="0" smtClean="0">
                <a:solidFill>
                  <a:srgbClr val="C00000"/>
                </a:solidFill>
              </a:rPr>
              <a:t>G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then we are asking for a matching with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red edges and </a:t>
            </a:r>
            <a:r>
              <a:rPr lang="en-US" i="1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i="1" dirty="0" smtClean="0">
                <a:solidFill>
                  <a:srgbClr val="C00000"/>
                </a:solidFill>
              </a:rPr>
              <a:t>G</a:t>
            </a:r>
            <a:r>
              <a:rPr lang="en-US" dirty="0" smtClean="0">
                <a:solidFill>
                  <a:srgbClr val="C00000"/>
                </a:solidFill>
              </a:rPr>
              <a:t>)-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uncolored edges.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approximation algorithm for exact matching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" y="1028700"/>
            <a:ext cx="82677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l"/>
            <a:r>
              <a:rPr lang="en-US" dirty="0" smtClean="0"/>
              <a:t>Otherwise:</a:t>
            </a:r>
            <a:br>
              <a:rPr lang="en-US" dirty="0" smtClean="0"/>
            </a:br>
            <a:r>
              <a:rPr lang="en-US" dirty="0" smtClean="0"/>
              <a:t> Let </a:t>
            </a:r>
            <a:r>
              <a:rPr lang="en-US" i="1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 be such that </a:t>
            </a:r>
            <a:r>
              <a:rPr lang="en-US" i="1" dirty="0" smtClean="0">
                <a:solidFill>
                  <a:srgbClr val="C00000"/>
                </a:solidFill>
              </a:rPr>
              <a:t>f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-1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&lt;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and </a:t>
            </a:r>
            <a:r>
              <a:rPr lang="en-US" i="1" dirty="0" err="1" smtClean="0">
                <a:solidFill>
                  <a:srgbClr val="C00000"/>
                </a:solidFill>
              </a:rPr>
              <a:t>f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&gt;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Thus, there is an integer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 so that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&lt;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&lt; </a:t>
            </a:r>
            <a:r>
              <a:rPr lang="en-US" i="1" dirty="0" err="1" smtClean="0">
                <a:solidFill>
                  <a:srgbClr val="C00000"/>
                </a:solidFill>
              </a:rPr>
              <a:t>y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 and so that</a:t>
            </a:r>
          </a:p>
          <a:p>
            <a:pPr algn="l"/>
            <a:r>
              <a:rPr lang="en-US" i="1" dirty="0" smtClean="0"/>
              <a:t>	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+ … + 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-1 </a:t>
            </a:r>
            <a:r>
              <a:rPr lang="en-US" dirty="0" smtClean="0">
                <a:solidFill>
                  <a:srgbClr val="C00000"/>
                </a:solidFill>
              </a:rPr>
              <a:t>+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+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+1 </a:t>
            </a:r>
            <a:r>
              <a:rPr lang="en-US" dirty="0" smtClean="0">
                <a:solidFill>
                  <a:srgbClr val="C00000"/>
                </a:solidFill>
              </a:rPr>
              <a:t>+ … + </a:t>
            </a:r>
            <a:r>
              <a:rPr lang="en-US" i="1" dirty="0" err="1" smtClean="0">
                <a:solidFill>
                  <a:srgbClr val="C00000"/>
                </a:solidFill>
              </a:rPr>
              <a:t>x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From first </a:t>
            </a:r>
            <a:r>
              <a:rPr lang="en-US" i="1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-1</a:t>
            </a:r>
            <a:r>
              <a:rPr lang="en-US" dirty="0" smtClean="0"/>
              <a:t> components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, … ,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-1</a:t>
            </a:r>
            <a:r>
              <a:rPr lang="en-US" i="1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take the maximum  matching with </a:t>
            </a:r>
            <a:r>
              <a:rPr lang="en-US" i="1" dirty="0" err="1" smtClean="0">
                <a:solidFill>
                  <a:srgbClr val="C00000"/>
                </a:solidFill>
              </a:rPr>
              <a:t>y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= max(</a:t>
            </a:r>
            <a:r>
              <a:rPr lang="en-US" i="1" dirty="0" err="1" smtClean="0">
                <a:solidFill>
                  <a:srgbClr val="C00000"/>
                </a:solidFill>
              </a:rPr>
              <a:t>S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red edges.</a:t>
            </a:r>
          </a:p>
          <a:p>
            <a:pPr algn="l"/>
            <a:r>
              <a:rPr lang="en-US" dirty="0" smtClean="0"/>
              <a:t>From components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</a:rPr>
              <a:t>i+1</a:t>
            </a:r>
            <a:r>
              <a:rPr lang="en-US" dirty="0" smtClean="0">
                <a:solidFill>
                  <a:srgbClr val="C00000"/>
                </a:solidFill>
              </a:rPr>
              <a:t>, … ,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i="1" baseline="-25000" dirty="0" smtClean="0">
                <a:solidFill>
                  <a:srgbClr val="C00000"/>
                </a:solidFill>
              </a:rPr>
              <a:t>t </a:t>
            </a:r>
            <a:r>
              <a:rPr lang="en-US" dirty="0" smtClean="0"/>
              <a:t>take the maximum  matching with </a:t>
            </a:r>
            <a:r>
              <a:rPr lang="en-US" i="1" dirty="0" err="1" smtClean="0">
                <a:solidFill>
                  <a:srgbClr val="C00000"/>
                </a:solidFill>
              </a:rPr>
              <a:t>x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= min(</a:t>
            </a:r>
            <a:r>
              <a:rPr lang="en-US" i="1" dirty="0" err="1" smtClean="0">
                <a:solidFill>
                  <a:srgbClr val="C00000"/>
                </a:solidFill>
              </a:rPr>
              <a:t>S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red edges.</a:t>
            </a:r>
          </a:p>
          <a:p>
            <a:pPr algn="l"/>
            <a:r>
              <a:rPr lang="en-US" dirty="0" smtClean="0"/>
              <a:t>It remains to show that in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 we can select </a:t>
            </a:r>
            <a:r>
              <a:rPr lang="en-US" i="1" dirty="0" smtClean="0">
                <a:solidFill>
                  <a:srgbClr val="C00000"/>
                </a:solidFill>
              </a:rPr>
              <a:t>z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-1</a:t>
            </a:r>
            <a:r>
              <a:rPr lang="en-US" dirty="0" smtClean="0"/>
              <a:t> independent edges, exactly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 of which are red.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approximation algorithm for exact matching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" y="1028700"/>
            <a:ext cx="82677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More generally, we show that if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 is an even cycle or even path of type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i="1" dirty="0" err="1" smtClean="0">
                <a:solidFill>
                  <a:srgbClr val="C00000"/>
                </a:solidFill>
              </a:rPr>
              <a:t>x</a:t>
            </a:r>
            <a:r>
              <a:rPr lang="en-US" dirty="0" err="1" smtClean="0">
                <a:solidFill>
                  <a:srgbClr val="C00000"/>
                </a:solidFill>
              </a:rPr>
              <a:t>,</a:t>
            </a:r>
            <a:r>
              <a:rPr lang="en-US" i="1" dirty="0" err="1" smtClean="0">
                <a:solidFill>
                  <a:srgbClr val="C00000"/>
                </a:solidFill>
              </a:rPr>
              <a:t>y</a:t>
            </a:r>
            <a:r>
              <a:rPr lang="en-US" dirty="0" err="1" smtClean="0">
                <a:solidFill>
                  <a:srgbClr val="C00000"/>
                </a:solidFill>
              </a:rPr>
              <a:t>,</a:t>
            </a:r>
            <a:r>
              <a:rPr lang="en-US" i="1" dirty="0" err="1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 &lt;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&lt; 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dirty="0" smtClean="0"/>
              <a:t>, we can find in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 a set of </a:t>
            </a:r>
            <a:r>
              <a:rPr lang="en-US" i="1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</a:rPr>
              <a:t>-1</a:t>
            </a:r>
            <a:r>
              <a:rPr lang="en-US" dirty="0" smtClean="0"/>
              <a:t> independent edges, exactly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of which are red. </a:t>
            </a:r>
          </a:p>
          <a:p>
            <a:pPr algn="l"/>
            <a:r>
              <a:rPr lang="en-US" dirty="0" smtClean="0"/>
              <a:t>In fact, if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 is an even path we can actually find a matching of size </a:t>
            </a:r>
            <a:r>
              <a:rPr lang="en-US" i="1" dirty="0" smtClean="0">
                <a:solidFill>
                  <a:srgbClr val="C00000"/>
                </a:solidFill>
              </a:rPr>
              <a:t>z</a:t>
            </a:r>
            <a:r>
              <a:rPr lang="en-US" dirty="0" smtClean="0"/>
              <a:t> with exactly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red edges.</a:t>
            </a:r>
          </a:p>
          <a:p>
            <a:pPr algn="l"/>
            <a:r>
              <a:rPr lang="en-US" dirty="0" smtClean="0"/>
              <a:t>(For cycles, we may need to lose one edge …)</a:t>
            </a:r>
          </a:p>
          <a:p>
            <a:pPr algn="l"/>
            <a:r>
              <a:rPr lang="en-US" dirty="0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approximation algorithm for exact matching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" y="1028700"/>
            <a:ext cx="826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Best to demonstrate the proof by example: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096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1049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6002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0955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5908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1242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6195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1148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6101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6007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51054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0960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5913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0866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81534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7620000" y="21336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133600" y="4610100"/>
            <a:ext cx="407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path of type </a:t>
            </a:r>
            <a:r>
              <a:rPr lang="en-US" dirty="0" smtClean="0">
                <a:solidFill>
                  <a:srgbClr val="C00000"/>
                </a:solidFill>
              </a:rPr>
              <a:t>(2,6,8)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900" y="52959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any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 {2,3,4,5,6}</a:t>
            </a:r>
            <a:r>
              <a:rPr lang="en-US" dirty="0" smtClean="0">
                <a:sym typeface="Symbol"/>
              </a:rPr>
              <a:t> we can find a matching with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8</a:t>
            </a:r>
            <a:r>
              <a:rPr lang="en-US" dirty="0" smtClean="0">
                <a:sym typeface="Symbol"/>
              </a:rPr>
              <a:t> edges, </a:t>
            </a:r>
            <a:r>
              <a:rPr lang="en-US" i="1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dirty="0" smtClean="0">
                <a:sym typeface="Symbol"/>
              </a:rPr>
              <a:t> of which are red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2384 L -4.72222E-6 1.48148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02384 L 3.61111E-6 1.48148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0.01829 L -1.94444E-6 -4.07407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2384 L -5.55556E-7 1.48148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2384 L 1.11111E-6 1.48148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2384 L 2.5E-6 1.48148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2384 L 3.88889E-6 1.48148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02384 L -4.72222E-6 1.48148E-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28800" y="1562100"/>
            <a:ext cx="5905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Thanks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892BD-5BFE-48CF-B9D4-55D4CBDCAB4E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cxnSp>
        <p:nvCxnSpPr>
          <p:cNvPr id="22" name="Straight Connector 21"/>
          <p:cNvCxnSpPr/>
          <p:nvPr/>
        </p:nvCxnSpPr>
        <p:spPr bwMode="auto">
          <a:xfrm rot="5400000" flipH="1" flipV="1">
            <a:off x="381000" y="1371600"/>
            <a:ext cx="2667000" cy="1524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16200000" flipV="1">
            <a:off x="1924050" y="1390651"/>
            <a:ext cx="2667000" cy="14859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990600" y="3467100"/>
            <a:ext cx="30099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952500" y="2552700"/>
            <a:ext cx="1447800" cy="8763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 flipH="1" flipV="1">
            <a:off x="1581150" y="1619250"/>
            <a:ext cx="1752600" cy="1143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10800000">
            <a:off x="2400300" y="2552700"/>
            <a:ext cx="1600200" cy="914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2438400" y="7239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2324100" y="2514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924300" y="33909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76300" y="33909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00700" y="1066800"/>
            <a:ext cx="2895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1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i="1" dirty="0" smtClean="0">
                <a:solidFill>
                  <a:srgbClr val="C00000"/>
                </a:solidFill>
              </a:rPr>
              <a:t>G</a:t>
            </a:r>
            <a:r>
              <a:rPr lang="en-US" dirty="0" smtClean="0">
                <a:solidFill>
                  <a:srgbClr val="C00000"/>
                </a:solidFill>
              </a:rPr>
              <a:t>) = 2</a:t>
            </a:r>
          </a:p>
          <a:p>
            <a:pPr algn="l"/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=0</a:t>
            </a:r>
            <a:r>
              <a:rPr lang="en-US" dirty="0" smtClean="0"/>
              <a:t>	false</a:t>
            </a:r>
          </a:p>
          <a:p>
            <a:pPr algn="l"/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=1</a:t>
            </a:r>
            <a:r>
              <a:rPr lang="en-US" dirty="0" smtClean="0"/>
              <a:t>	true</a:t>
            </a:r>
          </a:p>
          <a:p>
            <a:pPr algn="l"/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=2</a:t>
            </a:r>
            <a:r>
              <a:rPr lang="en-US" dirty="0" smtClean="0"/>
              <a:t>	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228600" y="4064853"/>
            <a:ext cx="8610600" cy="111674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19400" y="3048000"/>
            <a:ext cx="4000500" cy="6477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Exact Matching – computational status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257300"/>
            <a:ext cx="834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/>
            <a:r>
              <a:rPr lang="en-US" dirty="0" smtClean="0"/>
              <a:t>Exact perfect matching is in RP (and in </a:t>
            </a:r>
            <a:r>
              <a:rPr lang="en-US" dirty="0" smtClean="0"/>
              <a:t>RNC: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>
                <a:solidFill>
                  <a:srgbClr val="00B050"/>
                </a:solidFill>
              </a:rPr>
              <a:t>Mulmuley</a:t>
            </a:r>
            <a:r>
              <a:rPr lang="en-US" sz="2000" dirty="0" smtClean="0">
                <a:solidFill>
                  <a:srgbClr val="00B050"/>
                </a:solidFill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</a:rPr>
              <a:t>Vazirani</a:t>
            </a:r>
            <a:r>
              <a:rPr lang="en-US" sz="2000" dirty="0" smtClean="0">
                <a:solidFill>
                  <a:srgbClr val="00B050"/>
                </a:solidFill>
              </a:rPr>
              <a:t>, and </a:t>
            </a:r>
            <a:r>
              <a:rPr lang="en-US" sz="2000" dirty="0" err="1" smtClean="0">
                <a:solidFill>
                  <a:srgbClr val="00B050"/>
                </a:solidFill>
              </a:rPr>
              <a:t>Vazirani</a:t>
            </a:r>
            <a:r>
              <a:rPr lang="en-US" sz="2000" dirty="0" smtClean="0">
                <a:solidFill>
                  <a:srgbClr val="00B050"/>
                </a:solidFill>
              </a:rPr>
              <a:t> [Combinatorica 87</a:t>
            </a:r>
            <a:r>
              <a:rPr lang="en-US" sz="2000" dirty="0" smtClean="0">
                <a:solidFill>
                  <a:srgbClr val="00B050"/>
                </a:solidFill>
              </a:rPr>
              <a:t>]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2476500"/>
            <a:ext cx="83439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/>
            <a:r>
              <a:rPr lang="en-US" dirty="0" smtClean="0"/>
              <a:t>It </a:t>
            </a:r>
            <a:r>
              <a:rPr lang="en-US" dirty="0" smtClean="0"/>
              <a:t>easily </a:t>
            </a:r>
            <a:r>
              <a:rPr lang="en-US" dirty="0" smtClean="0"/>
              <a:t>follows that:</a:t>
            </a:r>
          </a:p>
          <a:p>
            <a:pPr lvl="1"/>
            <a:r>
              <a:rPr lang="en-US" dirty="0" smtClean="0"/>
              <a:t>exact matching is in RP.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581400"/>
            <a:ext cx="83439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/>
            <a:r>
              <a:rPr lang="en-US" dirty="0" smtClean="0">
                <a:solidFill>
                  <a:schemeClr val="tx1"/>
                </a:solidFill>
              </a:rPr>
              <a:t>Our first result: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Exact matching has an approximation with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CC0099"/>
                </a:solidFill>
              </a:rPr>
              <a:t>additive error of 1</a:t>
            </a:r>
            <a:r>
              <a:rPr lang="en-US" dirty="0" smtClean="0">
                <a:solidFill>
                  <a:schemeClr val="tx1"/>
                </a:solidFill>
              </a:rPr>
              <a:t>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372100"/>
            <a:ext cx="7505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a sense, this is as close as one can get to P without proving membership.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H="1">
            <a:off x="6076950" y="3790950"/>
            <a:ext cx="1943100" cy="1371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715000" y="5029200"/>
            <a:ext cx="1905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Exact Matching – computational status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257300"/>
            <a:ext cx="83439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/>
            <a:r>
              <a:rPr lang="en-US" dirty="0" smtClean="0"/>
              <a:t>Known to be in P for </a:t>
            </a:r>
            <a:r>
              <a:rPr lang="en-US" i="1" dirty="0" smtClean="0">
                <a:solidFill>
                  <a:srgbClr val="CC3300"/>
                </a:solidFill>
              </a:rPr>
              <a:t>K</a:t>
            </a:r>
            <a:r>
              <a:rPr lang="en-US" baseline="-25000" dirty="0" smtClean="0">
                <a:solidFill>
                  <a:srgbClr val="CC3300"/>
                </a:solidFill>
              </a:rPr>
              <a:t>3,3</a:t>
            </a:r>
            <a:r>
              <a:rPr lang="en-US" dirty="0" smtClean="0"/>
              <a:t>-minor free graphs (also the counting problem). </a:t>
            </a:r>
            <a:br>
              <a:rPr lang="en-US" dirty="0" smtClean="0"/>
            </a:br>
            <a:r>
              <a:rPr lang="en-US" sz="2000" dirty="0" smtClean="0">
                <a:solidFill>
                  <a:srgbClr val="00B050"/>
                </a:solidFill>
              </a:rPr>
              <a:t>Little [74], </a:t>
            </a:r>
            <a:r>
              <a:rPr lang="en-US" sz="2000" dirty="0" err="1" smtClean="0">
                <a:solidFill>
                  <a:srgbClr val="00B050"/>
                </a:solidFill>
              </a:rPr>
              <a:t>Vazirani</a:t>
            </a:r>
            <a:r>
              <a:rPr lang="en-US" sz="2000" dirty="0" smtClean="0">
                <a:solidFill>
                  <a:srgbClr val="00B050"/>
                </a:solidFill>
              </a:rPr>
              <a:t> [Inf. </a:t>
            </a:r>
            <a:r>
              <a:rPr lang="en-US" sz="2000" dirty="0" err="1" smtClean="0">
                <a:solidFill>
                  <a:srgbClr val="00B050"/>
                </a:solidFill>
              </a:rPr>
              <a:t>Comput</a:t>
            </a:r>
            <a:r>
              <a:rPr lang="en-US" sz="2000" dirty="0" smtClean="0">
                <a:solidFill>
                  <a:srgbClr val="00B050"/>
                </a:solidFill>
              </a:rPr>
              <a:t>. 89]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971800"/>
            <a:ext cx="83439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/>
            <a:r>
              <a:rPr lang="en-US" dirty="0" smtClean="0">
                <a:solidFill>
                  <a:schemeClr val="tx1"/>
                </a:solidFill>
              </a:rPr>
              <a:t>Our second result: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number of perfect exact matchings in </a:t>
            </a:r>
            <a:r>
              <a:rPr lang="en-US" i="1" dirty="0" smtClean="0">
                <a:solidFill>
                  <a:srgbClr val="CC3300"/>
                </a:solidFill>
              </a:rPr>
              <a:t>K</a:t>
            </a:r>
            <a:r>
              <a:rPr lang="en-US" baseline="-25000" dirty="0" smtClean="0">
                <a:solidFill>
                  <a:srgbClr val="CC3300"/>
                </a:solidFill>
              </a:rPr>
              <a:t>3,3</a:t>
            </a:r>
            <a:r>
              <a:rPr lang="en-US" dirty="0" smtClean="0"/>
              <a:t>-minor</a:t>
            </a:r>
            <a:r>
              <a:rPr lang="en-US" dirty="0" smtClean="0">
                <a:solidFill>
                  <a:schemeClr val="tx1"/>
                </a:solidFill>
              </a:rPr>
              <a:t> free graphs can be computed in </a:t>
            </a:r>
            <a:r>
              <a:rPr lang="en-US" i="1" dirty="0" smtClean="0">
                <a:solidFill>
                  <a:srgbClr val="CC3300"/>
                </a:solidFill>
              </a:rPr>
              <a:t>O</a:t>
            </a:r>
            <a:r>
              <a:rPr lang="en-US" dirty="0" smtClean="0">
                <a:solidFill>
                  <a:srgbClr val="CC3300"/>
                </a:solidFill>
              </a:rPr>
              <a:t>(</a:t>
            </a:r>
            <a:r>
              <a:rPr lang="en-US" i="1" dirty="0" smtClean="0">
                <a:solidFill>
                  <a:srgbClr val="CC3300"/>
                </a:solidFill>
              </a:rPr>
              <a:t>n</a:t>
            </a:r>
            <a:r>
              <a:rPr lang="en-US" baseline="30000" dirty="0" smtClean="0">
                <a:solidFill>
                  <a:srgbClr val="CC3300"/>
                </a:solidFill>
              </a:rPr>
              <a:t>3.19</a:t>
            </a:r>
            <a:r>
              <a:rPr lang="en-US" dirty="0" smtClean="0">
                <a:solidFill>
                  <a:srgbClr val="CC33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time.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number of perfect matchings in </a:t>
            </a:r>
            <a:r>
              <a:rPr lang="en-US" i="1" dirty="0" smtClean="0">
                <a:solidFill>
                  <a:srgbClr val="CC3300"/>
                </a:solidFill>
              </a:rPr>
              <a:t>K</a:t>
            </a:r>
            <a:r>
              <a:rPr lang="en-US" baseline="-25000" dirty="0" smtClean="0">
                <a:solidFill>
                  <a:srgbClr val="CC3300"/>
                </a:solidFill>
              </a:rPr>
              <a:t>3,3</a:t>
            </a:r>
            <a:r>
              <a:rPr lang="en-US" dirty="0" smtClean="0"/>
              <a:t>-minor</a:t>
            </a:r>
            <a:r>
              <a:rPr lang="en-US" dirty="0" smtClean="0">
                <a:solidFill>
                  <a:schemeClr val="tx1"/>
                </a:solidFill>
              </a:rPr>
              <a:t> free graphs can be computed in </a:t>
            </a:r>
            <a:r>
              <a:rPr lang="en-US" i="1" dirty="0" smtClean="0">
                <a:solidFill>
                  <a:srgbClr val="CC3300"/>
                </a:solidFill>
              </a:rPr>
              <a:t>O</a:t>
            </a:r>
            <a:r>
              <a:rPr lang="en-US" dirty="0" smtClean="0">
                <a:solidFill>
                  <a:srgbClr val="CC3300"/>
                </a:solidFill>
              </a:rPr>
              <a:t>(</a:t>
            </a:r>
            <a:r>
              <a:rPr lang="en-US" i="1" dirty="0" smtClean="0">
                <a:solidFill>
                  <a:srgbClr val="CC3300"/>
                </a:solidFill>
              </a:rPr>
              <a:t>n</a:t>
            </a:r>
            <a:r>
              <a:rPr lang="en-US" baseline="30000" dirty="0" smtClean="0">
                <a:solidFill>
                  <a:srgbClr val="CC3300"/>
                </a:solidFill>
              </a:rPr>
              <a:t>2.19</a:t>
            </a:r>
            <a:r>
              <a:rPr lang="en-US" dirty="0" smtClean="0">
                <a:solidFill>
                  <a:srgbClr val="CC33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time.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randomized polynomial time 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104900"/>
            <a:ext cx="842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Reduce exact matching to exact perfect matching: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" y="2857501"/>
            <a:ext cx="7989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AutoNum type="arabicPeriod"/>
            </a:pPr>
            <a:r>
              <a:rPr lang="en-US" sz="2400" dirty="0" smtClean="0"/>
              <a:t>Compute </a:t>
            </a:r>
            <a:r>
              <a:rPr lang="en-US" sz="2400" i="1" dirty="0" smtClean="0">
                <a:solidFill>
                  <a:srgbClr val="C00000"/>
                </a:solidFill>
              </a:rPr>
              <a:t>m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i="1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/>
              <a:t>.</a:t>
            </a:r>
          </a:p>
          <a:p>
            <a:pPr marL="514350" indent="-514350" algn="l">
              <a:buAutoNum type="arabicPeriod"/>
            </a:pPr>
            <a:r>
              <a:rPr lang="en-US" sz="2400" dirty="0" smtClean="0"/>
              <a:t>Add </a:t>
            </a:r>
            <a:r>
              <a:rPr lang="en-US" sz="2400" i="1" dirty="0" smtClean="0">
                <a:solidFill>
                  <a:srgbClr val="C00000"/>
                </a:solidFill>
              </a:rPr>
              <a:t>n</a:t>
            </a:r>
            <a:r>
              <a:rPr lang="en-US" sz="2400" dirty="0" smtClean="0">
                <a:solidFill>
                  <a:srgbClr val="C00000"/>
                </a:solidFill>
              </a:rPr>
              <a:t>-2</a:t>
            </a:r>
            <a:r>
              <a:rPr lang="en-US" sz="2400" i="1" dirty="0" smtClean="0">
                <a:solidFill>
                  <a:srgbClr val="C00000"/>
                </a:solidFill>
              </a:rPr>
              <a:t>m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i="1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>
                <a:solidFill>
                  <a:srgbClr val="C00000"/>
                </a:solidFill>
              </a:rPr>
              <a:t>) </a:t>
            </a:r>
            <a:r>
              <a:rPr lang="en-US" sz="2400" dirty="0" smtClean="0"/>
              <a:t>new vertices and connect each to </a:t>
            </a:r>
            <a:r>
              <a:rPr lang="en-US" sz="2400" i="1" dirty="0" smtClean="0">
                <a:solidFill>
                  <a:srgbClr val="C00000"/>
                </a:solidFill>
              </a:rPr>
              <a:t>V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i="1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/>
              <a:t>.</a:t>
            </a:r>
          </a:p>
          <a:p>
            <a:pPr marL="514350" indent="-514350" algn="l">
              <a:buAutoNum type="arabicPeriod"/>
            </a:pPr>
            <a:r>
              <a:rPr lang="en-US" sz="2400" dirty="0" smtClean="0"/>
              <a:t>Solve exact perfect matching for new graph with same </a:t>
            </a:r>
            <a:r>
              <a:rPr lang="en-US" sz="2400" i="1" dirty="0" smtClean="0">
                <a:solidFill>
                  <a:srgbClr val="C00000"/>
                </a:solidFill>
              </a:rPr>
              <a:t>k</a:t>
            </a:r>
            <a:r>
              <a:rPr lang="en-US" sz="2400" dirty="0" smtClean="0"/>
              <a:t>.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5295900" y="4914900"/>
            <a:ext cx="914400" cy="1295400"/>
            <a:chOff x="5295900" y="4914900"/>
            <a:chExt cx="914400" cy="1295400"/>
          </a:xfrm>
        </p:grpSpPr>
        <p:sp>
          <p:nvSpPr>
            <p:cNvPr id="13" name="Oval 12"/>
            <p:cNvSpPr/>
            <p:nvPr/>
          </p:nvSpPr>
          <p:spPr bwMode="auto">
            <a:xfrm>
              <a:off x="5295900" y="5029200"/>
              <a:ext cx="114300" cy="762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295900" y="5600700"/>
              <a:ext cx="114300" cy="762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ight Brace 18"/>
            <p:cNvSpPr/>
            <p:nvPr/>
          </p:nvSpPr>
          <p:spPr bwMode="auto">
            <a:xfrm>
              <a:off x="5715000" y="4914900"/>
              <a:ext cx="495300" cy="12954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05500" y="5295900"/>
            <a:ext cx="201930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-2</a:t>
            </a:r>
            <a:r>
              <a:rPr lang="en-US" i="1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i="1" dirty="0" smtClean="0">
                <a:solidFill>
                  <a:srgbClr val="C00000"/>
                </a:solidFill>
              </a:rPr>
              <a:t>G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endParaRPr lang="en-US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1485900" y="4610100"/>
            <a:ext cx="647700" cy="1600200"/>
            <a:chOff x="1485900" y="4610100"/>
            <a:chExt cx="647700" cy="1600200"/>
          </a:xfrm>
        </p:grpSpPr>
        <p:cxnSp>
          <p:nvCxnSpPr>
            <p:cNvPr id="47" name="Straight Connector 46"/>
            <p:cNvCxnSpPr/>
            <p:nvPr/>
          </p:nvCxnSpPr>
          <p:spPr bwMode="auto">
            <a:xfrm rot="5400000" flipH="1" flipV="1">
              <a:off x="1390650" y="4743450"/>
              <a:ext cx="533400" cy="34290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1524000" y="4991100"/>
              <a:ext cx="457200" cy="19050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16200000" flipV="1">
              <a:off x="1771650" y="4743450"/>
              <a:ext cx="342900" cy="15240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1790700" y="4610100"/>
              <a:ext cx="114300" cy="76200"/>
            </a:xfrm>
            <a:prstGeom prst="ellipse">
              <a:avLst/>
            </a:prstGeom>
            <a:solidFill>
              <a:srgbClr val="0070C0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1485900" y="5143500"/>
              <a:ext cx="114300" cy="76200"/>
            </a:xfrm>
            <a:prstGeom prst="ellipse">
              <a:avLst/>
            </a:prstGeom>
            <a:solidFill>
              <a:srgbClr val="0070C0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1943100" y="4953000"/>
              <a:ext cx="114300" cy="76200"/>
            </a:xfrm>
            <a:prstGeom prst="ellipse">
              <a:avLst/>
            </a:prstGeom>
            <a:solidFill>
              <a:srgbClr val="0070C0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 bwMode="auto">
            <a:xfrm rot="5400000" flipH="1" flipV="1">
              <a:off x="1466850" y="5734050"/>
              <a:ext cx="533400" cy="34290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flipV="1">
              <a:off x="1600200" y="5981700"/>
              <a:ext cx="457200" cy="19050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16200000" flipV="1">
              <a:off x="1847850" y="5734050"/>
              <a:ext cx="342900" cy="15240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Oval 84"/>
            <p:cNvSpPr/>
            <p:nvPr/>
          </p:nvSpPr>
          <p:spPr bwMode="auto">
            <a:xfrm>
              <a:off x="1866900" y="5600700"/>
              <a:ext cx="114300" cy="76200"/>
            </a:xfrm>
            <a:prstGeom prst="ellipse">
              <a:avLst/>
            </a:prstGeom>
            <a:solidFill>
              <a:srgbClr val="0070C0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1562100" y="6134100"/>
              <a:ext cx="114300" cy="76200"/>
            </a:xfrm>
            <a:prstGeom prst="ellipse">
              <a:avLst/>
            </a:prstGeom>
            <a:solidFill>
              <a:srgbClr val="0070C0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2019300" y="5943600"/>
              <a:ext cx="114300" cy="76200"/>
            </a:xfrm>
            <a:prstGeom prst="ellipse">
              <a:avLst/>
            </a:prstGeom>
            <a:solidFill>
              <a:srgbClr val="0070C0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558995" y="4648200"/>
            <a:ext cx="3851205" cy="1535159"/>
            <a:chOff x="1543050" y="4675141"/>
            <a:chExt cx="3851205" cy="1535159"/>
          </a:xfrm>
        </p:grpSpPr>
        <p:cxnSp>
          <p:nvCxnSpPr>
            <p:cNvPr id="60" name="Straight Connector 59"/>
            <p:cNvCxnSpPr>
              <a:stCxn id="13" idx="5"/>
              <a:endCxn id="50" idx="4"/>
            </p:cNvCxnSpPr>
            <p:nvPr/>
          </p:nvCxnSpPr>
          <p:spPr bwMode="auto">
            <a:xfrm rot="5400000" flipH="1">
              <a:off x="3416685" y="3117466"/>
              <a:ext cx="407941" cy="35456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>
              <a:stCxn id="13" idx="4"/>
              <a:endCxn id="71" idx="1"/>
            </p:cNvCxnSpPr>
            <p:nvPr/>
          </p:nvCxnSpPr>
          <p:spPr bwMode="auto">
            <a:xfrm rot="5400000" flipH="1">
              <a:off x="3585824" y="3338175"/>
              <a:ext cx="141241" cy="33932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13" idx="2"/>
              <a:endCxn id="52" idx="5"/>
            </p:cNvCxnSpPr>
            <p:nvPr/>
          </p:nvCxnSpPr>
          <p:spPr bwMode="auto">
            <a:xfrm rot="10800000" flipV="1">
              <a:off x="1583462" y="5067299"/>
              <a:ext cx="3712439" cy="14124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13" idx="4"/>
              <a:endCxn id="85" idx="4"/>
            </p:cNvCxnSpPr>
            <p:nvPr/>
          </p:nvCxnSpPr>
          <p:spPr bwMode="auto">
            <a:xfrm rot="5400000">
              <a:off x="3352800" y="3676650"/>
              <a:ext cx="571500" cy="3429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13" idx="3"/>
              <a:endCxn id="87" idx="0"/>
            </p:cNvCxnSpPr>
            <p:nvPr/>
          </p:nvCxnSpPr>
          <p:spPr bwMode="auto">
            <a:xfrm rot="5400000">
              <a:off x="3269866" y="3900826"/>
              <a:ext cx="849359" cy="32361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13" idx="3"/>
              <a:endCxn id="86" idx="4"/>
            </p:cNvCxnSpPr>
            <p:nvPr/>
          </p:nvCxnSpPr>
          <p:spPr bwMode="auto">
            <a:xfrm rot="5400000">
              <a:off x="2907916" y="3805576"/>
              <a:ext cx="1116059" cy="36933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14" idx="5"/>
              <a:endCxn id="52" idx="4"/>
            </p:cNvCxnSpPr>
            <p:nvPr/>
          </p:nvCxnSpPr>
          <p:spPr bwMode="auto">
            <a:xfrm rot="5400000" flipH="1">
              <a:off x="3245235" y="3517516"/>
              <a:ext cx="446041" cy="38504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14" idx="5"/>
              <a:endCxn id="71" idx="1"/>
            </p:cNvCxnSpPr>
            <p:nvPr/>
          </p:nvCxnSpPr>
          <p:spPr bwMode="auto">
            <a:xfrm rot="5400000" flipH="1">
              <a:off x="3325859" y="3598139"/>
              <a:ext cx="701582" cy="343362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>
              <a:stCxn id="14" idx="3"/>
              <a:endCxn id="50" idx="5"/>
            </p:cNvCxnSpPr>
            <p:nvPr/>
          </p:nvCxnSpPr>
          <p:spPr bwMode="auto">
            <a:xfrm rot="5400000" flipH="1">
              <a:off x="3105150" y="3458252"/>
              <a:ext cx="990600" cy="342437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>
              <a:stCxn id="14" idx="5"/>
              <a:endCxn id="85" idx="3"/>
            </p:cNvCxnSpPr>
            <p:nvPr/>
          </p:nvCxnSpPr>
          <p:spPr bwMode="auto">
            <a:xfrm rot="5400000">
              <a:off x="3638550" y="3910830"/>
              <a:ext cx="1588" cy="350982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>
              <a:stCxn id="14" idx="4"/>
              <a:endCxn id="87" idx="1"/>
            </p:cNvCxnSpPr>
            <p:nvPr/>
          </p:nvCxnSpPr>
          <p:spPr bwMode="auto">
            <a:xfrm rot="5400000">
              <a:off x="3555616" y="4157324"/>
              <a:ext cx="277859" cy="33170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>
              <a:stCxn id="14" idx="4"/>
              <a:endCxn id="86" idx="4"/>
            </p:cNvCxnSpPr>
            <p:nvPr/>
          </p:nvCxnSpPr>
          <p:spPr bwMode="auto">
            <a:xfrm rot="5400000">
              <a:off x="3219450" y="4076700"/>
              <a:ext cx="53340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5" name="TextBox 114"/>
          <p:cNvSpPr txBox="1"/>
          <p:nvPr/>
        </p:nvSpPr>
        <p:spPr>
          <a:xfrm>
            <a:off x="228600" y="1943100"/>
            <a:ext cx="826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graph </a:t>
            </a:r>
            <a:r>
              <a:rPr lang="en-US" i="1" dirty="0" smtClean="0">
                <a:solidFill>
                  <a:srgbClr val="C00000"/>
                </a:solidFill>
              </a:rPr>
              <a:t>G</a:t>
            </a:r>
            <a:r>
              <a:rPr lang="en-US" dirty="0" smtClean="0"/>
              <a:t> with 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vertices and a parameter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are given.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1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randomized polynomial time algorithm</a:t>
            </a:r>
          </a:p>
        </p:txBody>
      </p:sp>
      <p:sp>
        <p:nvSpPr>
          <p:cNvPr id="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28700"/>
            <a:ext cx="7772400" cy="823912"/>
          </a:xfrm>
        </p:spPr>
        <p:txBody>
          <a:bodyPr/>
          <a:lstStyle/>
          <a:p>
            <a:pPr rtl="0"/>
            <a:r>
              <a:rPr lang="en-US" sz="2800" dirty="0" err="1">
                <a:solidFill>
                  <a:srgbClr val="0070C0"/>
                </a:solidFill>
              </a:rPr>
              <a:t>Tutte’s</a:t>
            </a:r>
            <a:r>
              <a:rPr lang="en-US" sz="2800" dirty="0">
                <a:solidFill>
                  <a:srgbClr val="0070C0"/>
                </a:solidFill>
              </a:rPr>
              <a:t> matrix 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(Skew-symmetric symbolic adjacency matrix)</a:t>
            </a:r>
          </a:p>
        </p:txBody>
      </p:sp>
      <p:pic>
        <p:nvPicPr>
          <p:cNvPr id="39" name="Picture 4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54050" y="4773613"/>
            <a:ext cx="5337175" cy="1074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40" name="Picture 5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645275" y="5037138"/>
            <a:ext cx="1997075" cy="465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41" name="Group 6"/>
          <p:cNvGrpSpPr>
            <a:grpSpLocks noChangeAspect="1"/>
          </p:cNvGrpSpPr>
          <p:nvPr/>
        </p:nvGrpSpPr>
        <p:grpSpPr bwMode="auto">
          <a:xfrm>
            <a:off x="577850" y="1970088"/>
            <a:ext cx="3609975" cy="2360612"/>
            <a:chOff x="437" y="1337"/>
            <a:chExt cx="2759" cy="1804"/>
          </a:xfrm>
        </p:grpSpPr>
        <p:sp>
          <p:nvSpPr>
            <p:cNvPr id="42" name="Oval 7"/>
            <p:cNvSpPr>
              <a:spLocks noChangeAspect="1" noChangeArrowheads="1"/>
            </p:cNvSpPr>
            <p:nvPr/>
          </p:nvSpPr>
          <p:spPr bwMode="auto">
            <a:xfrm>
              <a:off x="968" y="1587"/>
              <a:ext cx="96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8"/>
            <p:cNvSpPr>
              <a:spLocks noChangeAspect="1" noChangeArrowheads="1"/>
            </p:cNvSpPr>
            <p:nvPr/>
          </p:nvSpPr>
          <p:spPr bwMode="auto">
            <a:xfrm>
              <a:off x="677" y="2458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9"/>
            <p:cNvSpPr>
              <a:spLocks noChangeAspect="1" noChangeArrowheads="1"/>
            </p:cNvSpPr>
            <p:nvPr/>
          </p:nvSpPr>
          <p:spPr bwMode="auto">
            <a:xfrm>
              <a:off x="1743" y="16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0"/>
            <p:cNvSpPr>
              <a:spLocks noChangeAspect="1" noChangeArrowheads="1"/>
            </p:cNvSpPr>
            <p:nvPr/>
          </p:nvSpPr>
          <p:spPr bwMode="auto">
            <a:xfrm>
              <a:off x="1387" y="2232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1"/>
            <p:cNvSpPr>
              <a:spLocks noChangeAspect="1" noChangeArrowheads="1"/>
            </p:cNvSpPr>
            <p:nvPr/>
          </p:nvSpPr>
          <p:spPr bwMode="auto">
            <a:xfrm>
              <a:off x="1904" y="2684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12"/>
            <p:cNvSpPr>
              <a:spLocks noChangeAspect="1" noChangeArrowheads="1"/>
            </p:cNvSpPr>
            <p:nvPr/>
          </p:nvSpPr>
          <p:spPr bwMode="auto">
            <a:xfrm>
              <a:off x="2808" y="2200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 noChangeAspect="1"/>
            </p:cNvSpPr>
            <p:nvPr/>
          </p:nvSpPr>
          <p:spPr bwMode="auto">
            <a:xfrm>
              <a:off x="774" y="2329"/>
              <a:ext cx="646" cy="188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528" y="240"/>
                </a:cxn>
                <a:cxn ang="0">
                  <a:pos x="960" y="0"/>
                </a:cxn>
              </a:cxnLst>
              <a:rect l="0" t="0" r="r" b="b"/>
              <a:pathLst>
                <a:path w="960" h="280">
                  <a:moveTo>
                    <a:pt x="0" y="240"/>
                  </a:moveTo>
                  <a:cubicBezTo>
                    <a:pt x="184" y="260"/>
                    <a:pt x="368" y="280"/>
                    <a:pt x="528" y="240"/>
                  </a:cubicBezTo>
                  <a:cubicBezTo>
                    <a:pt x="688" y="200"/>
                    <a:pt x="824" y="100"/>
                    <a:pt x="96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4" name="AutoShape 14"/>
            <p:cNvCxnSpPr>
              <a:cxnSpLocks noChangeAspect="1" noChangeShapeType="1"/>
              <a:stCxn id="45" idx="6"/>
              <a:endCxn id="46" idx="0"/>
            </p:cNvCxnSpPr>
            <p:nvPr/>
          </p:nvCxnSpPr>
          <p:spPr bwMode="auto">
            <a:xfrm>
              <a:off x="1484" y="2281"/>
              <a:ext cx="468" cy="40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55" name="AutoShape 15"/>
            <p:cNvCxnSpPr>
              <a:cxnSpLocks noChangeAspect="1" noChangeShapeType="1"/>
              <a:stCxn id="42" idx="6"/>
              <a:endCxn id="46" idx="7"/>
            </p:cNvCxnSpPr>
            <p:nvPr/>
          </p:nvCxnSpPr>
          <p:spPr bwMode="auto">
            <a:xfrm>
              <a:off x="1064" y="1635"/>
              <a:ext cx="923" cy="106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56" name="AutoShape 16"/>
            <p:cNvCxnSpPr>
              <a:cxnSpLocks noChangeAspect="1" noChangeShapeType="1"/>
              <a:stCxn id="43" idx="0"/>
              <a:endCxn id="44" idx="4"/>
            </p:cNvCxnSpPr>
            <p:nvPr/>
          </p:nvCxnSpPr>
          <p:spPr bwMode="auto">
            <a:xfrm rot="16200000">
              <a:off x="903" y="1570"/>
              <a:ext cx="710" cy="1066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57" name="AutoShape 17"/>
            <p:cNvCxnSpPr>
              <a:cxnSpLocks noChangeAspect="1" noChangeShapeType="1"/>
              <a:stCxn id="42" idx="5"/>
              <a:endCxn id="45" idx="0"/>
            </p:cNvCxnSpPr>
            <p:nvPr/>
          </p:nvCxnSpPr>
          <p:spPr bwMode="auto">
            <a:xfrm rot="16200000" flipH="1">
              <a:off x="962" y="1758"/>
              <a:ext cx="562" cy="386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58" name="AutoShape 18"/>
            <p:cNvCxnSpPr>
              <a:cxnSpLocks noChangeAspect="1" noChangeShapeType="1"/>
              <a:stCxn id="43" idx="5"/>
              <a:endCxn id="46" idx="3"/>
            </p:cNvCxnSpPr>
            <p:nvPr/>
          </p:nvCxnSpPr>
          <p:spPr bwMode="auto">
            <a:xfrm rot="16200000" flipH="1">
              <a:off x="1226" y="2075"/>
              <a:ext cx="226" cy="1158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59" name="AutoShape 19"/>
            <p:cNvCxnSpPr>
              <a:cxnSpLocks noChangeAspect="1" noChangeShapeType="1"/>
              <a:stCxn id="42" idx="0"/>
              <a:endCxn id="44" idx="1"/>
            </p:cNvCxnSpPr>
            <p:nvPr/>
          </p:nvCxnSpPr>
          <p:spPr bwMode="auto">
            <a:xfrm rot="5400000" flipV="1">
              <a:off x="1347" y="1256"/>
              <a:ext cx="79" cy="74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61" name="AutoShape 20"/>
            <p:cNvCxnSpPr>
              <a:cxnSpLocks noChangeAspect="1" noChangeShapeType="1"/>
              <a:stCxn id="44" idx="6"/>
              <a:endCxn id="51" idx="0"/>
            </p:cNvCxnSpPr>
            <p:nvPr/>
          </p:nvCxnSpPr>
          <p:spPr bwMode="auto">
            <a:xfrm>
              <a:off x="1839" y="1700"/>
              <a:ext cx="1018" cy="50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62" name="AutoShape 21"/>
            <p:cNvCxnSpPr>
              <a:cxnSpLocks noChangeAspect="1" noChangeShapeType="1"/>
              <a:stCxn id="43" idx="2"/>
              <a:endCxn id="42" idx="3"/>
            </p:cNvCxnSpPr>
            <p:nvPr/>
          </p:nvCxnSpPr>
          <p:spPr bwMode="auto">
            <a:xfrm rot="10800000" flipH="1">
              <a:off x="677" y="1670"/>
              <a:ext cx="305" cy="837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63" name="AutoShape 22"/>
            <p:cNvCxnSpPr>
              <a:cxnSpLocks noChangeAspect="1" noChangeShapeType="1"/>
              <a:stCxn id="51" idx="4"/>
              <a:endCxn id="46" idx="6"/>
            </p:cNvCxnSpPr>
            <p:nvPr/>
          </p:nvCxnSpPr>
          <p:spPr bwMode="auto">
            <a:xfrm rot="5400000">
              <a:off x="2211" y="2087"/>
              <a:ext cx="436" cy="856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64" name="AutoShape 23"/>
            <p:cNvCxnSpPr>
              <a:cxnSpLocks noChangeAspect="1" noChangeShapeType="1"/>
              <a:stCxn id="45" idx="7"/>
              <a:endCxn id="51" idx="1"/>
            </p:cNvCxnSpPr>
            <p:nvPr/>
          </p:nvCxnSpPr>
          <p:spPr bwMode="auto">
            <a:xfrm rot="16200000">
              <a:off x="2129" y="1555"/>
              <a:ext cx="33" cy="1352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sp>
          <p:nvSpPr>
            <p:cNvPr id="65" name="Oval 24"/>
            <p:cNvSpPr>
              <a:spLocks noChangeAspect="1" noChangeArrowheads="1"/>
            </p:cNvSpPr>
            <p:nvPr/>
          </p:nvSpPr>
          <p:spPr bwMode="auto">
            <a:xfrm>
              <a:off x="968" y="1587"/>
              <a:ext cx="96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25"/>
            <p:cNvSpPr>
              <a:spLocks noChangeAspect="1" noChangeArrowheads="1"/>
            </p:cNvSpPr>
            <p:nvPr/>
          </p:nvSpPr>
          <p:spPr bwMode="auto">
            <a:xfrm>
              <a:off x="677" y="2458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26"/>
            <p:cNvSpPr>
              <a:spLocks noChangeAspect="1" noChangeArrowheads="1"/>
            </p:cNvSpPr>
            <p:nvPr/>
          </p:nvSpPr>
          <p:spPr bwMode="auto">
            <a:xfrm>
              <a:off x="1743" y="1652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27"/>
            <p:cNvSpPr>
              <a:spLocks noChangeAspect="1" noChangeArrowheads="1"/>
            </p:cNvSpPr>
            <p:nvPr/>
          </p:nvSpPr>
          <p:spPr bwMode="auto">
            <a:xfrm>
              <a:off x="1387" y="2232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28"/>
            <p:cNvSpPr>
              <a:spLocks noChangeAspect="1" noChangeArrowheads="1"/>
            </p:cNvSpPr>
            <p:nvPr/>
          </p:nvSpPr>
          <p:spPr bwMode="auto">
            <a:xfrm>
              <a:off x="1904" y="2684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29"/>
            <p:cNvSpPr>
              <a:spLocks noChangeAspect="1" noChangeArrowheads="1"/>
            </p:cNvSpPr>
            <p:nvPr/>
          </p:nvSpPr>
          <p:spPr bwMode="auto">
            <a:xfrm>
              <a:off x="2808" y="2200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3" name="AutoShape 30"/>
            <p:cNvCxnSpPr>
              <a:cxnSpLocks noChangeAspect="1" noChangeShapeType="1"/>
              <a:stCxn id="68" idx="6"/>
              <a:endCxn id="69" idx="0"/>
            </p:cNvCxnSpPr>
            <p:nvPr/>
          </p:nvCxnSpPr>
          <p:spPr bwMode="auto">
            <a:xfrm>
              <a:off x="1484" y="2281"/>
              <a:ext cx="468" cy="40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74" name="AutoShape 31"/>
            <p:cNvCxnSpPr>
              <a:cxnSpLocks noChangeAspect="1" noChangeShapeType="1"/>
              <a:stCxn id="65" idx="6"/>
              <a:endCxn id="69" idx="7"/>
            </p:cNvCxnSpPr>
            <p:nvPr/>
          </p:nvCxnSpPr>
          <p:spPr bwMode="auto">
            <a:xfrm>
              <a:off x="1064" y="1635"/>
              <a:ext cx="923" cy="106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76" name="AutoShape 32"/>
            <p:cNvCxnSpPr>
              <a:cxnSpLocks noChangeAspect="1" noChangeShapeType="1"/>
              <a:stCxn id="66" idx="0"/>
              <a:endCxn id="67" idx="4"/>
            </p:cNvCxnSpPr>
            <p:nvPr/>
          </p:nvCxnSpPr>
          <p:spPr bwMode="auto">
            <a:xfrm rot="16200000">
              <a:off x="903" y="1570"/>
              <a:ext cx="710" cy="1066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77" name="AutoShape 33"/>
            <p:cNvCxnSpPr>
              <a:cxnSpLocks noChangeAspect="1" noChangeShapeType="1"/>
              <a:stCxn id="65" idx="5"/>
              <a:endCxn id="68" idx="0"/>
            </p:cNvCxnSpPr>
            <p:nvPr/>
          </p:nvCxnSpPr>
          <p:spPr bwMode="auto">
            <a:xfrm rot="16200000" flipH="1">
              <a:off x="962" y="1758"/>
              <a:ext cx="562" cy="386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78" name="AutoShape 34"/>
            <p:cNvCxnSpPr>
              <a:cxnSpLocks noChangeAspect="1" noChangeShapeType="1"/>
              <a:stCxn id="66" idx="5"/>
              <a:endCxn id="69" idx="3"/>
            </p:cNvCxnSpPr>
            <p:nvPr/>
          </p:nvCxnSpPr>
          <p:spPr bwMode="auto">
            <a:xfrm rot="16200000" flipH="1">
              <a:off x="1226" y="2075"/>
              <a:ext cx="226" cy="1158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79" name="AutoShape 35"/>
            <p:cNvCxnSpPr>
              <a:cxnSpLocks noChangeAspect="1" noChangeShapeType="1"/>
              <a:stCxn id="65" idx="0"/>
              <a:endCxn id="67" idx="1"/>
            </p:cNvCxnSpPr>
            <p:nvPr/>
          </p:nvCxnSpPr>
          <p:spPr bwMode="auto">
            <a:xfrm rot="5400000" flipV="1">
              <a:off x="1347" y="1256"/>
              <a:ext cx="79" cy="74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80" name="AutoShape 36"/>
            <p:cNvCxnSpPr>
              <a:cxnSpLocks noChangeAspect="1" noChangeShapeType="1"/>
              <a:stCxn id="67" idx="6"/>
              <a:endCxn id="70" idx="0"/>
            </p:cNvCxnSpPr>
            <p:nvPr/>
          </p:nvCxnSpPr>
          <p:spPr bwMode="auto">
            <a:xfrm>
              <a:off x="1839" y="1700"/>
              <a:ext cx="1018" cy="50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81" name="AutoShape 37"/>
            <p:cNvCxnSpPr>
              <a:cxnSpLocks noChangeAspect="1" noChangeShapeType="1"/>
              <a:stCxn id="66" idx="2"/>
              <a:endCxn id="65" idx="3"/>
            </p:cNvCxnSpPr>
            <p:nvPr/>
          </p:nvCxnSpPr>
          <p:spPr bwMode="auto">
            <a:xfrm rot="10800000" flipH="1">
              <a:off x="677" y="1670"/>
              <a:ext cx="305" cy="837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89" name="AutoShape 38"/>
            <p:cNvCxnSpPr>
              <a:cxnSpLocks noChangeAspect="1" noChangeShapeType="1"/>
              <a:stCxn id="70" idx="4"/>
              <a:endCxn id="69" idx="6"/>
            </p:cNvCxnSpPr>
            <p:nvPr/>
          </p:nvCxnSpPr>
          <p:spPr bwMode="auto">
            <a:xfrm rot="5400000">
              <a:off x="2211" y="2087"/>
              <a:ext cx="436" cy="856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90" name="AutoShape 39"/>
            <p:cNvCxnSpPr>
              <a:cxnSpLocks noChangeAspect="1" noChangeShapeType="1"/>
              <a:stCxn id="68" idx="7"/>
              <a:endCxn id="70" idx="1"/>
            </p:cNvCxnSpPr>
            <p:nvPr/>
          </p:nvCxnSpPr>
          <p:spPr bwMode="auto">
            <a:xfrm rot="16200000">
              <a:off x="2129" y="1555"/>
              <a:ext cx="33" cy="1352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sp>
          <p:nvSpPr>
            <p:cNvPr id="92" name="Text Box 40"/>
            <p:cNvSpPr txBox="1">
              <a:spLocks noChangeAspect="1" noChangeArrowheads="1"/>
            </p:cNvSpPr>
            <p:nvPr/>
          </p:nvSpPr>
          <p:spPr bwMode="auto">
            <a:xfrm>
              <a:off x="680" y="1483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93" name="Text Box 41"/>
            <p:cNvSpPr txBox="1">
              <a:spLocks noChangeAspect="1" noChangeArrowheads="1"/>
            </p:cNvSpPr>
            <p:nvPr/>
          </p:nvSpPr>
          <p:spPr bwMode="auto">
            <a:xfrm>
              <a:off x="1357" y="2308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95" name="Text Box 42"/>
            <p:cNvSpPr txBox="1">
              <a:spLocks noChangeAspect="1" noChangeArrowheads="1"/>
            </p:cNvSpPr>
            <p:nvPr/>
          </p:nvSpPr>
          <p:spPr bwMode="auto">
            <a:xfrm>
              <a:off x="437" y="2522"/>
              <a:ext cx="315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96" name="Text Box 43"/>
            <p:cNvSpPr txBox="1">
              <a:spLocks noChangeAspect="1" noChangeArrowheads="1"/>
            </p:cNvSpPr>
            <p:nvPr/>
          </p:nvSpPr>
          <p:spPr bwMode="auto">
            <a:xfrm>
              <a:off x="1696" y="1337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98" name="Text Box 44"/>
            <p:cNvSpPr txBox="1">
              <a:spLocks noChangeAspect="1" noChangeArrowheads="1"/>
            </p:cNvSpPr>
            <p:nvPr/>
          </p:nvSpPr>
          <p:spPr bwMode="auto">
            <a:xfrm>
              <a:off x="2881" y="2111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99" name="Text Box 45"/>
            <p:cNvSpPr txBox="1">
              <a:spLocks noChangeAspect="1" noChangeArrowheads="1"/>
            </p:cNvSpPr>
            <p:nvPr/>
          </p:nvSpPr>
          <p:spPr bwMode="auto">
            <a:xfrm>
              <a:off x="1840" y="2791"/>
              <a:ext cx="316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5</a:t>
              </a:r>
            </a:p>
          </p:txBody>
        </p:sp>
      </p:grpSp>
      <p:pic>
        <p:nvPicPr>
          <p:cNvPr id="101" name="Picture 47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456113" y="2436813"/>
            <a:ext cx="4416425" cy="1644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2" name="Line 46"/>
          <p:cNvSpPr>
            <a:spLocks noChangeShapeType="1"/>
          </p:cNvSpPr>
          <p:nvPr/>
        </p:nvSpPr>
        <p:spPr bwMode="auto">
          <a:xfrm>
            <a:off x="4725988" y="2430463"/>
            <a:ext cx="3916362" cy="157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randomized polynomial time algorithm</a:t>
            </a: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7734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Tutte’s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theorem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457200" y="1409700"/>
            <a:ext cx="8258175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/>
              <a:t>Let </a:t>
            </a:r>
            <a:r>
              <a:rPr lang="en-US" i="1" dirty="0">
                <a:solidFill>
                  <a:srgbClr val="C00000"/>
                </a:solidFill>
              </a:rPr>
              <a:t>G</a:t>
            </a:r>
            <a:r>
              <a:rPr lang="en-US" dirty="0">
                <a:solidFill>
                  <a:srgbClr val="C00000"/>
                </a:solidFill>
              </a:rPr>
              <a:t>=(</a:t>
            </a:r>
            <a:r>
              <a:rPr lang="en-US" i="1" dirty="0">
                <a:solidFill>
                  <a:srgbClr val="C00000"/>
                </a:solidFill>
              </a:rPr>
              <a:t>V</a:t>
            </a:r>
            <a:r>
              <a:rPr lang="en-US" dirty="0">
                <a:solidFill>
                  <a:srgbClr val="C00000"/>
                </a:solidFill>
              </a:rPr>
              <a:t>,</a:t>
            </a:r>
            <a:r>
              <a:rPr lang="en-US" i="1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/>
              <a:t>be a graph and let </a:t>
            </a:r>
            <a:r>
              <a:rPr lang="en-US" i="1" dirty="0">
                <a:solidFill>
                  <a:srgbClr val="C00000"/>
                </a:solidFill>
              </a:rPr>
              <a:t>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be its Tutte matrix. Then, </a:t>
            </a:r>
            <a:r>
              <a:rPr lang="en-US" i="1" dirty="0">
                <a:solidFill>
                  <a:srgbClr val="C00000"/>
                </a:solidFill>
              </a:rPr>
              <a:t>G</a:t>
            </a:r>
            <a:r>
              <a:rPr lang="en-US" dirty="0"/>
              <a:t> has a </a:t>
            </a:r>
            <a:r>
              <a:rPr lang="en-US" dirty="0">
                <a:solidFill>
                  <a:schemeClr val="tx1"/>
                </a:solidFill>
              </a:rPr>
              <a:t>perfect matching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det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 0</a:t>
            </a:r>
            <a:r>
              <a:rPr lang="en-US" dirty="0" smtClean="0">
                <a:sym typeface="Symbol" pitchFamily="18" charset="2"/>
              </a:rPr>
              <a:t>.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In fact, there is a bijection between the terms of  </a:t>
            </a: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Pf  </a:t>
            </a:r>
            <a:r>
              <a:rPr lang="en-US" i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and the perfect matchings of </a:t>
            </a:r>
            <a:r>
              <a:rPr lang="en-US" i="1" dirty="0" smtClean="0">
                <a:solidFill>
                  <a:srgbClr val="C00000"/>
                </a:solidFill>
                <a:sym typeface="Symbol" pitchFamily="18" charset="2"/>
              </a:rPr>
              <a:t>G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  <a:endParaRPr lang="en-US" i="1" dirty="0">
              <a:solidFill>
                <a:srgbClr val="C00000"/>
              </a:solidFill>
              <a:sym typeface="Symbol" pitchFamily="18" charset="2"/>
            </a:endParaRPr>
          </a:p>
        </p:txBody>
      </p:sp>
      <p:pic>
        <p:nvPicPr>
          <p:cNvPr id="52" name="Picture 4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529013" y="3240088"/>
            <a:ext cx="4729162" cy="1370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117" name="Group 116"/>
          <p:cNvGrpSpPr/>
          <p:nvPr/>
        </p:nvGrpSpPr>
        <p:grpSpPr>
          <a:xfrm>
            <a:off x="1219200" y="3346451"/>
            <a:ext cx="1671638" cy="1339849"/>
            <a:chOff x="1441450" y="3217863"/>
            <a:chExt cx="1671638" cy="1339849"/>
          </a:xfrm>
        </p:grpSpPr>
        <p:sp>
          <p:nvSpPr>
            <p:cNvPr id="111" name="Text Box 12"/>
            <p:cNvSpPr txBox="1">
              <a:spLocks noChangeArrowheads="1"/>
            </p:cNvSpPr>
            <p:nvPr/>
          </p:nvSpPr>
          <p:spPr bwMode="auto">
            <a:xfrm>
              <a:off x="1441450" y="3217863"/>
              <a:ext cx="268288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000"/>
                <a:t>1</a:t>
              </a:r>
            </a:p>
          </p:txBody>
        </p:sp>
        <p:sp>
          <p:nvSpPr>
            <p:cNvPr id="113" name="Text Box 14"/>
            <p:cNvSpPr txBox="1">
              <a:spLocks noChangeArrowheads="1"/>
            </p:cNvSpPr>
            <p:nvPr/>
          </p:nvSpPr>
          <p:spPr bwMode="auto">
            <a:xfrm>
              <a:off x="2844800" y="3217863"/>
              <a:ext cx="268288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000"/>
                <a:t>2</a:t>
              </a:r>
            </a:p>
          </p:txBody>
        </p:sp>
        <p:sp>
          <p:nvSpPr>
            <p:cNvPr id="114" name="Text Box 15"/>
            <p:cNvSpPr txBox="1">
              <a:spLocks noChangeArrowheads="1"/>
            </p:cNvSpPr>
            <p:nvPr/>
          </p:nvSpPr>
          <p:spPr bwMode="auto">
            <a:xfrm>
              <a:off x="1443038" y="4159250"/>
              <a:ext cx="268287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000"/>
                <a:t>4</a:t>
              </a:r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1703387" y="3314700"/>
              <a:ext cx="1382713" cy="1243012"/>
              <a:chOff x="1730375" y="3313113"/>
              <a:chExt cx="1382713" cy="1243012"/>
            </a:xfrm>
          </p:grpSpPr>
          <p:sp>
            <p:nvSpPr>
              <p:cNvPr id="104" name="Oval 5"/>
              <p:cNvSpPr>
                <a:spLocks noChangeArrowheads="1"/>
              </p:cNvSpPr>
              <p:nvPr/>
            </p:nvSpPr>
            <p:spPr bwMode="auto">
              <a:xfrm>
                <a:off x="2652713" y="3313113"/>
                <a:ext cx="230187" cy="230187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" name="Oval 6"/>
              <p:cNvSpPr>
                <a:spLocks noChangeArrowheads="1"/>
              </p:cNvSpPr>
              <p:nvPr/>
            </p:nvSpPr>
            <p:spPr bwMode="auto">
              <a:xfrm>
                <a:off x="1730375" y="4235450"/>
                <a:ext cx="230188" cy="230188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6" name="Oval 7"/>
              <p:cNvSpPr>
                <a:spLocks noChangeArrowheads="1"/>
              </p:cNvSpPr>
              <p:nvPr/>
            </p:nvSpPr>
            <p:spPr bwMode="auto">
              <a:xfrm>
                <a:off x="2668588" y="4235450"/>
                <a:ext cx="230187" cy="230188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07" name="AutoShape 8"/>
              <p:cNvCxnSpPr>
                <a:cxnSpLocks noChangeShapeType="1"/>
                <a:stCxn id="115" idx="4"/>
                <a:endCxn id="105" idx="0"/>
              </p:cNvCxnSpPr>
              <p:nvPr/>
            </p:nvCxnSpPr>
            <p:spPr bwMode="auto">
              <a:xfrm>
                <a:off x="1846263" y="3543300"/>
                <a:ext cx="0" cy="69215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8" name="AutoShape 9"/>
              <p:cNvCxnSpPr>
                <a:cxnSpLocks noChangeShapeType="1"/>
                <a:stCxn id="104" idx="4"/>
                <a:endCxn id="106" idx="0"/>
              </p:cNvCxnSpPr>
              <p:nvPr/>
            </p:nvCxnSpPr>
            <p:spPr bwMode="auto">
              <a:xfrm>
                <a:off x="2768600" y="3543300"/>
                <a:ext cx="15875" cy="69215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9" name="AutoShape 10"/>
              <p:cNvCxnSpPr>
                <a:cxnSpLocks noChangeShapeType="1"/>
                <a:stCxn id="115" idx="6"/>
                <a:endCxn id="104" idx="2"/>
              </p:cNvCxnSpPr>
              <p:nvPr/>
            </p:nvCxnSpPr>
            <p:spPr bwMode="auto">
              <a:xfrm>
                <a:off x="1960563" y="3429000"/>
                <a:ext cx="69215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0" name="AutoShape 11"/>
              <p:cNvCxnSpPr>
                <a:cxnSpLocks noChangeShapeType="1"/>
                <a:stCxn id="105" idx="6"/>
                <a:endCxn id="106" idx="2"/>
              </p:cNvCxnSpPr>
              <p:nvPr/>
            </p:nvCxnSpPr>
            <p:spPr bwMode="auto">
              <a:xfrm>
                <a:off x="1960563" y="4351338"/>
                <a:ext cx="708025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12" name="Text Box 13"/>
              <p:cNvSpPr txBox="1">
                <a:spLocks noChangeArrowheads="1"/>
              </p:cNvSpPr>
              <p:nvPr/>
            </p:nvSpPr>
            <p:spPr bwMode="auto">
              <a:xfrm>
                <a:off x="2844800" y="4159250"/>
                <a:ext cx="2682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/>
                  <a:t>3</a:t>
                </a:r>
              </a:p>
            </p:txBody>
          </p:sp>
          <p:sp>
            <p:nvSpPr>
              <p:cNvPr id="115" name="Oval 16"/>
              <p:cNvSpPr>
                <a:spLocks noChangeArrowheads="1"/>
              </p:cNvSpPr>
              <p:nvPr/>
            </p:nvSpPr>
            <p:spPr bwMode="auto">
              <a:xfrm>
                <a:off x="1730375" y="3313113"/>
                <a:ext cx="230188" cy="230187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pic>
        <p:nvPicPr>
          <p:cNvPr id="118" name="Picture 19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95300" y="4838700"/>
            <a:ext cx="8289925" cy="515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1" name="Picture 120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lum/>
          </a:blip>
          <a:stretch>
            <a:fillRect/>
          </a:stretch>
        </p:blipFill>
        <p:spPr>
          <a:xfrm>
            <a:off x="2031006" y="5688238"/>
            <a:ext cx="5273830" cy="39506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5715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chemeClr val="tx1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randomized polynomial time algorithm</a:t>
            </a:r>
          </a:p>
        </p:txBody>
      </p:sp>
      <p:sp>
        <p:nvSpPr>
          <p:cNvPr id="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28700"/>
            <a:ext cx="7772400" cy="495300"/>
          </a:xfrm>
        </p:spPr>
        <p:txBody>
          <a:bodyPr/>
          <a:lstStyle/>
          <a:p>
            <a:pPr rtl="0"/>
            <a:r>
              <a:rPr lang="en-US" sz="2800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distigushing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Tutte’s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matrix 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419100" y="1714500"/>
            <a:ext cx="3609975" cy="2360612"/>
            <a:chOff x="571500" y="1562100"/>
            <a:chExt cx="3609975" cy="2360612"/>
          </a:xfrm>
        </p:grpSpPr>
        <p:sp>
          <p:nvSpPr>
            <p:cNvPr id="42" name="Oval 7"/>
            <p:cNvSpPr>
              <a:spLocks noChangeAspect="1" noChangeArrowheads="1"/>
            </p:cNvSpPr>
            <p:nvPr/>
          </p:nvSpPr>
          <p:spPr bwMode="auto">
            <a:xfrm>
              <a:off x="1266280" y="1889236"/>
              <a:ext cx="125610" cy="12692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8"/>
            <p:cNvSpPr>
              <a:spLocks noChangeAspect="1" noChangeArrowheads="1"/>
            </p:cNvSpPr>
            <p:nvPr/>
          </p:nvSpPr>
          <p:spPr bwMode="auto">
            <a:xfrm>
              <a:off x="885525" y="3028977"/>
              <a:ext cx="126918" cy="12692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9"/>
            <p:cNvSpPr>
              <a:spLocks noChangeAspect="1" noChangeArrowheads="1"/>
            </p:cNvSpPr>
            <p:nvPr/>
          </p:nvSpPr>
          <p:spPr bwMode="auto">
            <a:xfrm>
              <a:off x="2280317" y="1974291"/>
              <a:ext cx="125610" cy="1256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0"/>
            <p:cNvSpPr>
              <a:spLocks noChangeAspect="1" noChangeArrowheads="1"/>
            </p:cNvSpPr>
            <p:nvPr/>
          </p:nvSpPr>
          <p:spPr bwMode="auto">
            <a:xfrm>
              <a:off x="1814514" y="2733246"/>
              <a:ext cx="126918" cy="12692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1"/>
            <p:cNvSpPr>
              <a:spLocks noChangeAspect="1" noChangeArrowheads="1"/>
            </p:cNvSpPr>
            <p:nvPr/>
          </p:nvSpPr>
          <p:spPr bwMode="auto">
            <a:xfrm>
              <a:off x="2490976" y="3324708"/>
              <a:ext cx="126918" cy="12692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12"/>
            <p:cNvSpPr>
              <a:spLocks noChangeAspect="1" noChangeArrowheads="1"/>
            </p:cNvSpPr>
            <p:nvPr/>
          </p:nvSpPr>
          <p:spPr bwMode="auto">
            <a:xfrm>
              <a:off x="3673802" y="2691373"/>
              <a:ext cx="126918" cy="12692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 noChangeAspect="1"/>
            </p:cNvSpPr>
            <p:nvPr/>
          </p:nvSpPr>
          <p:spPr bwMode="auto">
            <a:xfrm>
              <a:off x="1012443" y="2860175"/>
              <a:ext cx="845250" cy="24600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528" y="240"/>
                </a:cxn>
                <a:cxn ang="0">
                  <a:pos x="960" y="0"/>
                </a:cxn>
              </a:cxnLst>
              <a:rect l="0" t="0" r="r" b="b"/>
              <a:pathLst>
                <a:path w="960" h="280">
                  <a:moveTo>
                    <a:pt x="0" y="240"/>
                  </a:moveTo>
                  <a:cubicBezTo>
                    <a:pt x="184" y="260"/>
                    <a:pt x="368" y="280"/>
                    <a:pt x="528" y="240"/>
                  </a:cubicBezTo>
                  <a:cubicBezTo>
                    <a:pt x="688" y="200"/>
                    <a:pt x="824" y="100"/>
                    <a:pt x="96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4" name="AutoShape 14"/>
            <p:cNvCxnSpPr>
              <a:cxnSpLocks noChangeAspect="1" noChangeShapeType="1"/>
              <a:stCxn id="45" idx="6"/>
              <a:endCxn id="46" idx="0"/>
            </p:cNvCxnSpPr>
            <p:nvPr/>
          </p:nvCxnSpPr>
          <p:spPr bwMode="auto">
            <a:xfrm>
              <a:off x="1941433" y="2797365"/>
              <a:ext cx="612348" cy="52734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55" name="AutoShape 15"/>
            <p:cNvCxnSpPr>
              <a:cxnSpLocks noChangeAspect="1" noChangeShapeType="1"/>
              <a:stCxn id="42" idx="6"/>
              <a:endCxn id="46" idx="7"/>
            </p:cNvCxnSpPr>
            <p:nvPr/>
          </p:nvCxnSpPr>
          <p:spPr bwMode="auto">
            <a:xfrm>
              <a:off x="1391889" y="1952046"/>
              <a:ext cx="1207686" cy="1390981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56" name="AutoShape 16"/>
            <p:cNvCxnSpPr>
              <a:cxnSpLocks noChangeAspect="1" noChangeShapeType="1"/>
              <a:stCxn id="43" idx="0"/>
              <a:endCxn id="44" idx="4"/>
            </p:cNvCxnSpPr>
            <p:nvPr/>
          </p:nvCxnSpPr>
          <p:spPr bwMode="auto">
            <a:xfrm rot="16200000">
              <a:off x="1181193" y="1867048"/>
              <a:ext cx="929066" cy="1394793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57" name="AutoShape 17"/>
            <p:cNvCxnSpPr>
              <a:cxnSpLocks noChangeAspect="1" noChangeShapeType="1"/>
              <a:stCxn id="42" idx="5"/>
              <a:endCxn id="45" idx="0"/>
            </p:cNvCxnSpPr>
            <p:nvPr/>
          </p:nvCxnSpPr>
          <p:spPr bwMode="auto">
            <a:xfrm rot="16200000" flipH="1">
              <a:off x="1258399" y="2113017"/>
              <a:ext cx="735401" cy="505056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58" name="AutoShape 18"/>
            <p:cNvCxnSpPr>
              <a:cxnSpLocks noChangeAspect="1" noChangeShapeType="1"/>
              <a:stCxn id="43" idx="5"/>
              <a:endCxn id="46" idx="3"/>
            </p:cNvCxnSpPr>
            <p:nvPr/>
          </p:nvCxnSpPr>
          <p:spPr bwMode="auto">
            <a:xfrm rot="16200000" flipH="1">
              <a:off x="1603844" y="2527867"/>
              <a:ext cx="295731" cy="1515169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59" name="AutoShape 19"/>
            <p:cNvCxnSpPr>
              <a:cxnSpLocks noChangeAspect="1" noChangeShapeType="1"/>
              <a:stCxn id="42" idx="0"/>
              <a:endCxn id="44" idx="1"/>
            </p:cNvCxnSpPr>
            <p:nvPr/>
          </p:nvCxnSpPr>
          <p:spPr bwMode="auto">
            <a:xfrm rot="5400000" flipV="1">
              <a:off x="1762173" y="1456148"/>
              <a:ext cx="103375" cy="96955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61" name="AutoShape 20"/>
            <p:cNvCxnSpPr>
              <a:cxnSpLocks noChangeAspect="1" noChangeShapeType="1"/>
              <a:stCxn id="44" idx="6"/>
              <a:endCxn id="51" idx="0"/>
            </p:cNvCxnSpPr>
            <p:nvPr/>
          </p:nvCxnSpPr>
          <p:spPr bwMode="auto">
            <a:xfrm>
              <a:off x="2405927" y="2037101"/>
              <a:ext cx="1331988" cy="654272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62" name="AutoShape 21"/>
            <p:cNvCxnSpPr>
              <a:cxnSpLocks noChangeAspect="1" noChangeShapeType="1"/>
              <a:stCxn id="43" idx="2"/>
              <a:endCxn id="42" idx="3"/>
            </p:cNvCxnSpPr>
            <p:nvPr/>
          </p:nvCxnSpPr>
          <p:spPr bwMode="auto">
            <a:xfrm rot="10800000" flipH="1">
              <a:off x="885525" y="1997845"/>
              <a:ext cx="399073" cy="1095251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63" name="AutoShape 22"/>
            <p:cNvCxnSpPr>
              <a:cxnSpLocks noChangeAspect="1" noChangeShapeType="1"/>
              <a:stCxn id="51" idx="4"/>
              <a:endCxn id="46" idx="6"/>
            </p:cNvCxnSpPr>
            <p:nvPr/>
          </p:nvCxnSpPr>
          <p:spPr bwMode="auto">
            <a:xfrm rot="5400000">
              <a:off x="2892642" y="2543553"/>
              <a:ext cx="570525" cy="1120021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64" name="AutoShape 23"/>
            <p:cNvCxnSpPr>
              <a:cxnSpLocks noChangeAspect="1" noChangeShapeType="1"/>
              <a:stCxn id="45" idx="7"/>
              <a:endCxn id="51" idx="1"/>
            </p:cNvCxnSpPr>
            <p:nvPr/>
          </p:nvCxnSpPr>
          <p:spPr bwMode="auto">
            <a:xfrm rot="16200000">
              <a:off x="2785372" y="1847435"/>
              <a:ext cx="43182" cy="1769006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sp>
          <p:nvSpPr>
            <p:cNvPr id="65" name="Oval 24"/>
            <p:cNvSpPr>
              <a:spLocks noChangeAspect="1" noChangeArrowheads="1"/>
            </p:cNvSpPr>
            <p:nvPr/>
          </p:nvSpPr>
          <p:spPr bwMode="auto">
            <a:xfrm>
              <a:off x="1266280" y="1889236"/>
              <a:ext cx="125610" cy="1269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25"/>
            <p:cNvSpPr>
              <a:spLocks noChangeAspect="1" noChangeArrowheads="1"/>
            </p:cNvSpPr>
            <p:nvPr/>
          </p:nvSpPr>
          <p:spPr bwMode="auto">
            <a:xfrm>
              <a:off x="885525" y="3028977"/>
              <a:ext cx="126918" cy="1269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26"/>
            <p:cNvSpPr>
              <a:spLocks noChangeAspect="1" noChangeArrowheads="1"/>
            </p:cNvSpPr>
            <p:nvPr/>
          </p:nvSpPr>
          <p:spPr bwMode="auto">
            <a:xfrm>
              <a:off x="2280317" y="1974291"/>
              <a:ext cx="125610" cy="12562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27"/>
            <p:cNvSpPr>
              <a:spLocks noChangeAspect="1" noChangeArrowheads="1"/>
            </p:cNvSpPr>
            <p:nvPr/>
          </p:nvSpPr>
          <p:spPr bwMode="auto">
            <a:xfrm>
              <a:off x="1814514" y="2733246"/>
              <a:ext cx="126918" cy="1269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28"/>
            <p:cNvSpPr>
              <a:spLocks noChangeAspect="1" noChangeArrowheads="1"/>
            </p:cNvSpPr>
            <p:nvPr/>
          </p:nvSpPr>
          <p:spPr bwMode="auto">
            <a:xfrm>
              <a:off x="2490976" y="3324708"/>
              <a:ext cx="126918" cy="1269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29"/>
            <p:cNvSpPr>
              <a:spLocks noChangeAspect="1" noChangeArrowheads="1"/>
            </p:cNvSpPr>
            <p:nvPr/>
          </p:nvSpPr>
          <p:spPr bwMode="auto">
            <a:xfrm>
              <a:off x="3673802" y="2691373"/>
              <a:ext cx="126918" cy="1269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3" name="AutoShape 30"/>
            <p:cNvCxnSpPr>
              <a:cxnSpLocks noChangeAspect="1" noChangeShapeType="1"/>
              <a:stCxn id="68" idx="6"/>
              <a:endCxn id="69" idx="0"/>
            </p:cNvCxnSpPr>
            <p:nvPr/>
          </p:nvCxnSpPr>
          <p:spPr bwMode="auto">
            <a:xfrm>
              <a:off x="1941433" y="2797365"/>
              <a:ext cx="612348" cy="52734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74" name="AutoShape 31"/>
            <p:cNvCxnSpPr>
              <a:cxnSpLocks noChangeAspect="1" noChangeShapeType="1"/>
              <a:stCxn id="65" idx="6"/>
              <a:endCxn id="69" idx="7"/>
            </p:cNvCxnSpPr>
            <p:nvPr/>
          </p:nvCxnSpPr>
          <p:spPr bwMode="auto">
            <a:xfrm>
              <a:off x="1391889" y="1952046"/>
              <a:ext cx="1207686" cy="1390981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76" name="AutoShape 32"/>
            <p:cNvCxnSpPr>
              <a:cxnSpLocks noChangeAspect="1" noChangeShapeType="1"/>
              <a:stCxn id="66" idx="0"/>
              <a:endCxn id="67" idx="4"/>
            </p:cNvCxnSpPr>
            <p:nvPr/>
          </p:nvCxnSpPr>
          <p:spPr bwMode="auto">
            <a:xfrm rot="16200000">
              <a:off x="1181193" y="1867048"/>
              <a:ext cx="929066" cy="1394793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77" name="AutoShape 33"/>
            <p:cNvCxnSpPr>
              <a:cxnSpLocks noChangeAspect="1" noChangeShapeType="1"/>
              <a:stCxn id="65" idx="5"/>
              <a:endCxn id="68" idx="0"/>
            </p:cNvCxnSpPr>
            <p:nvPr/>
          </p:nvCxnSpPr>
          <p:spPr bwMode="auto">
            <a:xfrm rot="16200000" flipH="1">
              <a:off x="1258399" y="2113017"/>
              <a:ext cx="735401" cy="505056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78" name="AutoShape 34"/>
            <p:cNvCxnSpPr>
              <a:cxnSpLocks noChangeAspect="1" noChangeShapeType="1"/>
              <a:stCxn id="66" idx="5"/>
              <a:endCxn id="69" idx="3"/>
            </p:cNvCxnSpPr>
            <p:nvPr/>
          </p:nvCxnSpPr>
          <p:spPr bwMode="auto">
            <a:xfrm rot="16200000" flipH="1">
              <a:off x="1603844" y="2527867"/>
              <a:ext cx="295731" cy="1515169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79" name="AutoShape 35"/>
            <p:cNvCxnSpPr>
              <a:cxnSpLocks noChangeAspect="1" noChangeShapeType="1"/>
              <a:stCxn id="65" idx="0"/>
              <a:endCxn id="67" idx="1"/>
            </p:cNvCxnSpPr>
            <p:nvPr/>
          </p:nvCxnSpPr>
          <p:spPr bwMode="auto">
            <a:xfrm rot="5400000" flipV="1">
              <a:off x="1762173" y="1456148"/>
              <a:ext cx="103375" cy="96955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80" name="AutoShape 36"/>
            <p:cNvCxnSpPr>
              <a:cxnSpLocks noChangeAspect="1" noChangeShapeType="1"/>
              <a:stCxn id="67" idx="6"/>
              <a:endCxn id="70" idx="0"/>
            </p:cNvCxnSpPr>
            <p:nvPr/>
          </p:nvCxnSpPr>
          <p:spPr bwMode="auto">
            <a:xfrm>
              <a:off x="2405927" y="2037101"/>
              <a:ext cx="1331988" cy="654272"/>
            </a:xfrm>
            <a:prstGeom prst="curvedConnector2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81" name="AutoShape 37"/>
            <p:cNvCxnSpPr>
              <a:cxnSpLocks noChangeAspect="1" noChangeShapeType="1"/>
              <a:stCxn id="66" idx="2"/>
              <a:endCxn id="65" idx="3"/>
            </p:cNvCxnSpPr>
            <p:nvPr/>
          </p:nvCxnSpPr>
          <p:spPr bwMode="auto">
            <a:xfrm rot="10800000" flipH="1">
              <a:off x="885525" y="1997845"/>
              <a:ext cx="399073" cy="1095251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89" name="AutoShape 38"/>
            <p:cNvCxnSpPr>
              <a:cxnSpLocks noChangeAspect="1" noChangeShapeType="1"/>
              <a:stCxn id="70" idx="4"/>
              <a:endCxn id="69" idx="6"/>
            </p:cNvCxnSpPr>
            <p:nvPr/>
          </p:nvCxnSpPr>
          <p:spPr bwMode="auto">
            <a:xfrm rot="5400000">
              <a:off x="2892642" y="2543553"/>
              <a:ext cx="570525" cy="1120021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90" name="AutoShape 39"/>
            <p:cNvCxnSpPr>
              <a:cxnSpLocks noChangeAspect="1" noChangeShapeType="1"/>
              <a:stCxn id="68" idx="7"/>
              <a:endCxn id="70" idx="1"/>
            </p:cNvCxnSpPr>
            <p:nvPr/>
          </p:nvCxnSpPr>
          <p:spPr bwMode="auto">
            <a:xfrm rot="16200000">
              <a:off x="2785372" y="1847435"/>
              <a:ext cx="43182" cy="1769006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</p:cxnSp>
        <p:sp>
          <p:nvSpPr>
            <p:cNvPr id="92" name="Text Box 40"/>
            <p:cNvSpPr txBox="1">
              <a:spLocks noChangeAspect="1" noChangeArrowheads="1"/>
            </p:cNvSpPr>
            <p:nvPr/>
          </p:nvSpPr>
          <p:spPr bwMode="auto">
            <a:xfrm>
              <a:off x="889450" y="1753147"/>
              <a:ext cx="412157" cy="4566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93" name="Text Box 41"/>
            <p:cNvSpPr txBox="1">
              <a:spLocks noChangeAspect="1" noChangeArrowheads="1"/>
            </p:cNvSpPr>
            <p:nvPr/>
          </p:nvSpPr>
          <p:spPr bwMode="auto">
            <a:xfrm>
              <a:off x="1775261" y="2832695"/>
              <a:ext cx="412157" cy="4566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95" name="Text Box 42"/>
            <p:cNvSpPr txBox="1">
              <a:spLocks noChangeAspect="1" noChangeArrowheads="1"/>
            </p:cNvSpPr>
            <p:nvPr/>
          </p:nvSpPr>
          <p:spPr bwMode="auto">
            <a:xfrm>
              <a:off x="571500" y="3112724"/>
              <a:ext cx="412157" cy="4579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96" name="Text Box 43"/>
            <p:cNvSpPr txBox="1">
              <a:spLocks noChangeAspect="1" noChangeArrowheads="1"/>
            </p:cNvSpPr>
            <p:nvPr/>
          </p:nvSpPr>
          <p:spPr bwMode="auto">
            <a:xfrm>
              <a:off x="2218821" y="1562100"/>
              <a:ext cx="412157" cy="4566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98" name="Text Box 44"/>
            <p:cNvSpPr txBox="1">
              <a:spLocks noChangeAspect="1" noChangeArrowheads="1"/>
            </p:cNvSpPr>
            <p:nvPr/>
          </p:nvSpPr>
          <p:spPr bwMode="auto">
            <a:xfrm>
              <a:off x="3769318" y="2574912"/>
              <a:ext cx="412157" cy="4566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99" name="Text Box 45"/>
            <p:cNvSpPr txBox="1">
              <a:spLocks noChangeAspect="1" noChangeArrowheads="1"/>
            </p:cNvSpPr>
            <p:nvPr/>
          </p:nvSpPr>
          <p:spPr bwMode="auto">
            <a:xfrm>
              <a:off x="2407236" y="3464722"/>
              <a:ext cx="413466" cy="4579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5</a:t>
              </a:r>
            </a:p>
          </p:txBody>
        </p:sp>
      </p:grpSp>
      <p:sp>
        <p:nvSpPr>
          <p:cNvPr id="102" name="Line 46"/>
          <p:cNvSpPr>
            <a:spLocks noChangeShapeType="1"/>
          </p:cNvSpPr>
          <p:nvPr/>
        </p:nvSpPr>
        <p:spPr bwMode="auto">
          <a:xfrm>
            <a:off x="4725988" y="2430463"/>
            <a:ext cx="3916362" cy="157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0" name="Picture 4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lum/>
          </a:blip>
          <a:stretch>
            <a:fillRect/>
          </a:stretch>
        </p:blipFill>
        <p:spPr>
          <a:xfrm>
            <a:off x="4000500" y="2362200"/>
            <a:ext cx="4753524" cy="1643995"/>
          </a:xfrm>
          <a:prstGeom prst="rect">
            <a:avLst/>
          </a:prstGeom>
        </p:spPr>
      </p:pic>
      <p:pic>
        <p:nvPicPr>
          <p:cNvPr id="75" name="Picture 74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lum/>
          </a:blip>
          <a:stretch>
            <a:fillRect/>
          </a:stretch>
        </p:blipFill>
        <p:spPr>
          <a:xfrm>
            <a:off x="278404" y="4355696"/>
            <a:ext cx="6084388" cy="185499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C:\Programs\TeX\MiKTeX\miktex\bin\latex $(base).tex; C:\Programs\TeX\MiKTeX\miktex\bin\dvips -D $(res) -E -o $(base).ps $(base).dvi"/>
  <p:tag name="EXTERNALEDITCOMMAND" val="notepad %"/>
  <p:tag name="GHOSTSCRIPTCOMMAND" val="c:\programs\ghostscript\gs8.54\bin\gswin32c"/>
  <p:tag name="DEFAULTBITMAP" val="png256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404"/>
  <p:tag name="DEFAULTHEIGHT" val="35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\;=\;\left(\begin{array}{cccc}&#10;0 &amp; x_{12} &amp; 0 &amp; x_{14} \\&#10;-x_{12} &amp; 0 &amp; x_{23} &amp; 0 \\&#10;0 &amp; -x_{23} &amp; 0 &amp;  -x_{34} \\&#10;-x_{14} &amp;  0 &amp; -x_{34} &amp; 0 \\&#10;\end{array}\right)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69"/>
  <p:tag name="PICTUREFILESIZE" val="1275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\det A \;=\; x_{12}^2x_{34}^2+ x_{14}^2x_{23}^2 + 2x_{12}x_{23}x_{34}x_{14}\;\ne\;0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9"/>
  <p:tag name="PICTUREFILESIZE" val="909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{\rm Pf} \;A \;=\; x_{12}x_{34}+ x_{14}x_{23}\;\ne\;0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404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132.9602"/>
  <p:tag name="PICTUREFILESIZE" val="48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\left(\begin{array}{cccccc}&#10;0 &amp; x_{12} &amp; x_{13} &amp; x_{14} &amp; x_{15} &amp; 0 \\&#10;-x_{12} &amp; 0 &amp; x_{23} &amp; x_{24} &amp; x_{25} &amp; 0 \\&#10;-x_{13} &amp; -x_{23} &amp; 0 &amp; 0 &amp; x_{35} &amp; yx_{36} \\&#10;-x_{14} &amp; -x_{24} &amp; 0 &amp; 0 &amp; 0 &amp; yx_{46} \\&#10;-x_{15} &amp; -x_{25} &amp; -x_{35} &amp; 0 &amp; 0 &amp; x_{56} \\&#10;0 &amp; 0 &amp; -yx_{36} &amp; -yx_{46} &amp; -x_{56} &amp; 0 \\&#10;\end{array}\right)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210.9604"/>
  <p:tag name="PICTUREFILESIZE" val="2704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&#10;a_{ij}=\cases{&#10;x_{ij} &amp; if $\{i,j\}\in E \setminus R$ and $i&lt;j$,\cr&#10;-x_{ji} &amp; if $\{i,j\}\in E \setminus R$ and $i&gt;j$,\cr&#10;yx_{ij} &amp; if $\{i,j\}\in R$ and $i&lt;j$,\cr&#10;-yx_{ji} &amp; if $\{i,j\}\in R$ and $i&gt;j$,\cr&#10;0 &amp; otherwise\cr&#10;}&#10;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496"/>
  <p:tag name="BOXHEIGHT" val="422"/>
  <p:tag name="BOXFONT" val="10"/>
  <p:tag name="BOXWRAP" val="False"/>
  <p:tag name="WORKAROUNDTRANSPARENCYBUG" val="False"/>
  <p:tag name="ALLOWFONTSUBSTITUTION" val="False"/>
  <p:tag name="BITMAPFORMAT" val="pngmono"/>
  <p:tag name="ORIGWIDTH" val="186.9604"/>
  <p:tag name="PICTUREFILESIZE" val="2652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{\rm Pf} \;A \;=\; y^2x_{13}x_{24}+ y(x_{12}x_{34}+x_{23}x_{14})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404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171.0003"/>
  <p:tag name="PICTUREFILESIZE" val="674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_{ij}=\cases{ x_{ij} &amp; if $\{i,j\}\in E$ and $i&lt;j$,\cr&#10;-x_{ji} &amp; if $\{i,j\}\in E$ and $i&gt;j$,\cr&#10;0 &amp; otherwise\cr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64"/>
  <p:tag name="PICTUREFILESIZE" val="1383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^T=-A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43"/>
  <p:tag name="PICTUREFILESIZE" val="107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left(\begin{array}{cccccc}&#10;0 &amp; x_{12} &amp; x_{13} &amp; x_{14} &amp; x_{15} &amp; 0 \\&#10;-x_{12} &amp; 0 &amp; x_{23} &amp; x_{24} &amp; x_{25} &amp; 0 \\&#10;-x_{13} &amp; -x_{23} &amp; 0 &amp; 0 &amp; x_{35} &amp; x_{36} \\&#10;-x_{14} &amp; -x_{24} &amp; 0 &amp; 0 &amp; 0 &amp; x_{46} \\&#10;-x_{15} &amp; -x_{25} &amp; -x_{35} &amp; 0 &amp; 0 &amp; x_{56} \\&#10;0 &amp; 0 &amp; -x_{36} &amp; -x_{46} &amp; -x_{56} &amp; 0 \\&#10;\end{array}\right)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96"/>
  <p:tag name="PICTUREFILESIZE" val="26256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40039</TotalTime>
  <Words>773</Words>
  <Application>Microsoft PowerPoint</Application>
  <PresentationFormat>On-screen Show (4:3)</PresentationFormat>
  <Paragraphs>142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עיצוב ברירת מחדל</vt:lpstr>
      <vt:lpstr>Almost exact matching</vt:lpstr>
      <vt:lpstr>Slide 2</vt:lpstr>
      <vt:lpstr>Slide 3</vt:lpstr>
      <vt:lpstr>Slide 4</vt:lpstr>
      <vt:lpstr>Slide 5</vt:lpstr>
      <vt:lpstr>Slide 6</vt:lpstr>
      <vt:lpstr>Tutte’s matrix  (Skew-symmetric symbolic adjacency matrix)</vt:lpstr>
      <vt:lpstr>Slide 8</vt:lpstr>
      <vt:lpstr>Red distigushing Tutte’s matrix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Coloring k-colorable graphs  using smaller palletes</dc:title>
  <dc:creator>Uri Zwick</dc:creator>
  <cp:lastModifiedBy>Raphael Yaron</cp:lastModifiedBy>
  <cp:revision>1026</cp:revision>
  <cp:lastPrinted>2000-08-13T22:29:51Z</cp:lastPrinted>
  <dcterms:created xsi:type="dcterms:W3CDTF">2000-08-08T08:53:06Z</dcterms:created>
  <dcterms:modified xsi:type="dcterms:W3CDTF">2007-08-09T12:41:32Z</dcterms:modified>
</cp:coreProperties>
</file>