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256" r:id="rId3"/>
    <p:sldId id="423" r:id="rId4"/>
    <p:sldId id="560" r:id="rId5"/>
    <p:sldId id="561" r:id="rId6"/>
    <p:sldId id="576" r:id="rId7"/>
    <p:sldId id="573" r:id="rId8"/>
    <p:sldId id="562" r:id="rId9"/>
    <p:sldId id="580" r:id="rId10"/>
    <p:sldId id="563" r:id="rId11"/>
    <p:sldId id="581" r:id="rId12"/>
    <p:sldId id="582" r:id="rId13"/>
    <p:sldId id="584" r:id="rId14"/>
    <p:sldId id="564" r:id="rId15"/>
    <p:sldId id="565" r:id="rId16"/>
    <p:sldId id="566" r:id="rId17"/>
    <p:sldId id="568" r:id="rId18"/>
    <p:sldId id="569" r:id="rId19"/>
    <p:sldId id="570" r:id="rId20"/>
    <p:sldId id="585" r:id="rId21"/>
    <p:sldId id="493" r:id="rId22"/>
  </p:sldIdLst>
  <p:sldSz cx="9144000" cy="6858000" type="screen4x3"/>
  <p:notesSz cx="7004050" cy="9290050"/>
  <p:custDataLst>
    <p:tags r:id="rId25"/>
  </p:custDataLst>
  <p:defaultTextStyle>
    <a:defPPr>
      <a:defRPr lang="he-IL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CCA92"/>
    <a:srgbClr val="CC3300"/>
    <a:srgbClr val="000000"/>
    <a:srgbClr val="669900"/>
    <a:srgbClr val="99FF99"/>
    <a:srgbClr val="996633"/>
    <a:srgbClr val="FF0000"/>
    <a:srgbClr val="D6009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2" autoAdjust="0"/>
    <p:restoredTop sz="86433" autoAdjust="0"/>
  </p:normalViewPr>
  <p:slideViewPr>
    <p:cSldViewPr>
      <p:cViewPr>
        <p:scale>
          <a:sx n="82" d="100"/>
          <a:sy n="82" d="100"/>
        </p:scale>
        <p:origin x="-1302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68750" y="0"/>
            <a:ext cx="30353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Symbol" pitchFamily="18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30353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Symbol" pitchFamily="18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968750" y="8836025"/>
            <a:ext cx="30353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Symbol" pitchFamily="18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836025"/>
            <a:ext cx="30353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</a:lstStyle>
          <a:p>
            <a:pPr>
              <a:defRPr/>
            </a:pPr>
            <a:fld id="{6D8431CC-2038-4454-AAAE-FC406B3312E2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4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371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261F94-1CEF-4815-A454-9DA3EAC1677A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24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72F83-BB78-4D4E-92B5-F969647D1E50}" type="slidenum">
              <a:rPr lang="ar-SA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>
                <a:solidFill>
                  <a:srgbClr val="1F497D"/>
                </a:solidFill>
              </a:rPr>
              <a:pPr/>
              <a:t>10</a:t>
            </a:fld>
            <a:endParaRPr lang="en-US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>
                <a:solidFill>
                  <a:srgbClr val="1F497D"/>
                </a:solidFill>
              </a:rPr>
              <a:pPr/>
              <a:t>11</a:t>
            </a:fld>
            <a:endParaRPr lang="en-US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>
                <a:solidFill>
                  <a:srgbClr val="1F497D"/>
                </a:solidFill>
              </a:rPr>
              <a:pPr/>
              <a:t>12</a:t>
            </a:fld>
            <a:endParaRPr lang="en-US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>
                <a:solidFill>
                  <a:srgbClr val="1F497D"/>
                </a:solidFill>
              </a:rPr>
              <a:pPr/>
              <a:t>13</a:t>
            </a:fld>
            <a:endParaRPr lang="en-US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>
                <a:solidFill>
                  <a:srgbClr val="1F497D"/>
                </a:solidFill>
              </a:rPr>
              <a:pPr/>
              <a:t>14</a:t>
            </a:fld>
            <a:endParaRPr lang="en-US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>
                <a:solidFill>
                  <a:srgbClr val="1F497D"/>
                </a:solidFill>
              </a:rPr>
              <a:pPr/>
              <a:t>15</a:t>
            </a:fld>
            <a:endParaRPr lang="en-US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>
                <a:solidFill>
                  <a:srgbClr val="1F497D"/>
                </a:solidFill>
              </a:rPr>
              <a:pPr/>
              <a:t>16</a:t>
            </a:fld>
            <a:endParaRPr lang="en-US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>
                <a:solidFill>
                  <a:srgbClr val="1F497D"/>
                </a:solidFill>
              </a:rPr>
              <a:pPr/>
              <a:t>17</a:t>
            </a:fld>
            <a:endParaRPr lang="en-US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>
                <a:solidFill>
                  <a:srgbClr val="1F497D"/>
                </a:solidFill>
              </a:rPr>
              <a:pPr/>
              <a:t>18</a:t>
            </a:fld>
            <a:endParaRPr lang="en-US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>
                <a:solidFill>
                  <a:srgbClr val="1F497D"/>
                </a:solidFill>
              </a:rPr>
              <a:pPr/>
              <a:t>19</a:t>
            </a:fld>
            <a:endParaRPr lang="en-US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A975F-9567-4151-B806-67FD3A2740B3}" type="slidenum">
              <a:rPr lang="ar-SA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>
                <a:solidFill>
                  <a:srgbClr val="1F497D"/>
                </a:solidFill>
              </a:rPr>
              <a:pPr/>
              <a:t>7</a:t>
            </a:fld>
            <a:endParaRPr lang="en-US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>
                <a:solidFill>
                  <a:srgbClr val="1F497D"/>
                </a:solidFill>
              </a:rPr>
              <a:pPr/>
              <a:t>8</a:t>
            </a:fld>
            <a:endParaRPr lang="en-US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>
                <a:solidFill>
                  <a:srgbClr val="1F497D"/>
                </a:solidFill>
              </a:rPr>
              <a:pPr/>
              <a:t>9</a:t>
            </a:fld>
            <a:endParaRPr lang="en-US" dirty="0" smtClean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88BF2-7625-4A7F-82ED-41040F294CA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8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BEEA2-FF1D-46CA-B723-23E0308BCF45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4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149AB-B092-40D6-90B9-9548E5C3EE8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96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22788BF2-7625-4A7F-82ED-41040F294CA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DC7FE-C880-4D03-8D6E-EF0665CFB5AB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A2AB3289-A42C-4D12-BD0C-039B48024705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17E5D-26CD-41DA-A53E-05BD3FED3687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E005F-D89F-4BD4-B97C-0226ABF9C0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44A5C-1A84-4AEC-B390-54F2517154AC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1BDCA-1EF1-432F-9DC4-CDCB602659EA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EFEC5-2C50-41EA-9DC3-5D62163A6F9E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DC7FE-C880-4D03-8D6E-EF0665CFB5AB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23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16CC-4D80-4A03-B07B-5D442D93500F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BEEA2-FF1D-46CA-B723-23E0308BCF45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149AB-B092-40D6-90B9-9548E5C3EE8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B3289-A42C-4D12-BD0C-039B48024705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8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17E5D-26CD-41DA-A53E-05BD3FED3687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0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E005F-D89F-4BD4-B97C-0226ABF9C0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5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44A5C-1A84-4AEC-B390-54F2517154AC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9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1BDCA-1EF1-432F-9DC4-CDCB602659EA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7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EFEC5-2C50-41EA-9DC3-5D62163A6F9E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4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16CC-4D80-4A03-B07B-5D442D93500F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9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F84366-79D7-4DAA-9C04-E370FA4C91BB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0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5F84366-79D7-4DAA-9C04-E370FA4C91BB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450" y="1257300"/>
            <a:ext cx="8410695" cy="2265363"/>
          </a:xfrm>
        </p:spPr>
        <p:txBody>
          <a:bodyPr>
            <a:normAutofit fontScale="90000"/>
          </a:bodyPr>
          <a:lstStyle/>
          <a:p>
            <a:pPr rtl="0"/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Long cycles, short cycles, min-degree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subgraphs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, and feedback arc sets in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Eulerian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digraphs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3697835"/>
            <a:ext cx="9144000" cy="1846795"/>
          </a:xfrm>
        </p:spPr>
        <p:txBody>
          <a:bodyPr anchor="t" anchorCtr="0">
            <a:normAutofit lnSpcReduction="10000"/>
          </a:bodyPr>
          <a:lstStyle/>
          <a:p>
            <a:pPr rtl="0"/>
            <a:r>
              <a:rPr lang="en-US" b="1" dirty="0" smtClean="0">
                <a:solidFill>
                  <a:schemeClr val="accent2"/>
                </a:solidFill>
              </a:rPr>
              <a:t>Raphael Yuster</a:t>
            </a:r>
          </a:p>
          <a:p>
            <a:pPr rtl="0"/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sz="2000" b="1" dirty="0" smtClean="0"/>
              <a:t>joint work with</a:t>
            </a:r>
          </a:p>
          <a:p>
            <a:pPr rtl="0"/>
            <a:r>
              <a:rPr lang="en-US" sz="2800" b="1" dirty="0" smtClean="0">
                <a:solidFill>
                  <a:schemeClr val="accent2"/>
                </a:solidFill>
              </a:rPr>
              <a:t>Asaf Shapira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5071" y="6057900"/>
            <a:ext cx="1035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Eilat</a:t>
            </a:r>
            <a:r>
              <a:rPr lang="en-US" sz="1600" dirty="0"/>
              <a:t> </a:t>
            </a:r>
            <a:r>
              <a:rPr lang="en-US" sz="1600" dirty="0" smtClean="0"/>
              <a:t>2012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fld id="{1E721D1D-B4A2-4321-AB90-23DA8D373E4D}" type="slidenum">
              <a:rPr lang="he-IL">
                <a:solidFill>
                  <a:srgbClr val="464653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762" name="Text Box 74"/>
              <p:cNvSpPr txBox="1">
                <a:spLocks noChangeArrowheads="1"/>
              </p:cNvSpPr>
              <p:nvPr/>
            </p:nvSpPr>
            <p:spPr bwMode="auto">
              <a:xfrm>
                <a:off x="266700" y="1009484"/>
                <a:ext cx="8648700" cy="40103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Gill Sans MT"/>
                  </a:rPr>
                  <a:t>Consider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a linear </a:t>
                </a:r>
                <a:r>
                  <a:rPr lang="en-US" sz="2000" dirty="0">
                    <a:solidFill>
                      <a:srgbClr val="000000"/>
                    </a:solidFill>
                    <a:latin typeface="Gill Sans MT"/>
                  </a:rPr>
                  <a:t>order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>
                    <a:solidFill>
                      <a:srgbClr val="FF0000"/>
                    </a:solidFill>
                  </a:rPr>
                  <a:t>,…,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 of 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V(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G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An </a:t>
                </a:r>
                <a:r>
                  <a:rPr lang="en-US" sz="2000" dirty="0">
                    <a:solidFill>
                      <a:srgbClr val="000000"/>
                    </a:solidFill>
                    <a:latin typeface="Gill Sans MT"/>
                  </a:rPr>
                  <a:t>arc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,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</a:rPr>
                  <a:t>j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Gill Sans MT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latin typeface="Gill Sans MT"/>
                  </a:rPr>
                  <a:t>is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Gill Sans MT"/>
                  </a:rPr>
                  <a:t>backward</a:t>
                </a:r>
                <a:r>
                  <a:rPr lang="en-US" sz="2000" b="1" i="1" dirty="0" smtClean="0">
                    <a:solidFill>
                      <a:srgbClr val="000000"/>
                    </a:solidFill>
                    <a:latin typeface="Gill Sans MT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(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Gill Sans MT"/>
                  </a:rPr>
                  <a:t>resp.</a:t>
                </a:r>
                <a:r>
                  <a:rPr lang="en-US" sz="2000" b="1" i="1" dirty="0" smtClean="0">
                    <a:solidFill>
                      <a:srgbClr val="000000"/>
                    </a:solidFill>
                    <a:latin typeface="Gill Sans MT"/>
                  </a:rPr>
                  <a:t>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Gill Sans MT"/>
                  </a:rPr>
                  <a:t>forward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)</a:t>
                </a:r>
                <a:r>
                  <a:rPr lang="en-US" sz="2000" b="1" i="1" dirty="0" smtClean="0">
                    <a:solidFill>
                      <a:srgbClr val="000000"/>
                    </a:solidFill>
                    <a:latin typeface="Gill Sans MT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if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&gt;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j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(resp.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&lt;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j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.</a:t>
                </a: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Suffices to prove that the number of backward arcs is at least the value stated in the theorem.</a:t>
                </a: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Gill Sans MT"/>
                  </a:rPr>
                  <a:t>T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he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Gill Sans MT"/>
                  </a:rPr>
                  <a:t>length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latin typeface="Gill Sans MT"/>
                  </a:rPr>
                  <a:t>of an arc 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</a:rPr>
                  <a:t>,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>
                    <a:solidFill>
                      <a:srgbClr val="FF0000"/>
                    </a:solidFill>
                  </a:rPr>
                  <a:t>j</a:t>
                </a:r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is defined as 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|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-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j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|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Let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 denote </a:t>
                </a:r>
                <a:r>
                  <a:rPr lang="en-US" sz="2000" dirty="0">
                    <a:solidFill>
                      <a:srgbClr val="000000"/>
                    </a:solidFill>
                    <a:latin typeface="Gill Sans MT"/>
                  </a:rPr>
                  <a:t>the number of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arcs </a:t>
                </a:r>
                <a:r>
                  <a:rPr lang="en-US" sz="2000" dirty="0">
                    <a:solidFill>
                      <a:srgbClr val="000000"/>
                    </a:solidFill>
                    <a:latin typeface="Gill Sans MT"/>
                  </a:rPr>
                  <a:t>connecting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latin typeface="Gill Sans MT"/>
                  </a:rPr>
                  <a:t>with some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</a:rPr>
                  <a:t>j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latin typeface="Gill Sans MT"/>
                  </a:rPr>
                  <a:t/>
                </a:r>
                <a:br>
                  <a:rPr lang="en-US" sz="2000" dirty="0">
                    <a:solidFill>
                      <a:srgbClr val="000000"/>
                    </a:solidFill>
                    <a:latin typeface="Gill Sans MT"/>
                  </a:rPr>
                </a:b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where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j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&gt;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.   </a:t>
                </a:r>
                <a:b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</a:br>
                <a:r>
                  <a:rPr lang="en-US" sz="2000" i="1" dirty="0" smtClean="0">
                    <a:solidFill>
                      <a:srgbClr val="000000"/>
                    </a:solidFill>
                  </a:rPr>
                  <a:t>Note: we </a:t>
                </a:r>
                <a:r>
                  <a:rPr lang="en-US" sz="2000" i="1" dirty="0">
                    <a:solidFill>
                      <a:srgbClr val="000000"/>
                    </a:solidFill>
                  </a:rPr>
                  <a:t>claim nothing regarding the </a:t>
                </a:r>
                <a:r>
                  <a:rPr lang="en-US" sz="2000" i="1" dirty="0" smtClean="0">
                    <a:solidFill>
                      <a:srgbClr val="000000"/>
                    </a:solidFill>
                  </a:rPr>
                  <a:t>directions </a:t>
                </a:r>
                <a:r>
                  <a:rPr lang="en-US" sz="2000" i="1" dirty="0">
                    <a:solidFill>
                      <a:srgbClr val="000000"/>
                    </a:solidFill>
                  </a:rPr>
                  <a:t>of these </a:t>
                </a:r>
                <a:r>
                  <a:rPr lang="en-US" sz="2000" i="1" dirty="0" smtClean="0">
                    <a:solidFill>
                      <a:srgbClr val="000000"/>
                    </a:solidFill>
                  </a:rPr>
                  <a:t>arcs.</a:t>
                </a:r>
              </a:p>
              <a:p>
                <a:pPr marL="358775"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 baseline="-250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nary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             </m:t>
                      </m:r>
                    </m:oMath>
                  </m:oMathPara>
                </a14:m>
                <a:endParaRPr lang="en-US" sz="2000" i="1" dirty="0">
                  <a:solidFill>
                    <a:srgbClr val="FF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370762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" y="1009484"/>
                <a:ext cx="8648700" cy="4010393"/>
              </a:xfrm>
              <a:prstGeom prst="rect">
                <a:avLst/>
              </a:prstGeom>
              <a:blipFill rotWithShape="1">
                <a:blip r:embed="rId4"/>
                <a:stretch>
                  <a:fillRect t="-761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266700" y="299258"/>
            <a:ext cx="8648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400" b="1" i="1" dirty="0" smtClean="0">
                <a:solidFill>
                  <a:srgbClr val="000000"/>
                </a:solidFill>
                <a:latin typeface="Bookman Old Style"/>
              </a:rPr>
              <a:t>Proof sketch – short version</a:t>
            </a:r>
            <a:endParaRPr lang="en-US" sz="2400" b="1" i="1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03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fld id="{1E721D1D-B4A2-4321-AB90-23DA8D373E4D}" type="slidenum">
              <a:rPr lang="he-IL">
                <a:solidFill>
                  <a:srgbClr val="464653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762" name="Text Box 74"/>
              <p:cNvSpPr txBox="1">
                <a:spLocks noChangeArrowheads="1"/>
              </p:cNvSpPr>
              <p:nvPr/>
            </p:nvSpPr>
            <p:spPr bwMode="auto">
              <a:xfrm>
                <a:off x="266700" y="1009484"/>
                <a:ext cx="8648700" cy="42351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endParaRPr lang="en-US" sz="20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i="1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Lower bounding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sum of lengths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 of the arcs,  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w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(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E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)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:</a:t>
                </a:r>
              </a:p>
              <a:p>
                <a:pPr marL="815975" lvl="1" eaLnBrk="0" hangingPunct="0"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Cambria Math"/>
                  </a:rPr>
                  <a:t>The 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s</a:t>
                </a:r>
                <a:r>
                  <a:rPr lang="en-US" sz="2000" i="1" baseline="-250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 “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lookahead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” arcs touching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 have </a:t>
                </a:r>
                <a:r>
                  <a:rPr lang="en-US" sz="2000" b="1" dirty="0">
                    <a:solidFill>
                      <a:schemeClr val="tx1"/>
                    </a:solidFill>
                    <a:latin typeface="+mn-lt"/>
                    <a:ea typeface="Cambria Math"/>
                  </a:rPr>
                  <a:t>distinct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Cambria Math"/>
                  </a:rPr>
                  <a:t> lengths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. So, the sum of their lengths is at least 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1+2+…+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s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:</a:t>
                </a:r>
              </a:p>
              <a:p>
                <a:pPr marL="815975" lvl="1"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w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000" b="0" i="1" baseline="-2500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000" b="0" i="1" baseline="3000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000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719138" lvl="1" indent="-34925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Let 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A</a:t>
                </a:r>
                <a:r>
                  <a:rPr lang="en-US" sz="2000" i="1" baseline="-25000" dirty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={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v</a:t>
                </a:r>
                <a:r>
                  <a:rPr lang="en-US" sz="2000" baseline="-25000" dirty="0">
                    <a:solidFill>
                      <a:srgbClr val="FF0000"/>
                    </a:solidFill>
                    <a:ea typeface="Cambria Math"/>
                  </a:rPr>
                  <a:t>1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,…,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v</a:t>
                </a:r>
                <a:r>
                  <a:rPr lang="en-US" sz="2000" baseline="-25000" dirty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}</a:t>
                </a:r>
                <a:r>
                  <a:rPr lang="en-US" sz="2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and consider the cuts 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C</a:t>
                </a:r>
                <a:r>
                  <a:rPr lang="en-US" sz="2000" baseline="-25000" dirty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=(A</a:t>
                </a:r>
                <a:r>
                  <a:rPr lang="en-US" sz="2000" i="1" baseline="-25000" dirty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,V-A</a:t>
                </a:r>
                <a:r>
                  <a:rPr lang="en-US" sz="2000" i="1" baseline="-25000" dirty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)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. We have:</a:t>
                </a:r>
              </a:p>
              <a:p>
                <a:pPr marL="369888" lvl="1"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|=</m:t>
                          </m:r>
                        </m:e>
                      </m:nary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Gill Sans MT"/>
                  <a:ea typeface="Cambria Math"/>
                </a:endParaRP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endParaRPr lang="en-US" sz="2000" i="1" dirty="0">
                  <a:solidFill>
                    <a:schemeClr val="tx1"/>
                  </a:solidFill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370762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" y="1009484"/>
                <a:ext cx="8648700" cy="4235134"/>
              </a:xfrm>
              <a:prstGeom prst="rect">
                <a:avLst/>
              </a:prstGeom>
              <a:blipFill rotWithShape="1">
                <a:blip r:embed="rId4"/>
                <a:stretch>
                  <a:fillRect t="-720" b="-1729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266700" y="299258"/>
            <a:ext cx="8648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400" b="1" i="1" dirty="0" smtClean="0">
                <a:solidFill>
                  <a:srgbClr val="000000"/>
                </a:solidFill>
                <a:latin typeface="Bookman Old Style"/>
              </a:rPr>
              <a:t>Proof sketch – short version (cont.)</a:t>
            </a:r>
            <a:endParaRPr lang="en-US" sz="2400" b="1" i="1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67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fld id="{1E721D1D-B4A2-4321-AB90-23DA8D373E4D}" type="slidenum">
              <a:rPr lang="he-IL">
                <a:solidFill>
                  <a:srgbClr val="464653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762" name="Text Box 74"/>
              <p:cNvSpPr txBox="1">
                <a:spLocks noChangeArrowheads="1"/>
              </p:cNvSpPr>
              <p:nvPr/>
            </p:nvSpPr>
            <p:spPr bwMode="auto">
              <a:xfrm>
                <a:off x="274719" y="779055"/>
                <a:ext cx="8648700" cy="4283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By the cut properties of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Eulerian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digraphs, the number of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backward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arcs crossing  </a:t>
                </a:r>
                <a:r>
                  <a:rPr lang="en-US" sz="2000" i="1" dirty="0" err="1" smtClean="0">
                    <a:solidFill>
                      <a:srgbClr val="FF0000"/>
                    </a:solidFill>
                    <a:ea typeface="Cambria Math"/>
                  </a:rPr>
                  <a:t>C</a:t>
                </a:r>
                <a:r>
                  <a:rPr lang="en-US" sz="2000" i="1" baseline="-25000" dirty="0" err="1" smtClean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ea typeface="Cambria Math"/>
                  </a:rPr>
                  <a:t> 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is</a:t>
                </a:r>
                <a:r>
                  <a:rPr lang="en-US" sz="2000" i="1" dirty="0" smtClean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US" sz="2000" i="1" dirty="0" smtClean="0">
                    <a:solidFill>
                      <a:srgbClr val="FF0000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2000" dirty="0" smtClean="0">
                  <a:solidFill>
                    <a:prstClr val="black"/>
                  </a:solidFill>
                  <a:latin typeface="Gill Sans MT"/>
                  <a:ea typeface="Cambria Math"/>
                </a:endParaRP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By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averaging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over all 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n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cuts </a:t>
                </a:r>
                <a:r>
                  <a:rPr lang="en-US" sz="2000" i="1" dirty="0" err="1">
                    <a:solidFill>
                      <a:srgbClr val="FF0000"/>
                    </a:solidFill>
                    <a:ea typeface="Cambria Math"/>
                  </a:rPr>
                  <a:t>C</a:t>
                </a:r>
                <a:r>
                  <a:rPr lang="en-US" sz="2000" i="1" baseline="-25000" dirty="0" err="1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baseline="-2500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we obtain:</a:t>
                </a:r>
              </a:p>
              <a:p>
                <a:pPr marL="358775"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sz="2000" i="1" baseline="-250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  <a:latin typeface="Gill Sans MT"/>
                  <a:ea typeface="Cambria Math"/>
                </a:endParaRPr>
              </a:p>
              <a:p>
                <a:pPr marL="701675" lvl="1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But recall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|=</m:t>
                        </m:r>
                      </m:e>
                    </m:nary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2000" i="1" baseline="3000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2000" dirty="0">
                  <a:solidFill>
                    <a:prstClr val="black"/>
                  </a:solidFill>
                  <a:latin typeface="Gill Sans MT"/>
                  <a:ea typeface="Cambria Math"/>
                </a:endParaRP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Hence:</a:t>
                </a:r>
              </a:p>
              <a:p>
                <a:pPr marL="358775" algn="ctr" eaLnBrk="0" hangingPunct="0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2000" i="1" baseline="3000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000" b="0" i="1" baseline="3000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prstClr val="black"/>
                  </a:solidFill>
                  <a:latin typeface="Gill Sans MT"/>
                  <a:ea typeface="Cambria Math"/>
                </a:endParaRPr>
              </a:p>
            </p:txBody>
          </p:sp>
        </mc:Choice>
        <mc:Fallback xmlns="">
          <p:sp>
            <p:nvSpPr>
              <p:cNvPr id="370762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719" y="779055"/>
                <a:ext cx="8648700" cy="4283288"/>
              </a:xfrm>
              <a:prstGeom prst="rect">
                <a:avLst/>
              </a:prstGeom>
              <a:blipFill rotWithShape="1">
                <a:blip r:embed="rId4"/>
                <a:stretch>
                  <a:fillRect t="-712" b="-142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266700" y="202175"/>
            <a:ext cx="8648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400" b="1" i="1" dirty="0" smtClean="0">
                <a:solidFill>
                  <a:srgbClr val="000000"/>
                </a:solidFill>
                <a:latin typeface="Bookman Old Style"/>
              </a:rPr>
              <a:t>Proof sketch </a:t>
            </a:r>
            <a:r>
              <a:rPr lang="en-US" sz="2400" b="1" i="1" dirty="0">
                <a:solidFill>
                  <a:srgbClr val="000000"/>
                </a:solidFill>
                <a:latin typeface="Bookman Old Style"/>
              </a:rPr>
              <a:t>– short version (</a:t>
            </a:r>
            <a:r>
              <a:rPr lang="en-US" sz="2400" b="1" i="1" dirty="0" smtClean="0">
                <a:solidFill>
                  <a:srgbClr val="000000"/>
                </a:solidFill>
                <a:latin typeface="Bookman Old Style"/>
              </a:rPr>
              <a:t>cont.)</a:t>
            </a:r>
            <a:endParaRPr lang="en-US" sz="2400" b="1" i="1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269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fld id="{1E721D1D-B4A2-4321-AB90-23DA8D373E4D}" type="slidenum">
              <a:rPr lang="he-IL">
                <a:solidFill>
                  <a:srgbClr val="464653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266700" y="1009484"/>
            <a:ext cx="8648700" cy="45550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01675" indent="-3429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Consider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a linear 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order 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r>
              <a:rPr lang="en-US" sz="2000" baseline="-250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FF0000"/>
                </a:solidFill>
              </a:rPr>
              <a:t>,…,</a:t>
            </a:r>
            <a:r>
              <a:rPr lang="en-US" sz="2000" i="1" dirty="0" smtClean="0">
                <a:solidFill>
                  <a:srgbClr val="FF0000"/>
                </a:solidFill>
              </a:rPr>
              <a:t>v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n</a:t>
            </a:r>
            <a:r>
              <a:rPr lang="en-US" sz="2000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 of  </a:t>
            </a:r>
            <a:r>
              <a:rPr lang="en-US" sz="2000" dirty="0" smtClean="0">
                <a:solidFill>
                  <a:srgbClr val="FF0000"/>
                </a:solidFill>
              </a:rPr>
              <a:t>V(</a:t>
            </a:r>
            <a:r>
              <a:rPr lang="en-US" sz="2000" i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701675" indent="-3429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An 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arc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v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  <a:r>
              <a:rPr lang="en-US" sz="2000" i="1" dirty="0" smtClean="0">
                <a:solidFill>
                  <a:srgbClr val="FF0000"/>
                </a:solidFill>
              </a:rPr>
              <a:t>v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is </a:t>
            </a:r>
            <a:r>
              <a:rPr lang="en-US" sz="2000" b="1" dirty="0" smtClean="0">
                <a:solidFill>
                  <a:srgbClr val="C00000"/>
                </a:solidFill>
                <a:latin typeface="Gill Sans MT"/>
              </a:rPr>
              <a:t>backward</a:t>
            </a:r>
            <a:r>
              <a:rPr lang="en-US" sz="2000" b="1" i="1" dirty="0" smtClean="0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  <a:latin typeface="Gill Sans MT"/>
              </a:rPr>
              <a:t>resp.</a:t>
            </a:r>
            <a:r>
              <a:rPr lang="en-US" sz="2000" b="1" i="1" dirty="0" smtClean="0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Gill Sans MT"/>
              </a:rPr>
              <a:t>forward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)</a:t>
            </a:r>
            <a:r>
              <a:rPr lang="en-US" sz="2000" b="1" i="1" dirty="0" smtClean="0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if </a:t>
            </a:r>
            <a:r>
              <a:rPr lang="en-US" sz="2000" i="1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 &gt; </a:t>
            </a:r>
            <a:r>
              <a:rPr lang="en-US" sz="2000" i="1" dirty="0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(resp.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 &lt; </a:t>
            </a:r>
            <a:r>
              <a:rPr lang="en-US" sz="2000" i="1" dirty="0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.</a:t>
            </a:r>
          </a:p>
          <a:p>
            <a:pPr marL="701675" indent="-3429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Suffices to prove that the number of backward arcs is at least the value stated in the theorem.</a:t>
            </a:r>
          </a:p>
          <a:p>
            <a:pPr marL="701675" indent="-3429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he </a:t>
            </a:r>
            <a:r>
              <a:rPr lang="en-US" sz="2000" b="1" dirty="0" smtClean="0">
                <a:solidFill>
                  <a:srgbClr val="C00000"/>
                </a:solidFill>
                <a:latin typeface="Gill Sans MT"/>
              </a:rPr>
              <a:t>length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of an arc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r>
              <a:rPr lang="en-US" sz="2000" i="1" baseline="-25000" dirty="0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,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r>
              <a:rPr lang="en-US" sz="2000" i="1" baseline="-25000" dirty="0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is defined as  </a:t>
            </a:r>
            <a:r>
              <a:rPr lang="en-US" sz="2000" dirty="0" smtClean="0">
                <a:solidFill>
                  <a:srgbClr val="FF0000"/>
                </a:solidFill>
              </a:rPr>
              <a:t>|</a:t>
            </a:r>
            <a:r>
              <a:rPr lang="en-US" sz="2000" i="1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-</a:t>
            </a:r>
            <a:r>
              <a:rPr lang="en-US" sz="2000" i="1" dirty="0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FF0000"/>
                </a:solidFill>
              </a:rPr>
              <a:t>| 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701675" indent="-3429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An 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arc is </a:t>
            </a:r>
            <a:r>
              <a:rPr lang="en-US" sz="2000" b="1" dirty="0" smtClean="0">
                <a:solidFill>
                  <a:srgbClr val="C00000"/>
                </a:solidFill>
                <a:latin typeface="Gill Sans MT"/>
              </a:rPr>
              <a:t>short</a:t>
            </a:r>
            <a:r>
              <a:rPr lang="en-US" sz="2000" dirty="0" smtClean="0">
                <a:solidFill>
                  <a:srgbClr val="C00000"/>
                </a:solidFill>
                <a:latin typeface="Gill Sans M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if its length is at most </a:t>
            </a:r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/2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. Otherwise, it is </a:t>
            </a:r>
            <a:r>
              <a:rPr lang="en-US" sz="2000" b="1" dirty="0" smtClean="0">
                <a:solidFill>
                  <a:srgbClr val="C00000"/>
                </a:solidFill>
                <a:latin typeface="Gill Sans MT"/>
              </a:rPr>
              <a:t>long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.</a:t>
            </a:r>
          </a:p>
          <a:p>
            <a:pPr marL="358775"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E(</a:t>
            </a:r>
            <a:r>
              <a:rPr lang="en-US" sz="2000" i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rgbClr val="FF0000"/>
                </a:solidFill>
              </a:rPr>
              <a:t>) = </a:t>
            </a:r>
            <a:r>
              <a:rPr lang="en-US" sz="2000" i="1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L</a:t>
            </a:r>
            <a:endParaRPr lang="en-US" sz="2000" i="1" dirty="0" smtClean="0">
              <a:solidFill>
                <a:srgbClr val="000000"/>
              </a:solidFill>
              <a:latin typeface="Gill Sans MT"/>
            </a:endParaRPr>
          </a:p>
          <a:p>
            <a:pPr marL="701675" indent="-3429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Assume </a:t>
            </a:r>
            <a:r>
              <a:rPr lang="el-GR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=|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|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/>
              </a:rPr>
              <a:t>.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/>
              </a:rPr>
              <a:t>Hence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(1-</a:t>
            </a:r>
            <a:r>
              <a:rPr lang="el-GR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=|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|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701675" indent="-3429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ill Sans MT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et </a:t>
            </a:r>
            <a:r>
              <a:rPr lang="en-US" sz="2000" i="1" dirty="0" smtClean="0">
                <a:solidFill>
                  <a:srgbClr val="FF0000"/>
                </a:solidFill>
              </a:rPr>
              <a:t>s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 denote 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the number of short arcs connecting </a:t>
            </a:r>
            <a:r>
              <a:rPr lang="en-US" sz="2000" i="1" dirty="0" smtClean="0">
                <a:solidFill>
                  <a:srgbClr val="FF0000"/>
                </a:solidFill>
              </a:rPr>
              <a:t>v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>with some </a:t>
            </a:r>
            <a:r>
              <a:rPr lang="en-US" sz="2000" i="1" dirty="0" smtClean="0">
                <a:solidFill>
                  <a:srgbClr val="FF0000"/>
                </a:solidFill>
              </a:rPr>
              <a:t>v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Gill Sans MT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Gill Sans MT"/>
              </a:rPr>
            </a:b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where </a:t>
            </a:r>
            <a:r>
              <a:rPr lang="en-US" sz="2000" i="1" dirty="0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&gt; </a:t>
            </a:r>
            <a:r>
              <a:rPr lang="en-US" sz="2000" i="1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Gill Sans MT"/>
              </a:rPr>
              <a:t>.   </a:t>
            </a:r>
            <a:br>
              <a:rPr lang="en-US" sz="2000" dirty="0" smtClean="0">
                <a:solidFill>
                  <a:srgbClr val="000000"/>
                </a:solidFill>
                <a:latin typeface="Gill Sans MT"/>
              </a:rPr>
            </a:br>
            <a:r>
              <a:rPr lang="en-US" sz="2000" i="1" dirty="0" smtClean="0">
                <a:solidFill>
                  <a:srgbClr val="000000"/>
                </a:solidFill>
              </a:rPr>
              <a:t>Note: we </a:t>
            </a:r>
            <a:r>
              <a:rPr lang="en-US" sz="2000" i="1" dirty="0">
                <a:solidFill>
                  <a:srgbClr val="000000"/>
                </a:solidFill>
              </a:rPr>
              <a:t>claim nothing regarding the </a:t>
            </a:r>
            <a:r>
              <a:rPr lang="en-US" sz="2000" i="1" dirty="0" smtClean="0">
                <a:solidFill>
                  <a:srgbClr val="000000"/>
                </a:solidFill>
              </a:rPr>
              <a:t>directions </a:t>
            </a:r>
            <a:r>
              <a:rPr lang="en-US" sz="2000" i="1" dirty="0">
                <a:solidFill>
                  <a:srgbClr val="000000"/>
                </a:solidFill>
              </a:rPr>
              <a:t>of these </a:t>
            </a:r>
            <a:r>
              <a:rPr lang="en-US" sz="2000" i="1" dirty="0" smtClean="0">
                <a:solidFill>
                  <a:srgbClr val="000000"/>
                </a:solidFill>
              </a:rPr>
              <a:t>arcs.</a:t>
            </a:r>
          </a:p>
        </p:txBody>
      </p:sp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266700" y="299258"/>
            <a:ext cx="8648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400" b="1" i="1" dirty="0" smtClean="0">
                <a:solidFill>
                  <a:srgbClr val="000000"/>
                </a:solidFill>
                <a:latin typeface="Bookman Old Style"/>
              </a:rPr>
              <a:t>Proof sketch – long version</a:t>
            </a:r>
            <a:endParaRPr lang="en-US" sz="2400" b="1" i="1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8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fld id="{1E721D1D-B4A2-4321-AB90-23DA8D373E4D}" type="slidenum">
              <a:rPr lang="he-IL">
                <a:solidFill>
                  <a:srgbClr val="464653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762" name="Text Box 74"/>
              <p:cNvSpPr txBox="1">
                <a:spLocks noChangeArrowheads="1"/>
              </p:cNvSpPr>
              <p:nvPr/>
            </p:nvSpPr>
            <p:spPr bwMode="auto">
              <a:xfrm>
                <a:off x="266700" y="1009484"/>
                <a:ext cx="8648700" cy="56360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Analogously define 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l</a:t>
                </a:r>
                <a:r>
                  <a:rPr lang="en-US" sz="2000" i="1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Gill Sans MT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as</a:t>
                </a:r>
                <a:r>
                  <a:rPr lang="en-US" sz="2000" i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latin typeface="Gill Sans MT"/>
                  </a:rPr>
                  <a:t>the number of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long </a:t>
                </a:r>
                <a:r>
                  <a:rPr lang="en-US" sz="2000" dirty="0">
                    <a:solidFill>
                      <a:srgbClr val="000000"/>
                    </a:solidFill>
                    <a:latin typeface="Gill Sans MT"/>
                  </a:rPr>
                  <a:t>arcs connecting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Gill Sans MT"/>
                  </a:rPr>
                  <a:t> with some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>
                    <a:solidFill>
                      <a:srgbClr val="FF0000"/>
                    </a:solidFill>
                  </a:rPr>
                  <a:t>j</a:t>
                </a:r>
                <a:r>
                  <a:rPr lang="en-US" sz="2000" dirty="0">
                    <a:solidFill>
                      <a:srgbClr val="000000"/>
                    </a:solidFill>
                    <a:latin typeface="Gill Sans MT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where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j</a:t>
                </a:r>
                <a:r>
                  <a:rPr lang="en-US" sz="2000" dirty="0">
                    <a:solidFill>
                      <a:srgbClr val="FF0000"/>
                    </a:solidFill>
                  </a:rPr>
                  <a:t> &gt;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Gill Sans MT"/>
                  </a:rPr>
                  <a:t>.  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 </a:t>
                </a:r>
                <a:r>
                  <a:rPr lang="en-US" sz="2000" i="1" dirty="0" smtClean="0">
                    <a:solidFill>
                      <a:srgbClr val="000000"/>
                    </a:solidFill>
                  </a:rPr>
                  <a:t>Note: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=0</a:t>
                </a:r>
                <a:r>
                  <a:rPr lang="en-US" sz="2000" dirty="0">
                    <a:solidFill>
                      <a:srgbClr val="000000"/>
                    </a:solidFill>
                    <a:latin typeface="Gill Sans MT"/>
                  </a:rPr>
                  <a:t> </a:t>
                </a:r>
                <a:r>
                  <a:rPr lang="en-US" sz="2000" i="1" dirty="0" smtClean="0">
                    <a:solidFill>
                      <a:srgbClr val="000000"/>
                    </a:solidFill>
                  </a:rPr>
                  <a:t>for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≥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/2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.</a:t>
                </a:r>
                <a:r>
                  <a:rPr lang="en-US" sz="2000" i="1" dirty="0">
                    <a:solidFill>
                      <a:srgbClr val="000000"/>
                    </a:solidFill>
                    <a:latin typeface="Cambria Math"/>
                  </a:rPr>
                  <a:t/>
                </a:r>
                <a:br>
                  <a:rPr lang="en-US" sz="2000" i="1" dirty="0">
                    <a:solidFill>
                      <a:srgbClr val="000000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000" b="0" i="1" baseline="-25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                  </m:t>
                    </m:r>
                    <m:nary>
                      <m:naryPr>
                        <m:chr m:val="∑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sz="2000" i="1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n-US" sz="2000" i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i="1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Lower bounding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sum of lengths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 of the short arcs,  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w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(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S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)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:</a:t>
                </a:r>
              </a:p>
              <a:p>
                <a:pPr marL="815975" lvl="1" eaLnBrk="0" hangingPunct="0"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Cambria Math"/>
                  </a:rPr>
                  <a:t>The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Cambria Math"/>
                  </a:rPr>
                  <a:t>short arcs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touching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 have </a:t>
                </a:r>
                <a:r>
                  <a:rPr lang="en-US" sz="2000" b="1" dirty="0">
                    <a:solidFill>
                      <a:schemeClr val="tx1"/>
                    </a:solidFill>
                    <a:latin typeface="+mn-lt"/>
                    <a:ea typeface="Cambria Math"/>
                  </a:rPr>
                  <a:t>distinct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Cambria Math"/>
                  </a:rPr>
                  <a:t> lengths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. So, the sum of their lengths is at least 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1+2+…+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s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:</a:t>
                </a:r>
              </a:p>
              <a:p>
                <a:pPr marL="815975" lvl="1"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w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000" b="0" i="1" baseline="-2500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sz="2000" b="0" i="1" baseline="3000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000" b="0" i="1" baseline="3000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000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815975" lvl="1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The last estimate is not good enough for the dense case </a:t>
                </a:r>
                <a:r>
                  <a:rPr lang="en-US" sz="2000" i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m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=</a:t>
                </a:r>
                <a:r>
                  <a:rPr lang="el-GR" sz="2000" i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α</a:t>
                </a:r>
                <a:r>
                  <a:rPr lang="en-US" sz="2000" i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.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cs typeface="Times New Roman"/>
                  </a:rPr>
                  <a:t>S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cs typeface="Times New Roman"/>
                  </a:rPr>
                  <a:t>ome careful analysis shows that in this case:</a:t>
                </a:r>
              </a:p>
              <a:p>
                <a:pPr marL="815975" lvl="1"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)≥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000" i="1" baseline="-2500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𝛾𝛼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𝛾𝛼</m:t>
                                  </m:r>
                                </m:e>
                              </m:ra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  <a:p>
                <a:pPr marL="815975" lvl="1" eaLnBrk="0" hangingPunct="0">
                  <a:spcBef>
                    <a:spcPct val="50000"/>
                  </a:spcBef>
                </a:pPr>
                <a:endParaRPr lang="en-US" sz="2400" b="0" baseline="30000" dirty="0" smtClean="0">
                  <a:solidFill>
                    <a:schemeClr val="tx1"/>
                  </a:solidFill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370762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" y="1009484"/>
                <a:ext cx="8648700" cy="5636095"/>
              </a:xfrm>
              <a:prstGeom prst="rect">
                <a:avLst/>
              </a:prstGeom>
              <a:blipFill rotWithShape="1">
                <a:blip r:embed="rId4"/>
                <a:stretch>
                  <a:fillRect t="-541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266700" y="299258"/>
            <a:ext cx="8648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400" b="1" i="1" dirty="0" smtClean="0">
                <a:solidFill>
                  <a:srgbClr val="000000"/>
                </a:solidFill>
                <a:latin typeface="Bookman Old Style"/>
              </a:rPr>
              <a:t>Proof sketch – long version (cont.)</a:t>
            </a:r>
            <a:endParaRPr lang="en-US" sz="2400" b="1" i="1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52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fld id="{1E721D1D-B4A2-4321-AB90-23DA8D373E4D}" type="slidenum">
              <a:rPr lang="he-IL">
                <a:solidFill>
                  <a:srgbClr val="464653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762" name="Text Box 74"/>
              <p:cNvSpPr txBox="1">
                <a:spLocks noChangeArrowheads="1"/>
              </p:cNvSpPr>
              <p:nvPr/>
            </p:nvSpPr>
            <p:spPr bwMode="auto">
              <a:xfrm>
                <a:off x="266700" y="1009484"/>
                <a:ext cx="8648700" cy="44442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i="1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Upper bounding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sum of lengths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of the long arcs,  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w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(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L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)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:</a:t>
                </a:r>
              </a:p>
              <a:p>
                <a:pPr marL="815975" lvl="1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There is at most one arc of length 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-1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.</a:t>
                </a:r>
                <a:b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</a:b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Generally,  there are at most 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t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arcs of length 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-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t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. </a:t>
                </a:r>
                <a:endParaRPr lang="en-US" sz="2000" dirty="0" smtClean="0">
                  <a:solidFill>
                    <a:prstClr val="black"/>
                  </a:solidFill>
                  <a:latin typeface="Gill Sans MT"/>
                  <a:ea typeface="Cambria Math"/>
                </a:endParaRPr>
              </a:p>
              <a:p>
                <a:pPr marL="815975" lvl="1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So,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we have:</a:t>
                </a:r>
                <a:endParaRPr lang="en-US" sz="2000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 marL="815975" lvl="1"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)≤</m:t>
                      </m:r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     ≤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baseline="-2500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719138" lvl="1" indent="-34925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Cambria Math"/>
                  </a:rPr>
                  <a:t>Let 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A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={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v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ea typeface="Cambria Math"/>
                  </a:rPr>
                  <a:t>1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,…,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v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}</a:t>
                </a: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Cambria Math"/>
                  </a:rPr>
                  <a:t>and consider the cuts 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C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=(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A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,V-A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)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. We have:</a:t>
                </a:r>
              </a:p>
              <a:p>
                <a:pPr marL="369888" lvl="1"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|=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370762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" y="1009484"/>
                <a:ext cx="8648700" cy="4444230"/>
              </a:xfrm>
              <a:prstGeom prst="rect">
                <a:avLst/>
              </a:prstGeom>
              <a:blipFill rotWithShape="1">
                <a:blip r:embed="rId4"/>
                <a:stretch>
                  <a:fillRect t="-686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266700" y="299258"/>
            <a:ext cx="8648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00"/>
                </a:solidFill>
                <a:latin typeface="Bookman Old Style"/>
              </a:rPr>
              <a:t>Proof sketch – long version (cont.)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35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fld id="{1E721D1D-B4A2-4321-AB90-23DA8D373E4D}" type="slidenum">
              <a:rPr lang="he-IL">
                <a:solidFill>
                  <a:srgbClr val="464653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762" name="Text Box 74"/>
              <p:cNvSpPr txBox="1">
                <a:spLocks noChangeArrowheads="1"/>
              </p:cNvSpPr>
              <p:nvPr/>
            </p:nvSpPr>
            <p:spPr bwMode="auto">
              <a:xfrm>
                <a:off x="274719" y="779055"/>
                <a:ext cx="8648700" cy="52154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Consider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a </a:t>
                </a:r>
                <a:r>
                  <a:rPr lang="en-US" sz="2000" b="1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pair of cuts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C</a:t>
                </a:r>
                <a:r>
                  <a:rPr lang="en-US" sz="2000" i="1" baseline="-25000" dirty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baseline="-2500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,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C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ea typeface="Cambria Math"/>
                  </a:rPr>
                  <a:t>+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  <a:ea typeface="Cambria Math"/>
                  </a:rPr>
                  <a:t>n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ea typeface="Cambria Math"/>
                  </a:rPr>
                  <a:t>/2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.</a:t>
                </a: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Only long arcs can cross both 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C</a:t>
                </a:r>
                <a:r>
                  <a:rPr lang="en-US" sz="2000" i="1" baseline="-25000" dirty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baseline="-2500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ea typeface="Cambria Math"/>
                  </a:rPr>
                  <a:t>,</a:t>
                </a:r>
                <a:r>
                  <a:rPr lang="en-US" sz="2000" baseline="-2500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C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ea typeface="Cambria Math"/>
                  </a:rPr>
                  <a:t>+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  <a:ea typeface="Cambria Math"/>
                  </a:rPr>
                  <a:t>n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ea typeface="Cambria Math"/>
                  </a:rPr>
                  <a:t>/2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. </a:t>
                </a: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Let 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y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denote the number of long arcs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crossing both 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C</a:t>
                </a:r>
                <a:r>
                  <a:rPr lang="en-US" sz="2000" i="1" baseline="-25000" dirty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baseline="-2500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ea typeface="Cambria Math"/>
                  </a:rPr>
                  <a:t>,</a:t>
                </a:r>
                <a:r>
                  <a:rPr lang="en-US" sz="2000" baseline="-2500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C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ea typeface="Cambria Math"/>
                  </a:rPr>
                  <a:t>+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  <a:ea typeface="Cambria Math"/>
                  </a:rPr>
                  <a:t>n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ea typeface="Cambria Math"/>
                  </a:rPr>
                  <a:t>/2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. </a:t>
                </a: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By the cut properties of Eulerian digraphs, and since we are over counting long arcs, the number of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backward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arcs crossing either  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C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baseline="-25000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ea typeface="Cambria Math"/>
                  </a:rPr>
                  <a:t>,</a:t>
                </a:r>
                <a:r>
                  <a:rPr lang="en-US" sz="2000" baseline="-2500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C</a:t>
                </a:r>
                <a:r>
                  <a:rPr lang="en-US" sz="2000" i="1" baseline="-25000" dirty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baseline="-25000" dirty="0">
                    <a:solidFill>
                      <a:srgbClr val="FF0000"/>
                    </a:solidFill>
                    <a:ea typeface="Cambria Math"/>
                  </a:rPr>
                  <a:t>+</a:t>
                </a:r>
                <a:r>
                  <a:rPr lang="en-US" sz="2000" i="1" baseline="-25000" dirty="0">
                    <a:solidFill>
                      <a:srgbClr val="FF0000"/>
                    </a:solidFill>
                    <a:ea typeface="Cambria Math"/>
                  </a:rPr>
                  <a:t>n</a:t>
                </a:r>
                <a:r>
                  <a:rPr lang="en-US" sz="2000" baseline="-25000" dirty="0">
                    <a:solidFill>
                      <a:srgbClr val="FF0000"/>
                    </a:solidFill>
                    <a:ea typeface="Cambria Math"/>
                  </a:rPr>
                  <a:t>/2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is</a:t>
                </a:r>
                <a:r>
                  <a:rPr lang="en-US" sz="2000" i="1" dirty="0" smtClean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US" sz="2000" i="1" dirty="0" smtClean="0">
                    <a:solidFill>
                      <a:srgbClr val="FF0000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prstClr val="black"/>
                  </a:solidFill>
                  <a:latin typeface="Gill Sans MT"/>
                  <a:ea typeface="Cambria Math"/>
                </a:endParaRP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By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averaging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over all 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/2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pairs of cuts 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C</a:t>
                </a:r>
                <a:r>
                  <a:rPr lang="en-US" sz="2000" i="1" baseline="-25000" dirty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baseline="-2500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ea typeface="Cambria Math"/>
                  </a:rPr>
                  <a:t>,</a:t>
                </a:r>
                <a:r>
                  <a:rPr lang="en-US" sz="2000" baseline="-2500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C</a:t>
                </a:r>
                <a:r>
                  <a:rPr lang="en-US" sz="2000" i="1" baseline="-25000" dirty="0">
                    <a:solidFill>
                      <a:srgbClr val="FF0000"/>
                    </a:solidFill>
                    <a:ea typeface="Cambria Math"/>
                  </a:rPr>
                  <a:t>i</a:t>
                </a:r>
                <a:r>
                  <a:rPr lang="en-US" sz="2000" baseline="-25000" dirty="0">
                    <a:solidFill>
                      <a:srgbClr val="FF0000"/>
                    </a:solidFill>
                    <a:ea typeface="Cambria Math"/>
                  </a:rPr>
                  <a:t>+</a:t>
                </a:r>
                <a:r>
                  <a:rPr lang="en-US" sz="2000" i="1" baseline="-25000" dirty="0">
                    <a:solidFill>
                      <a:srgbClr val="FF0000"/>
                    </a:solidFill>
                    <a:ea typeface="Cambria Math"/>
                  </a:rPr>
                  <a:t>n</a:t>
                </a:r>
                <a:r>
                  <a:rPr lang="en-US" sz="2000" baseline="-25000" dirty="0">
                    <a:solidFill>
                      <a:srgbClr val="FF0000"/>
                    </a:solidFill>
                    <a:ea typeface="Cambria Math"/>
                  </a:rPr>
                  <a:t>/2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we obtain:</a:t>
                </a:r>
              </a:p>
              <a:p>
                <a:pPr marL="358775"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  <a:latin typeface="Gill Sans MT"/>
                  <a:ea typeface="Cambria Math"/>
                </a:endParaRP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A long arc of length 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x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crosses 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x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-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n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/2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pairs of cuts so,</a:t>
                </a:r>
                <a:endParaRPr lang="en-US" sz="200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𝑤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𝑚𝑛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  <a:latin typeface="Gill Sans MT"/>
                  <a:ea typeface="Cambria Math"/>
                </a:endParaRPr>
              </a:p>
            </p:txBody>
          </p:sp>
        </mc:Choice>
        <mc:Fallback xmlns="">
          <p:sp>
            <p:nvSpPr>
              <p:cNvPr id="370762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719" y="779055"/>
                <a:ext cx="8648700" cy="5215467"/>
              </a:xfrm>
              <a:prstGeom prst="rect">
                <a:avLst/>
              </a:prstGeom>
              <a:blipFill rotWithShape="1">
                <a:blip r:embed="rId4"/>
                <a:stretch>
                  <a:fillRect t="-58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266700" y="202175"/>
            <a:ext cx="8648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00"/>
                </a:solidFill>
                <a:latin typeface="Bookman Old Style"/>
              </a:rPr>
              <a:t>Proof sketch – long version (cont.)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79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fld id="{1E721D1D-B4A2-4321-AB90-23DA8D373E4D}" type="slidenum">
              <a:rPr lang="he-IL">
                <a:solidFill>
                  <a:srgbClr val="464653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762" name="Text Box 74"/>
              <p:cNvSpPr txBox="1">
                <a:spLocks noChangeArrowheads="1"/>
              </p:cNvSpPr>
              <p:nvPr/>
            </p:nvSpPr>
            <p:spPr bwMode="auto">
              <a:xfrm>
                <a:off x="266700" y="894270"/>
                <a:ext cx="8648700" cy="43680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From      (a)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𝑤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𝑚𝑛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 </a:t>
                </a:r>
                <a:b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</a:b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from       (b)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|=</m:t>
                        </m:r>
                      </m:e>
                    </m:nary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 </a:t>
                </a:r>
                <a:b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and from (c)</a:t>
                </a:r>
                <a:r>
                  <a:rPr lang="en-US" sz="200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</a:t>
                </a:r>
                <a:b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</a:b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we get:</a:t>
                </a:r>
                <a:endParaRPr lang="en-US" sz="200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  <a:ea typeface="Cambria Math"/>
                </a:endParaRP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Using our </a:t>
                </a:r>
                <a:r>
                  <a:rPr lang="en-US" sz="2000" i="1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lower </a:t>
                </a:r>
                <a:r>
                  <a:rPr lang="en-US" sz="2000" i="1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bound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for 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w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(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S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)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(for the non-dense case) and </a:t>
                </a:r>
                <a:r>
                  <a:rPr lang="en-US" sz="2000" i="1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upper bound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for 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w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(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L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)</a:t>
                </a: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:</a:t>
                </a:r>
                <a:b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</a:br>
                <a:endParaRPr lang="en-US" sz="2000" dirty="0">
                  <a:solidFill>
                    <a:srgbClr val="FF0000"/>
                  </a:solidFill>
                  <a:ea typeface="Cambria Math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Cambria Math"/>
                </a:endParaRP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Minimizing for 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0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Gill Sans MT"/>
                    <a:ea typeface="Cambria Math"/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/>
                    <a:ea typeface="Cambria Math"/>
                    <a:cs typeface="Times New Roman"/>
                  </a:rPr>
                  <a:t>≤ </a:t>
                </a:r>
                <a:r>
                  <a:rPr lang="el-GR" sz="2000" dirty="0" smtClean="0">
                    <a:solidFill>
                      <a:srgbClr val="FF0000"/>
                    </a:solidFill>
                    <a:latin typeface="Times New Roman"/>
                    <a:ea typeface="Cambria Math"/>
                    <a:cs typeface="Times New Roman"/>
                  </a:rPr>
                  <a:t>γ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/>
                    <a:ea typeface="Cambria Math"/>
                    <a:cs typeface="Times New Roman"/>
                  </a:rPr>
                  <a:t>≤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/>
                    <a:ea typeface="Cambria Math"/>
                    <a:cs typeface="Times New Roman"/>
                  </a:rPr>
                  <a:t>1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/>
                    <a:ea typeface="Cambria Math"/>
                    <a:cs typeface="Times New Roman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  <a:cs typeface="Times New Roman"/>
                  </a:rPr>
                  <a:t>yields the result for 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m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=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o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(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n</a:t>
                </a:r>
                <a:r>
                  <a:rPr lang="en-US" sz="2000" baseline="30000" dirty="0">
                    <a:solidFill>
                      <a:srgbClr val="FF0000"/>
                    </a:solidFill>
                    <a:ea typeface="Cambria Math"/>
                  </a:rPr>
                  <a:t>2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)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.</a:t>
                </a:r>
                <a:endParaRPr lang="en-US" sz="2000" dirty="0">
                  <a:solidFill>
                    <a:schemeClr val="tx1"/>
                  </a:solidFill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370762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" y="894270"/>
                <a:ext cx="8648700" cy="4368055"/>
              </a:xfrm>
              <a:prstGeom prst="rect">
                <a:avLst/>
              </a:prstGeom>
              <a:blipFill rotWithShape="1">
                <a:blip r:embed="rId4"/>
                <a:stretch>
                  <a:fillRect t="-838" b="-1676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266700" y="202175"/>
            <a:ext cx="8648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00"/>
                </a:solidFill>
                <a:latin typeface="Bookman Old Style"/>
              </a:rPr>
              <a:t>Proof sketch – long version (cont.)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87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fld id="{1E721D1D-B4A2-4321-AB90-23DA8D373E4D}" type="slidenum">
              <a:rPr lang="he-IL">
                <a:solidFill>
                  <a:srgbClr val="464653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46465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0762" name="Text Box 74"/>
              <p:cNvSpPr txBox="1">
                <a:spLocks noChangeArrowheads="1"/>
              </p:cNvSpPr>
              <p:nvPr/>
            </p:nvSpPr>
            <p:spPr bwMode="auto">
              <a:xfrm>
                <a:off x="266700" y="961136"/>
                <a:ext cx="8648700" cy="18971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701675" lvl="1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For the dense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Cambria Math"/>
                  </a:rPr>
                  <a:t>case</a:t>
                </a:r>
                <a:r>
                  <a:rPr lang="en-US" sz="20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m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=</a:t>
                </a:r>
                <a:r>
                  <a:rPr lang="el-GR" sz="2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α</a:t>
                </a:r>
                <a:r>
                  <a:rPr lang="en-US" sz="2000" i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cs typeface="Times New Roman"/>
                  </a:rPr>
                  <a:t>the expression becomes more involved:</a:t>
                </a:r>
                <a:br>
                  <a:rPr lang="en-US" sz="2000" dirty="0" smtClean="0">
                    <a:solidFill>
                      <a:schemeClr val="tx1"/>
                    </a:solidFill>
                    <a:latin typeface="+mn-lt"/>
                    <a:cs typeface="Times New Roman"/>
                  </a:rPr>
                </a:br>
                <a:endParaRPr lang="en-US" sz="2000" dirty="0" smtClean="0">
                  <a:solidFill>
                    <a:schemeClr val="tx1"/>
                  </a:solidFill>
                  <a:latin typeface="+mn-lt"/>
                  <a:ea typeface="Cambria Math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𝛾𝛼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𝛾𝛼</m:t>
                                  </m:r>
                                </m:e>
                              </m:rad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  <a:latin typeface="Gill Sans MT"/>
                  <a:ea typeface="Cambria Math"/>
                </a:endParaRP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Minimizing for 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0</a:t>
                </a:r>
                <a:r>
                  <a:rPr lang="en-US" sz="2000" dirty="0">
                    <a:solidFill>
                      <a:srgbClr val="FF0000"/>
                    </a:solidFill>
                    <a:latin typeface="Gill Sans MT"/>
                    <a:ea typeface="Cambria Math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/>
                    <a:ea typeface="Cambria Math"/>
                    <a:cs typeface="Times New Roman"/>
                  </a:rPr>
                  <a:t>≤ </a:t>
                </a:r>
                <a:r>
                  <a:rPr lang="el-GR" sz="2000" dirty="0">
                    <a:solidFill>
                      <a:srgbClr val="FF0000"/>
                    </a:solidFill>
                    <a:latin typeface="Times New Roman"/>
                    <a:ea typeface="Cambria Math"/>
                    <a:cs typeface="Times New Roman"/>
                  </a:rPr>
                  <a:t>γ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/>
                    <a:ea typeface="Cambria Math"/>
                    <a:cs typeface="Times New Roman"/>
                  </a:rPr>
                  <a:t>≤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/>
                    <a:ea typeface="Cambria Math"/>
                    <a:cs typeface="Times New Roman"/>
                  </a:rPr>
                  <a:t>1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/>
                    <a:ea typeface="Cambria Math"/>
                    <a:cs typeface="Times New Roman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  <a:cs typeface="Times New Roman"/>
                  </a:rPr>
                  <a:t>yields the result for the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dense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Cambria Math"/>
                  </a:rPr>
                  <a:t>case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m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=</a:t>
                </a:r>
                <a:r>
                  <a:rPr lang="el-GR" sz="2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α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Cambria Math"/>
                  </a:rPr>
                  <a:t>.</a:t>
                </a:r>
                <a:endParaRPr lang="en-US" sz="2000" dirty="0">
                  <a:solidFill>
                    <a:schemeClr val="tx1"/>
                  </a:solidFill>
                  <a:latin typeface="+mn-lt"/>
                  <a:ea typeface="Cambria Math"/>
                </a:endParaRPr>
              </a:p>
            </p:txBody>
          </p:sp>
        </mc:Choice>
        <mc:Fallback>
          <p:sp>
            <p:nvSpPr>
              <p:cNvPr id="370762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" y="961136"/>
                <a:ext cx="8648700" cy="1897122"/>
              </a:xfrm>
              <a:prstGeom prst="rect">
                <a:avLst/>
              </a:prstGeom>
              <a:blipFill rotWithShape="1">
                <a:blip r:embed="rId4"/>
                <a:stretch>
                  <a:fillRect t="-1608" b="-4823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266700" y="202175"/>
            <a:ext cx="8648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00"/>
                </a:solidFill>
                <a:latin typeface="Bookman Old Style"/>
              </a:rPr>
              <a:t>Proof sketch – long version (cont.)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46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1D1D-B4A2-4321-AB90-23DA8D373E4D}" type="slidenum">
              <a:rPr lang="he-IL" smtClean="0"/>
              <a:pPr/>
              <a:t>19</a:t>
            </a:fld>
            <a:endParaRPr lang="en-US" dirty="0"/>
          </a:p>
        </p:txBody>
      </p:sp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266700" y="202175"/>
            <a:ext cx="8648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400" b="1" i="1" dirty="0" smtClean="0">
                <a:solidFill>
                  <a:srgbClr val="000000"/>
                </a:solidFill>
                <a:latin typeface="Bookman Old Style"/>
              </a:rPr>
              <a:t>Random DFS</a:t>
            </a:r>
            <a:endParaRPr lang="en-US" sz="2400" b="1" i="1" dirty="0" smtClean="0">
              <a:solidFill>
                <a:srgbClr val="000000"/>
              </a:solidFill>
            </a:endParaRPr>
          </a:p>
        </p:txBody>
      </p:sp>
      <p:sp>
        <p:nvSpPr>
          <p:cNvPr id="9" name="Text Box 74"/>
          <p:cNvSpPr txBox="1">
            <a:spLocks noChangeArrowheads="1"/>
          </p:cNvSpPr>
          <p:nvPr/>
        </p:nvSpPr>
        <p:spPr bwMode="auto">
          <a:xfrm>
            <a:off x="132192" y="817460"/>
            <a:ext cx="8783208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01675" lvl="1" indent="-3429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Cambria Math"/>
              </a:rPr>
              <a:t>Take a random permutation of the vertices.</a:t>
            </a:r>
          </a:p>
          <a:p>
            <a:pPr marL="701675" lvl="1" indent="-3429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Cambria Math"/>
              </a:rPr>
              <a:t>Performing DFS:  When a vertex has to decide to which unmarked outgoing neighbor to go recursively,  it picks the one with smallest permutation index.</a:t>
            </a:r>
          </a:p>
          <a:p>
            <a:pPr marL="701675" lvl="1" indent="-3429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  <a:latin typeface="+mn-lt"/>
                <a:ea typeface="Cambria Math"/>
              </a:rPr>
              <a:t>Conjecture: 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Cambria Math"/>
              </a:rPr>
              <a:t>The expected depth is at least </a:t>
            </a:r>
            <a:r>
              <a:rPr lang="el-GR" sz="2000" dirty="0">
                <a:solidFill>
                  <a:srgbClr val="FF0000"/>
                </a:solidFill>
                <a:ea typeface="Cambria Math"/>
              </a:rPr>
              <a:t>θ</a:t>
            </a:r>
            <a:r>
              <a:rPr lang="en-US" sz="2000" dirty="0" smtClean="0">
                <a:solidFill>
                  <a:srgbClr val="FF0000"/>
                </a:solidFill>
                <a:ea typeface="Cambria Math"/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  <a:ea typeface="Cambria Math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ea typeface="Cambria Math"/>
              </a:rPr>
              <a:t>/</a:t>
            </a:r>
            <a:r>
              <a:rPr lang="en-US" sz="2000" i="1" dirty="0" smtClean="0">
                <a:solidFill>
                  <a:srgbClr val="FF0000"/>
                </a:solidFill>
                <a:ea typeface="Cambria Math"/>
              </a:rPr>
              <a:t>n</a:t>
            </a:r>
            <a:r>
              <a:rPr lang="en-US" sz="2000" dirty="0" smtClean="0">
                <a:solidFill>
                  <a:srgbClr val="FF0000"/>
                </a:solidFill>
                <a:ea typeface="Cambria Math"/>
              </a:rPr>
              <a:t>)</a:t>
            </a:r>
            <a:r>
              <a:rPr lang="en-US" sz="2000" dirty="0" smtClean="0">
                <a:solidFill>
                  <a:schemeClr val="tx1"/>
                </a:solidFill>
                <a:ea typeface="Cambria Math"/>
              </a:rPr>
              <a:t>.</a:t>
            </a:r>
            <a:endParaRPr lang="en-US" sz="2000" dirty="0">
              <a:solidFill>
                <a:schemeClr val="tx1"/>
              </a:solidFill>
              <a:ea typeface="Cambria Math"/>
            </a:endParaRPr>
          </a:p>
          <a:p>
            <a:pPr marL="701675" lvl="1" indent="-3429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Cambria Math"/>
              </a:rPr>
              <a:t>Not true for arbitrary DFS.</a:t>
            </a:r>
            <a:endParaRPr lang="en-US" sz="2000" dirty="0">
              <a:solidFill>
                <a:schemeClr val="tx1"/>
              </a:solidFill>
              <a:latin typeface="+mn-lt"/>
              <a:ea typeface="Cambria Math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1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1D1D-B4A2-4321-AB90-23DA8D373E4D}" type="slidenum">
              <a:rPr lang="he-IL" smtClean="0"/>
              <a:pPr/>
              <a:t>2</a:t>
            </a:fld>
            <a:endParaRPr lang="en-US" dirty="0"/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253614" y="471815"/>
            <a:ext cx="8648700" cy="56323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Eulerian Digraph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: 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 digraph in which the in-degree equals the</a:t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out-degree at each vertex.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Some properties of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Eulerian 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digraphs:</a:t>
            </a:r>
          </a:p>
          <a:p>
            <a:pPr marL="358775" lvl="1" indent="358775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Can be decomposed into directed cycles.</a:t>
            </a:r>
          </a:p>
          <a:p>
            <a:pPr marL="358775" lvl="1" indent="358775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In every </a:t>
            </a:r>
            <a:r>
              <a:rPr lang="en-US" sz="2000" dirty="0" smtClean="0">
                <a:solidFill>
                  <a:srgbClr val="FF0000"/>
                </a:solidFill>
              </a:rPr>
              <a:t>(A,B)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cut, the number of arcs from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to </a:t>
            </a:r>
            <a:r>
              <a:rPr lang="en-US" sz="2000" dirty="0" smtClean="0">
                <a:solidFill>
                  <a:srgbClr val="FF0000"/>
                </a:solidFill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equals the number of arcs from </a:t>
            </a:r>
            <a:r>
              <a:rPr lang="en-US" sz="2000" dirty="0" smtClean="0">
                <a:solidFill>
                  <a:srgbClr val="FF0000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to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Girth: 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Length of shortest (directed) cycle.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Circumference: 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Length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longest (directed)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cycle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58775" lvl="0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Minimum Cycle Decomposition:  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</a:rPr>
              <a:t>Minimum number of edge-disjoint cycles  covering all the edges.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358775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Feedback Arc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S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et: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Smallest set of edges whose removal makes the digraph acyclic.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Largest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m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inimum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(semi)-degree 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subgraph: 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 subgraph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with largest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possible minimum (semi)-degree.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6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1562100" y="2819400"/>
            <a:ext cx="5905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C00000"/>
                </a:solidFill>
              </a:rPr>
              <a:t>Thanks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fld id="{1E721D1D-B4A2-4321-AB90-23DA8D373E4D}" type="slidenum">
              <a:rPr lang="he-IL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266700" y="395671"/>
            <a:ext cx="8648700" cy="57554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00"/>
                </a:solidFill>
                <a:latin typeface="+mn-lt"/>
              </a:rPr>
              <a:t>What can we say about these problems for Eulerian digraphs with </a:t>
            </a:r>
            <a:r>
              <a:rPr lang="en-US" sz="2400" b="1" i="1" dirty="0">
                <a:solidFill>
                  <a:srgbClr val="FF0000"/>
                </a:solidFill>
              </a:rPr>
              <a:t>n</a:t>
            </a:r>
            <a:r>
              <a:rPr lang="en-US" sz="2400" b="1" i="1" dirty="0">
                <a:solidFill>
                  <a:srgbClr val="000000"/>
                </a:solidFill>
                <a:latin typeface="+mn-lt"/>
              </a:rPr>
              <a:t> vertices and </a:t>
            </a:r>
            <a:r>
              <a:rPr lang="en-US" sz="2400" b="1" i="1" dirty="0">
                <a:solidFill>
                  <a:srgbClr val="FF0000"/>
                </a:solidFill>
              </a:rPr>
              <a:t>m</a:t>
            </a:r>
            <a:r>
              <a:rPr lang="en-US" sz="2400" b="1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+mn-lt"/>
              </a:rPr>
              <a:t>arcs?</a:t>
            </a:r>
            <a:endParaRPr lang="en-US" sz="2400" b="1" i="1" dirty="0">
              <a:solidFill>
                <a:srgbClr val="000000"/>
              </a:solidFill>
              <a:latin typeface="+mn-lt"/>
            </a:endParaRP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Most of these problems are well understood for </a:t>
            </a:r>
            <a:r>
              <a:rPr lang="en-US" sz="2000" i="1" dirty="0" smtClean="0">
                <a:solidFill>
                  <a:srgbClr val="000000"/>
                </a:solidFill>
                <a:latin typeface="+mn-lt"/>
              </a:rPr>
              <a:t>undirected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graphs. Except:</a:t>
            </a:r>
          </a:p>
          <a:p>
            <a:pPr marL="358775" eaLnBrk="0" hangingPunct="0"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358775" eaLnBrk="0" hangingPunct="0">
              <a:spcBef>
                <a:spcPct val="50000"/>
              </a:spcBef>
            </a:pP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marL="358775" eaLnBrk="0" hangingPunct="0">
              <a:spcBef>
                <a:spcPct val="50000"/>
              </a:spcBef>
            </a:pP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marL="358775" eaLnBrk="0" hangingPunct="0">
              <a:spcBef>
                <a:spcPct val="50000"/>
              </a:spcBef>
            </a:pPr>
            <a:r>
              <a:rPr lang="en-US" sz="2000" i="1" dirty="0" smtClean="0">
                <a:solidFill>
                  <a:srgbClr val="000000"/>
                </a:solidFill>
                <a:latin typeface="+mn-lt"/>
              </a:rPr>
              <a:t>Why are these problems less understood for directed graphs?</a:t>
            </a:r>
          </a:p>
          <a:p>
            <a:pPr marL="1174750" lvl="1" indent="-358775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Subgraph of minimum degree </a:t>
            </a:r>
            <a:r>
              <a:rPr lang="en-US" sz="2000" i="1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/</a:t>
            </a:r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do not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 always exist.</a:t>
            </a:r>
          </a:p>
          <a:p>
            <a:pPr marL="1174750" lvl="1" indent="-358775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The DFS approach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fails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815975" lvl="1" indent="358775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Moore bound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does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not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apply.</a:t>
            </a:r>
          </a:p>
          <a:p>
            <a:pPr marL="815975" lvl="1" indent="358775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Minimum feedback arc sets are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nontrivial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358775" indent="358775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Most of the known results (there are too many to list) assume some minimum (in)degree requirement.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16056" y="1739180"/>
            <a:ext cx="7949988" cy="13280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 smtClean="0"/>
              <a:t>Cycle Decomposition: </a:t>
            </a:r>
            <a:r>
              <a:rPr lang="en-US" sz="2400" b="1" dirty="0" smtClean="0">
                <a:solidFill>
                  <a:srgbClr val="000066"/>
                </a:solidFill>
              </a:rPr>
              <a:t>(</a:t>
            </a:r>
            <a:r>
              <a:rPr lang="en-US" sz="2400" b="1" i="1" dirty="0" err="1" smtClean="0">
                <a:solidFill>
                  <a:srgbClr val="000066"/>
                </a:solidFill>
              </a:rPr>
              <a:t>Erdös</a:t>
            </a:r>
            <a:r>
              <a:rPr lang="en-US" sz="2400" b="1" i="1" dirty="0" smtClean="0">
                <a:solidFill>
                  <a:srgbClr val="000066"/>
                </a:solidFill>
              </a:rPr>
              <a:t>-Goodman-</a:t>
            </a:r>
            <a:r>
              <a:rPr lang="en-US" sz="2400" b="1" i="1" dirty="0" err="1" smtClean="0">
                <a:solidFill>
                  <a:srgbClr val="000066"/>
                </a:solidFill>
              </a:rPr>
              <a:t>Pósa</a:t>
            </a:r>
            <a:r>
              <a:rPr lang="en-US" sz="2400" b="1" i="1" dirty="0" smtClean="0">
                <a:solidFill>
                  <a:srgbClr val="000066"/>
                </a:solidFill>
              </a:rPr>
              <a:t> - 1966</a:t>
            </a:r>
            <a:r>
              <a:rPr lang="en-US" sz="2400" b="1" dirty="0" smtClean="0">
                <a:solidFill>
                  <a:srgbClr val="000066"/>
                </a:solidFill>
              </a:rPr>
              <a:t>)</a:t>
            </a:r>
            <a:r>
              <a:rPr lang="en-US" sz="2400" b="1" i="1" dirty="0">
                <a:solidFill>
                  <a:srgbClr val="000066"/>
                </a:solidFill>
              </a:rPr>
              <a:t/>
            </a:r>
            <a:br>
              <a:rPr lang="en-US" sz="2400" b="1" i="1" dirty="0">
                <a:solidFill>
                  <a:srgbClr val="000066"/>
                </a:solidFill>
              </a:rPr>
            </a:br>
            <a:r>
              <a:rPr lang="en-US" sz="2400" dirty="0" smtClean="0"/>
              <a:t>Is it true that any graph can be edge-decomposed into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/>
              <a:t> cycles?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Note: it is easy to get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/>
              <a:t> )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2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62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fld id="{1E721D1D-B4A2-4321-AB90-23DA8D373E4D}" type="slidenum">
              <a:rPr lang="he-IL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266700" y="202980"/>
            <a:ext cx="8648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00"/>
                </a:solidFill>
                <a:latin typeface="+mj-lt"/>
              </a:rPr>
              <a:t>C</a:t>
            </a:r>
            <a:r>
              <a:rPr lang="en-US" sz="2400" b="1" i="1" dirty="0" smtClean="0">
                <a:solidFill>
                  <a:srgbClr val="000000"/>
                </a:solidFill>
                <a:latin typeface="+mj-lt"/>
              </a:rPr>
              <a:t>oncrete questions – and some answers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24260" y="778652"/>
            <a:ext cx="8281086" cy="9194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 smtClean="0"/>
              <a:t>Cycle Decomposition Conjecture: </a:t>
            </a:r>
            <a:r>
              <a:rPr lang="en-US" sz="2400" b="1" dirty="0" smtClean="0">
                <a:solidFill>
                  <a:srgbClr val="000066"/>
                </a:solidFill>
              </a:rPr>
              <a:t>(</a:t>
            </a:r>
            <a:r>
              <a:rPr lang="en-US" sz="2400" b="1" i="1" dirty="0" smtClean="0">
                <a:solidFill>
                  <a:srgbClr val="000066"/>
                </a:solidFill>
              </a:rPr>
              <a:t>Bollobás-Scott, Dean</a:t>
            </a:r>
            <a:r>
              <a:rPr lang="en-US" sz="2400" b="1" dirty="0" smtClean="0">
                <a:solidFill>
                  <a:srgbClr val="000066"/>
                </a:solidFill>
              </a:rPr>
              <a:t>)</a:t>
            </a:r>
            <a:r>
              <a:rPr lang="en-US" sz="2400" b="1" i="1" dirty="0">
                <a:solidFill>
                  <a:srgbClr val="000066"/>
                </a:solidFill>
              </a:rPr>
              <a:t/>
            </a:r>
            <a:br>
              <a:rPr lang="en-US" sz="2400" b="1" i="1" dirty="0">
                <a:solidFill>
                  <a:srgbClr val="000066"/>
                </a:solidFill>
              </a:rPr>
            </a:br>
            <a:r>
              <a:rPr lang="en-US" sz="2400" dirty="0"/>
              <a:t>An Eulerian digraph has a cycle </a:t>
            </a:r>
            <a:r>
              <a:rPr lang="en-US" sz="2400" dirty="0" smtClean="0"/>
              <a:t>decomposition with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/>
              <a:t> </a:t>
            </a:r>
            <a:r>
              <a:rPr lang="en-US" sz="2400" dirty="0" smtClean="0"/>
              <a:t>cycles.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424260" y="1969610"/>
            <a:ext cx="8281086" cy="9194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smtClean="0"/>
              <a:t>Circumference Conjecture: </a:t>
            </a:r>
            <a:r>
              <a:rPr lang="en-US" sz="2400" b="1" dirty="0" smtClean="0">
                <a:solidFill>
                  <a:srgbClr val="000066"/>
                </a:solidFill>
              </a:rPr>
              <a:t>(</a:t>
            </a:r>
            <a:r>
              <a:rPr lang="en-US" sz="2400" b="1" i="1" dirty="0" err="1" smtClean="0">
                <a:solidFill>
                  <a:srgbClr val="000066"/>
                </a:solidFill>
              </a:rPr>
              <a:t>Bollobás</a:t>
            </a:r>
            <a:r>
              <a:rPr lang="en-US" sz="2400" b="1" i="1" dirty="0" smtClean="0">
                <a:solidFill>
                  <a:srgbClr val="000066"/>
                </a:solidFill>
              </a:rPr>
              <a:t>-Scott</a:t>
            </a:r>
            <a:r>
              <a:rPr lang="en-US" sz="2400" b="1" dirty="0" smtClean="0">
                <a:solidFill>
                  <a:srgbClr val="000066"/>
                </a:solidFill>
              </a:rPr>
              <a:t>)</a:t>
            </a:r>
            <a:r>
              <a:rPr lang="en-US" sz="2400" b="1" i="1" dirty="0">
                <a:solidFill>
                  <a:srgbClr val="000066"/>
                </a:solidFill>
              </a:rPr>
              <a:t/>
            </a:r>
            <a:br>
              <a:rPr lang="en-US" sz="2400" b="1" i="1" dirty="0">
                <a:solidFill>
                  <a:srgbClr val="000066"/>
                </a:solidFill>
              </a:rPr>
            </a:br>
            <a:r>
              <a:rPr lang="en-US" sz="2400" dirty="0"/>
              <a:t>An Eulerian digraph has a </a:t>
            </a:r>
            <a:r>
              <a:rPr lang="en-US" sz="2400" dirty="0" smtClean="0"/>
              <a:t>circumference 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425772" y="3121760"/>
                <a:ext cx="8281086" cy="114811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i="1" dirty="0" smtClean="0">
                    <a:solidFill>
                      <a:prstClr val="black"/>
                    </a:solidFill>
                  </a:rPr>
                  <a:t>Theorem I:</a:t>
                </a:r>
                <a:br>
                  <a:rPr lang="en-US" sz="2400" b="1" i="1" dirty="0" smtClean="0">
                    <a:solidFill>
                      <a:prstClr val="black"/>
                    </a:solidFill>
                  </a:rPr>
                </a:br>
                <a:r>
                  <a:rPr lang="en-US" sz="2400" dirty="0">
                    <a:solidFill>
                      <a:prstClr val="black"/>
                    </a:solidFill>
                  </a:rPr>
                  <a:t>An Eulerian digraph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has circumference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24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(1-o(1))</a:t>
                </a:r>
                <a:r>
                  <a:rPr lang="en-US" sz="2400" dirty="0" smtClean="0"/>
                  <a:t>.</a:t>
                </a:r>
                <a:endPara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772" y="3121760"/>
                <a:ext cx="8281086" cy="114811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4"/>
              <p:cNvSpPr txBox="1">
                <a:spLocks noChangeArrowheads="1"/>
              </p:cNvSpPr>
              <p:nvPr/>
            </p:nvSpPr>
            <p:spPr bwMode="auto">
              <a:xfrm>
                <a:off x="82893" y="4465935"/>
                <a:ext cx="8648700" cy="172867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rgbClr val="000000"/>
                    </a:solidFill>
                    <a:latin typeface="+mn-lt"/>
                  </a:rPr>
                  <a:t>Corollary:  Tight for dense graphs (up to constant factor).</a:t>
                </a: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rgbClr val="000000"/>
                    </a:solidFill>
                    <a:latin typeface="+mn-lt"/>
                  </a:rPr>
                  <a:t>Note: For undirected graph, the trivial proof goes through minimum degree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+mn-lt"/>
                  </a:rPr>
                  <a:t>subgraphs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+mn-lt"/>
                  </a:rPr>
                  <a:t>.  This is also what we do here (but now, it is less trivial).</a:t>
                </a: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rgbClr val="000000"/>
                    </a:solidFill>
                    <a:latin typeface="+mn-lt"/>
                  </a:rPr>
                  <a:t>An alternative bound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+mn-lt"/>
                  </a:rPr>
                  <a:t>is preferable for sparser graphs.</a:t>
                </a:r>
              </a:p>
            </p:txBody>
          </p:sp>
        </mc:Choice>
        <mc:Fallback xmlns="">
          <p:sp>
            <p:nvSpPr>
              <p:cNvPr id="11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93" y="4465935"/>
                <a:ext cx="8648700" cy="1728678"/>
              </a:xfrm>
              <a:prstGeom prst="rect">
                <a:avLst/>
              </a:prstGeom>
              <a:blipFill rotWithShape="1">
                <a:blip r:embed="rId5"/>
                <a:stretch>
                  <a:fillRect t="-1767" r="-987" b="-4594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29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580067" y="4773175"/>
            <a:ext cx="6069666" cy="1459390"/>
          </a:xfrm>
          <a:prstGeom prst="wedgeRectCallout">
            <a:avLst>
              <a:gd name="adj1" fmla="val -18273"/>
              <a:gd name="adj2" fmla="val -992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split each vertex of </a:t>
            </a:r>
            <a:r>
              <a:rPr lang="en-US" sz="2000" b="1" dirty="0" smtClean="0">
                <a:solidFill>
                  <a:schemeClr val="tx1"/>
                </a:solidFill>
              </a:rPr>
              <a:t>this part</a:t>
            </a:r>
            <a:r>
              <a:rPr lang="en-US" sz="2000" dirty="0" smtClean="0">
                <a:solidFill>
                  <a:schemeClr val="tx1"/>
                </a:solidFill>
              </a:rPr>
              <a:t> into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smtClean="0">
                <a:solidFill>
                  <a:schemeClr val="tx1"/>
                </a:solidFill>
              </a:rPr>
              <a:t> copies (altogether these are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 vertices) , and split the </a:t>
            </a:r>
            <a:r>
              <a:rPr lang="en-US" sz="2000" b="1" dirty="0" smtClean="0">
                <a:solidFill>
                  <a:schemeClr val="tx1"/>
                </a:solidFill>
              </a:rPr>
              <a:t>degree</a:t>
            </a:r>
            <a:r>
              <a:rPr lang="en-US" sz="2000" dirty="0" smtClean="0">
                <a:solidFill>
                  <a:schemeClr val="tx1"/>
                </a:solidFill>
              </a:rPr>
              <a:t> among the copies so that the degree now becomes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/n</a:t>
            </a:r>
            <a:r>
              <a:rPr lang="en-US" sz="2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fld id="{1E721D1D-B4A2-4321-AB90-23DA8D373E4D}" type="slidenum">
              <a:rPr lang="he-IL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266700" y="202980"/>
            <a:ext cx="8648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00"/>
                </a:solidFill>
                <a:latin typeface="+mj-lt"/>
              </a:rPr>
              <a:t>C</a:t>
            </a:r>
            <a:r>
              <a:rPr lang="en-US" sz="2400" b="1" i="1" dirty="0" smtClean="0">
                <a:solidFill>
                  <a:srgbClr val="000000"/>
                </a:solidFill>
                <a:latin typeface="+mj-lt"/>
              </a:rPr>
              <a:t>oncrete questions – and some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449443" y="894270"/>
                <a:ext cx="8281086" cy="155673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i="1" dirty="0" smtClean="0">
                    <a:solidFill>
                      <a:prstClr val="black"/>
                    </a:solidFill>
                  </a:rPr>
                  <a:t>Theorem </a:t>
                </a:r>
                <a:r>
                  <a:rPr lang="en-US" sz="2400" b="1" i="1" dirty="0">
                    <a:solidFill>
                      <a:prstClr val="black"/>
                    </a:solidFill>
                  </a:rPr>
                  <a:t>2</a:t>
                </a:r>
                <a:r>
                  <a:rPr lang="en-US" sz="2400" b="1" i="1" dirty="0" smtClean="0">
                    <a:solidFill>
                      <a:prstClr val="black"/>
                    </a:solidFill>
                  </a:rPr>
                  <a:t>:</a:t>
                </a:r>
                <a:br>
                  <a:rPr lang="en-US" sz="2400" b="1" i="1" dirty="0" smtClean="0">
                    <a:solidFill>
                      <a:prstClr val="black"/>
                    </a:solidFill>
                  </a:rPr>
                </a:br>
                <a:r>
                  <a:rPr lang="en-US" sz="2400" dirty="0">
                    <a:solidFill>
                      <a:prstClr val="black"/>
                    </a:solidFill>
                  </a:rPr>
                  <a:t>An Eulerian digraph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has an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Eulerian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subgraph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with minimum degree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24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(1-o(1))</a:t>
                </a:r>
                <a:r>
                  <a:rPr lang="en-US" sz="2400" dirty="0">
                    <a:solidFill>
                      <a:srgbClr val="000000"/>
                    </a:solidFill>
                  </a:rPr>
                  <a:t> . 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443" y="894270"/>
                <a:ext cx="8281086" cy="1556738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96261" y="2699305"/>
            <a:ext cx="86487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01675" indent="-3429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This turns out to be tight (for any density) up to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constant </a:t>
            </a:r>
            <a:r>
              <a:rPr lang="en-US" sz="2000" dirty="0" smtClean="0">
                <a:solidFill>
                  <a:srgbClr val="FF0000"/>
                </a:solidFill>
              </a:rPr>
              <a:t>&lt; 163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. </a:t>
            </a:r>
          </a:p>
        </p:txBody>
      </p:sp>
      <p:grpSp>
        <p:nvGrpSpPr>
          <p:cNvPr id="12" name="Group 11" title="cycle blowup"/>
          <p:cNvGrpSpPr/>
          <p:nvPr/>
        </p:nvGrpSpPr>
        <p:grpSpPr>
          <a:xfrm>
            <a:off x="1038740" y="3203835"/>
            <a:ext cx="6883634" cy="1279038"/>
            <a:chOff x="1346120" y="4153189"/>
            <a:chExt cx="6883634" cy="1279038"/>
          </a:xfrm>
        </p:grpSpPr>
        <p:grpSp>
          <p:nvGrpSpPr>
            <p:cNvPr id="13" name="Group 12"/>
            <p:cNvGrpSpPr/>
            <p:nvPr/>
          </p:nvGrpSpPr>
          <p:grpSpPr>
            <a:xfrm>
              <a:off x="1346120" y="4153189"/>
              <a:ext cx="6259430" cy="1279038"/>
              <a:chOff x="2151027" y="4302884"/>
              <a:chExt cx="6259430" cy="1279038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3458255" y="4381956"/>
                <a:ext cx="230430" cy="7681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4360620" y="4389125"/>
                <a:ext cx="230430" cy="7681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263290" y="4389125"/>
                <a:ext cx="230430" cy="7681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8158392" y="4349304"/>
                <a:ext cx="230430" cy="7681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3765495" y="4676623"/>
                <a:ext cx="545677" cy="178766"/>
              </a:xfrm>
              <a:prstGeom prst="rightArrow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5608935" y="4683792"/>
                <a:ext cx="545677" cy="178766"/>
              </a:xfrm>
              <a:prstGeom prst="rightArrow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337032" y="4710222"/>
                <a:ext cx="115215" cy="974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658226" y="4711368"/>
                <a:ext cx="115215" cy="974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066727" y="4710222"/>
                <a:ext cx="115215" cy="974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ight Arrow 23"/>
              <p:cNvSpPr/>
              <p:nvPr/>
            </p:nvSpPr>
            <p:spPr>
              <a:xfrm>
                <a:off x="7489182" y="4684673"/>
                <a:ext cx="545677" cy="178766"/>
              </a:xfrm>
              <a:prstGeom prst="rightArrow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ight Arrow 24"/>
              <p:cNvSpPr/>
              <p:nvPr/>
            </p:nvSpPr>
            <p:spPr>
              <a:xfrm>
                <a:off x="4648810" y="4676623"/>
                <a:ext cx="545677" cy="178766"/>
              </a:xfrm>
              <a:prstGeom prst="rightArrow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Left Brace 25"/>
              <p:cNvSpPr/>
              <p:nvPr/>
            </p:nvSpPr>
            <p:spPr>
              <a:xfrm>
                <a:off x="2958990" y="4302884"/>
                <a:ext cx="309068" cy="914400"/>
              </a:xfrm>
              <a:prstGeom prst="leftBrace">
                <a:avLst>
                  <a:gd name="adj1" fmla="val 22471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151027" y="4498474"/>
                <a:ext cx="7425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/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n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Left Brace 27"/>
              <p:cNvSpPr/>
              <p:nvPr/>
            </p:nvSpPr>
            <p:spPr>
              <a:xfrm rot="16200000">
                <a:off x="5757037" y="2928502"/>
                <a:ext cx="309068" cy="4997772"/>
              </a:xfrm>
              <a:prstGeom prst="leftBrace">
                <a:avLst>
                  <a:gd name="adj1" fmla="val 22471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533534" y="5021694"/>
                <a:ext cx="8435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/</a:t>
                </a:r>
                <a:r>
                  <a:rPr lang="en-US" i="1" dirty="0">
                    <a:solidFill>
                      <a:srgbClr val="FF0000"/>
                    </a:solidFill>
                  </a:rPr>
                  <a:t>m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668680" y="4344971"/>
                <a:ext cx="739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000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/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US" sz="2000" baseline="30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" name="Curved Down Arrow 13"/>
            <p:cNvSpPr/>
            <p:nvPr/>
          </p:nvSpPr>
          <p:spPr>
            <a:xfrm rot="5181464">
              <a:off x="7670612" y="4563247"/>
              <a:ext cx="570590" cy="547695"/>
            </a:xfrm>
            <a:prstGeom prst="curved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6868742" y="4644684"/>
            <a:ext cx="1861787" cy="157460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Even if we settle for minimum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in-degree, we cannot hope for more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5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fld id="{1E721D1D-B4A2-4321-AB90-23DA8D373E4D}" type="slidenum">
              <a:rPr lang="he-IL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266700" y="202980"/>
            <a:ext cx="8648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rgbClr val="000000"/>
                </a:solidFill>
                <a:latin typeface="+mj-lt"/>
              </a:rPr>
              <a:t>C</a:t>
            </a:r>
            <a:r>
              <a:rPr lang="en-US" sz="2400" b="1" i="1" dirty="0" smtClean="0">
                <a:solidFill>
                  <a:srgbClr val="000000"/>
                </a:solidFill>
                <a:latin typeface="+mj-lt"/>
              </a:rPr>
              <a:t>oncrete questions – and some 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754017" y="1815990"/>
                <a:ext cx="7796215" cy="114811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i="1" dirty="0" smtClean="0"/>
                  <a:t>Theorem 3:</a:t>
                </a:r>
                <a:r>
                  <a:rPr lang="en-US" sz="2400" b="1" i="1" dirty="0"/>
                  <a:t/>
                </a:r>
                <a:br>
                  <a:rPr lang="en-US" sz="2400" b="1" i="1" dirty="0"/>
                </a:br>
                <a:r>
                  <a:rPr lang="en-US" sz="2400" dirty="0">
                    <a:solidFill>
                      <a:prstClr val="black"/>
                    </a:solidFill>
                  </a:rPr>
                  <a:t>An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Eulerian</a:t>
                </a:r>
                <a:r>
                  <a:rPr lang="en-US" sz="2400" dirty="0">
                    <a:solidFill>
                      <a:prstClr val="black"/>
                    </a:solidFill>
                  </a:rPr>
                  <a:t> digraph has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girth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6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1+o(1))</a:t>
                </a:r>
                <a:r>
                  <a:rPr lang="en-US" sz="2400" dirty="0" smtClean="0">
                    <a:solidFill>
                      <a:schemeClr val="tx1"/>
                    </a:solidFill>
                    <a:cs typeface="Times New Roman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017" y="1815990"/>
                <a:ext cx="7796215" cy="114811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74"/>
          <p:cNvSpPr txBox="1">
            <a:spLocks noChangeArrowheads="1"/>
          </p:cNvSpPr>
          <p:nvPr/>
        </p:nvSpPr>
        <p:spPr bwMode="auto">
          <a:xfrm>
            <a:off x="387452" y="3190540"/>
            <a:ext cx="85679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01675" indent="-3429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This is tight up to the constant </a:t>
            </a:r>
            <a:r>
              <a:rPr lang="en-US" sz="2000" dirty="0" smtClean="0">
                <a:solidFill>
                  <a:srgbClr val="FF0000"/>
                </a:solidFill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, for any density.</a:t>
            </a:r>
          </a:p>
        </p:txBody>
      </p:sp>
      <p:sp>
        <p:nvSpPr>
          <p:cNvPr id="10" name="Text Box 74"/>
          <p:cNvSpPr txBox="1">
            <a:spLocks noChangeArrowheads="1"/>
          </p:cNvSpPr>
          <p:nvPr/>
        </p:nvSpPr>
        <p:spPr bwMode="auto">
          <a:xfrm>
            <a:off x="371133" y="821407"/>
            <a:ext cx="856795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To prove Theorem 2, (and hence Theorem 1 on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circumference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) we actually need to consider the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girth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problem…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74"/>
              <p:cNvSpPr txBox="1">
                <a:spLocks noChangeArrowheads="1"/>
              </p:cNvSpPr>
              <p:nvPr/>
            </p:nvSpPr>
            <p:spPr bwMode="auto">
              <a:xfrm>
                <a:off x="497435" y="3758956"/>
                <a:ext cx="8567950" cy="7078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0000"/>
                    </a:solidFill>
                    <a:latin typeface="+mn-lt"/>
                  </a:rPr>
                  <a:t>To prove Theorem 3, we need to consider the </a:t>
                </a:r>
                <a:r>
                  <a:rPr lang="en-US" sz="2000" b="1" dirty="0" smtClean="0">
                    <a:solidFill>
                      <a:srgbClr val="000000"/>
                    </a:solidFill>
                    <a:latin typeface="+mn-lt"/>
                  </a:rPr>
                  <a:t>Feedback Arc Set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+mn-lt"/>
                  </a:rPr>
                  <a:t>problem. Denote by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+mn-lt"/>
                  </a:rPr>
                  <a:t> the smallest FAS of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G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435" y="3758956"/>
                <a:ext cx="8567950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4310" b="-1465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692942" y="4619555"/>
                <a:ext cx="7796215" cy="105759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i="1" dirty="0" smtClean="0">
                    <a:solidFill>
                      <a:prstClr val="black"/>
                    </a:solidFill>
                  </a:rPr>
                  <a:t>Theorem 4:</a:t>
                </a:r>
                <a:br>
                  <a:rPr lang="en-US" sz="2400" b="1" i="1" dirty="0" smtClean="0">
                    <a:solidFill>
                      <a:prstClr val="black"/>
                    </a:solidFill>
                  </a:rPr>
                </a:br>
                <a:r>
                  <a:rPr lang="en-US" sz="2400" dirty="0" smtClean="0">
                    <a:solidFill>
                      <a:prstClr val="black"/>
                    </a:solidFill>
                  </a:rPr>
                  <a:t>An Eulerian digraph has: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2400" i="1" baseline="3000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400" i="1" baseline="3000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𝑜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tx1"/>
                        </a:solidFill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400" b="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942" y="4619555"/>
                <a:ext cx="7796215" cy="1057594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74"/>
          <p:cNvSpPr txBox="1">
            <a:spLocks noChangeArrowheads="1"/>
          </p:cNvSpPr>
          <p:nvPr/>
        </p:nvSpPr>
        <p:spPr bwMode="auto">
          <a:xfrm>
            <a:off x="494076" y="5925325"/>
            <a:ext cx="85679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01675" indent="-34290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This is tight (and the constant </a:t>
            </a:r>
            <a:r>
              <a:rPr lang="en-US" sz="2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is optimal!) for any density.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4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fld id="{1E721D1D-B4A2-4321-AB90-23DA8D373E4D}" type="slidenum">
              <a:rPr lang="he-IL">
                <a:solidFill>
                  <a:srgbClr val="464653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762" name="Text Box 74"/>
              <p:cNvSpPr txBox="1">
                <a:spLocks noChangeArrowheads="1"/>
              </p:cNvSpPr>
              <p:nvPr/>
            </p:nvSpPr>
            <p:spPr bwMode="auto">
              <a:xfrm>
                <a:off x="220402" y="801141"/>
                <a:ext cx="8648700" cy="4433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We prove a lower bound for </a:t>
                </a:r>
                <a:r>
                  <a:rPr lang="en-US" sz="2000" b="1" dirty="0" smtClean="0">
                    <a:solidFill>
                      <a:srgbClr val="000000"/>
                    </a:solidFill>
                    <a:latin typeface="Gill Sans MT"/>
                  </a:rPr>
                  <a:t>Feedback Arc Sets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 (a construction shows that this is bound is asymptotically tight).</a:t>
                </a: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We then use a result of </a:t>
                </a:r>
                <a:r>
                  <a:rPr lang="en-US" sz="2000" b="1" dirty="0" smtClean="0">
                    <a:solidFill>
                      <a:srgbClr val="000066"/>
                    </a:solidFill>
                    <a:latin typeface="+mn-lt"/>
                    <a:cs typeface="+mn-cs"/>
                  </a:rPr>
                  <a:t>Fox-</a:t>
                </a:r>
                <a:r>
                  <a:rPr lang="en-US" sz="2000" b="1" dirty="0" err="1" smtClean="0">
                    <a:solidFill>
                      <a:srgbClr val="000066"/>
                    </a:solidFill>
                    <a:latin typeface="+mn-lt"/>
                    <a:cs typeface="+mn-cs"/>
                  </a:rPr>
                  <a:t>Keevash</a:t>
                </a:r>
                <a:r>
                  <a:rPr lang="en-US" sz="2000" b="1" dirty="0" smtClean="0">
                    <a:solidFill>
                      <a:srgbClr val="000066"/>
                    </a:solidFill>
                    <a:latin typeface="+mn-lt"/>
                    <a:cs typeface="+mn-cs"/>
                  </a:rPr>
                  <a:t>-</a:t>
                </a:r>
                <a:r>
                  <a:rPr lang="en-US" sz="2000" b="1" dirty="0" err="1" smtClean="0">
                    <a:solidFill>
                      <a:srgbClr val="000066"/>
                    </a:solidFill>
                    <a:latin typeface="+mn-lt"/>
                    <a:cs typeface="+mn-cs"/>
                  </a:rPr>
                  <a:t>Sudakov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 that quantifies the fact that </a:t>
                </a:r>
                <a:r>
                  <a:rPr lang="en-US" sz="2000" b="1" i="1" dirty="0" smtClean="0">
                    <a:solidFill>
                      <a:srgbClr val="000000"/>
                    </a:solidFill>
                    <a:latin typeface="Gill Sans MT"/>
                  </a:rPr>
                  <a:t>large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 minimum feedback arc set imply </a:t>
                </a:r>
                <a:r>
                  <a:rPr lang="en-US" sz="2000" b="1" i="1" dirty="0" smtClean="0">
                    <a:solidFill>
                      <a:srgbClr val="000000"/>
                    </a:solidFill>
                    <a:latin typeface="Gill Sans MT"/>
                  </a:rPr>
                  <a:t>small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 cycles.</a:t>
                </a:r>
                <a:endParaRPr lang="en-US" sz="2000" dirty="0">
                  <a:solidFill>
                    <a:srgbClr val="000000"/>
                  </a:solidFill>
                  <a:latin typeface="Gill Sans MT"/>
                </a:endParaRP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endParaRPr lang="en-US" sz="2000" dirty="0" smtClean="0">
                  <a:solidFill>
                    <a:srgbClr val="000000"/>
                  </a:solidFill>
                  <a:latin typeface="Gill Sans MT"/>
                </a:endParaRPr>
              </a:p>
              <a:p>
                <a:pPr marL="701675" lvl="1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Together with our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FAS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bound (Theorem 4),  this implies our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Girth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bound  (Theorem 3) with the constant 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7.1 ~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50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, which can be tweaked to 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6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.</a:t>
                </a:r>
                <a:endParaRPr lang="en-US" sz="2000" dirty="0" smtClean="0">
                  <a:solidFill>
                    <a:srgbClr val="000000"/>
                  </a:solidFill>
                  <a:latin typeface="Gill Sans MT"/>
                </a:endParaRP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We now prove our </a:t>
                </a:r>
                <a:r>
                  <a:rPr lang="en-US" sz="2000" b="1" dirty="0" smtClean="0">
                    <a:solidFill>
                      <a:srgbClr val="000000"/>
                    </a:solidFill>
                    <a:latin typeface="Gill Sans MT"/>
                  </a:rPr>
                  <a:t>minimum degree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 </a:t>
                </a:r>
                <a:r>
                  <a:rPr lang="en-US" sz="2000" b="1" dirty="0" err="1" smtClean="0">
                    <a:solidFill>
                      <a:srgbClr val="000000"/>
                    </a:solidFill>
                    <a:latin typeface="Gill Sans MT"/>
                  </a:rPr>
                  <a:t>subgraph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 bound (Theorem 2):</a:t>
                </a:r>
              </a:p>
              <a:p>
                <a:pPr marL="1158875" lvl="2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Pack 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m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/2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arcs with arc-disjoint cycles of length at most 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12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n</a:t>
                </a:r>
                <a:r>
                  <a:rPr lang="en-US" sz="2000" baseline="30000" dirty="0">
                    <a:solidFill>
                      <a:srgbClr val="FF0000"/>
                    </a:solidFill>
                    <a:ea typeface="Cambria Math"/>
                  </a:rPr>
                  <a:t>2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/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m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.</a:t>
                </a:r>
              </a:p>
              <a:p>
                <a:pPr marL="1158875" lvl="2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We obtained </a:t>
                </a:r>
                <a:r>
                  <a:rPr lang="en-US" sz="2000" dirty="0" err="1">
                    <a:solidFill>
                      <a:prstClr val="black"/>
                    </a:solidFill>
                    <a:latin typeface="Gill Sans MT"/>
                    <a:ea typeface="Cambria Math"/>
                  </a:rPr>
                  <a:t>Eulerian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Gill Sans MT"/>
                    <a:ea typeface="Cambria Math"/>
                  </a:rPr>
                  <a:t>subgraph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with 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m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/2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arcs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with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a short cycle decomposition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.</a:t>
                </a:r>
                <a:endParaRPr lang="en-US" sz="2000" dirty="0">
                  <a:solidFill>
                    <a:prstClr val="black"/>
                  </a:solidFill>
                  <a:latin typeface="Gill Sans MT"/>
                  <a:ea typeface="Cambria Math"/>
                </a:endParaRPr>
              </a:p>
            </p:txBody>
          </p:sp>
        </mc:Choice>
        <mc:Fallback xmlns="">
          <p:sp>
            <p:nvSpPr>
              <p:cNvPr id="370762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402" y="801141"/>
                <a:ext cx="8648700" cy="4433330"/>
              </a:xfrm>
              <a:prstGeom prst="rect">
                <a:avLst/>
              </a:prstGeom>
              <a:blipFill rotWithShape="1">
                <a:blip r:embed="rId4"/>
                <a:stretch>
                  <a:fillRect t="-687" r="-1973" b="-1374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266700" y="299258"/>
            <a:ext cx="8648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400" b="1" i="1" dirty="0" smtClean="0">
                <a:solidFill>
                  <a:srgbClr val="000000"/>
                </a:solidFill>
                <a:latin typeface="+mj-lt"/>
              </a:rPr>
              <a:t>Proof chain</a:t>
            </a:r>
            <a:endParaRPr lang="en-US" sz="2400" b="1" i="1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692984" y="2265337"/>
                <a:ext cx="7796215" cy="51077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i="1" dirty="0" smtClean="0">
                    <a:solidFill>
                      <a:prstClr val="black"/>
                    </a:solidFill>
                  </a:rPr>
                  <a:t>Theorem </a:t>
                </a:r>
                <a:r>
                  <a:rPr lang="en-US" sz="2400" b="1" dirty="0" smtClean="0">
                    <a:solidFill>
                      <a:prstClr val="black"/>
                    </a:solidFill>
                  </a:rPr>
                  <a:t>(</a:t>
                </a:r>
                <a:r>
                  <a:rPr lang="en-US" sz="2400" b="1" i="1" dirty="0" smtClean="0">
                    <a:solidFill>
                      <a:srgbClr val="000066"/>
                    </a:solidFill>
                  </a:rPr>
                  <a:t>FKS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i="1" dirty="0" smtClean="0">
                    <a:solidFill>
                      <a:prstClr val="black"/>
                    </a:solidFill>
                  </a:rPr>
                  <a:t>: 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25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then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girth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≤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  <a:endParaRPr lang="en-US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984" y="2265337"/>
                <a:ext cx="7796215" cy="510778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152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fld id="{1E721D1D-B4A2-4321-AB90-23DA8D373E4D}" type="slidenum">
              <a:rPr lang="he-IL">
                <a:solidFill>
                  <a:srgbClr val="464653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762" name="Text Box 74"/>
              <p:cNvSpPr txBox="1">
                <a:spLocks noChangeArrowheads="1"/>
              </p:cNvSpPr>
              <p:nvPr/>
            </p:nvSpPr>
            <p:spPr bwMode="auto">
              <a:xfrm>
                <a:off x="220402" y="801141"/>
                <a:ext cx="8648700" cy="48135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158875" lvl="2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As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long as there is a vertex of degree 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x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 &lt; 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m</a:t>
                </a:r>
                <a:r>
                  <a:rPr lang="en-US" sz="2000" baseline="30000" dirty="0">
                    <a:solidFill>
                      <a:srgbClr val="FF0000"/>
                    </a:solidFill>
                    <a:ea typeface="Cambria Math"/>
                  </a:rPr>
                  <a:t>2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/24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n</a:t>
                </a:r>
                <a:r>
                  <a:rPr lang="en-US" sz="2000" baseline="30000" dirty="0">
                    <a:solidFill>
                      <a:srgbClr val="FF0000"/>
                    </a:solidFill>
                    <a:ea typeface="Cambria Math"/>
                  </a:rPr>
                  <a:t>3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, delete it and delete 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x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short cycles through it. </a:t>
                </a:r>
              </a:p>
              <a:p>
                <a:pPr marL="1158875" lvl="2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We get </a:t>
                </a:r>
                <a:r>
                  <a:rPr lang="en-US" sz="2000" i="1" dirty="0" smtClean="0">
                    <a:solidFill>
                      <a:srgbClr val="FF0000"/>
                    </a:solidFill>
                    <a:ea typeface="Cambria Math"/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  <a:ea typeface="Cambria Math"/>
                  </a:rPr>
                  <a:t>-1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vertices and removed less than 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m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/2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n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arcs,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so the process must halt before we exhaust all vertices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.</a:t>
                </a:r>
              </a:p>
              <a:p>
                <a:pPr marL="1158875" lvl="2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Hence there is an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Eulerian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subgraph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with min. deg.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cs typeface="Times New Roman"/>
                          </a:rPr>
                          <m:t>24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(1-o(1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))</a:t>
                </a: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Times New Roman"/>
                  </a:rPr>
                  <a:t>.</a:t>
                </a:r>
                <a:endParaRPr lang="en-US" sz="2000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marL="701675" lvl="1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For dense graphs with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m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=</a:t>
                </a:r>
                <a:r>
                  <a:rPr lang="el-GR" sz="2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α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,  this is optimal up to a constant: it gives an </a:t>
                </a:r>
                <a:r>
                  <a:rPr lang="en-US" sz="2000" dirty="0" err="1">
                    <a:solidFill>
                      <a:prstClr val="black"/>
                    </a:solidFill>
                    <a:latin typeface="Gill Sans MT"/>
                    <a:ea typeface="Cambria Math"/>
                  </a:rPr>
                  <a:t>Eulerian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Gill Sans MT"/>
                    <a:ea typeface="Cambria Math"/>
                  </a:rPr>
                  <a:t>subgraph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with minimum degree </a:t>
                </a:r>
                <a:r>
                  <a:rPr lang="el-GR" sz="2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α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/24</a:t>
                </a: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Times New Roman"/>
                  </a:rPr>
                  <a:t>.</a:t>
                </a:r>
                <a:endParaRPr lang="en-US" sz="2000" dirty="0" smtClean="0">
                  <a:solidFill>
                    <a:prstClr val="black"/>
                  </a:solidFill>
                  <a:latin typeface="+mn-lt"/>
                  <a:ea typeface="Cambria Math"/>
                </a:endParaRPr>
              </a:p>
              <a:p>
                <a:pPr marL="701675" lvl="1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Theorem 2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implies that the circumference is always at least 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m</a:t>
                </a:r>
                <a:r>
                  <a:rPr lang="en-US" sz="2000" baseline="30000" dirty="0">
                    <a:solidFill>
                      <a:srgbClr val="FF0000"/>
                    </a:solidFill>
                    <a:ea typeface="Cambria Math"/>
                  </a:rPr>
                  <a:t>2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/24</a:t>
                </a:r>
                <a:r>
                  <a:rPr lang="en-US" sz="2000" i="1" dirty="0">
                    <a:solidFill>
                      <a:srgbClr val="FF0000"/>
                    </a:solidFill>
                    <a:ea typeface="Cambria Math"/>
                  </a:rPr>
                  <a:t>n</a:t>
                </a:r>
                <a:r>
                  <a:rPr lang="en-US" sz="2000" baseline="30000" dirty="0">
                    <a:solidFill>
                      <a:srgbClr val="FF0000"/>
                    </a:solidFill>
                    <a:ea typeface="Cambria Math"/>
                  </a:rPr>
                  <a:t>3</a:t>
                </a:r>
                <a:r>
                  <a:rPr lang="en-US" sz="200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ea typeface="Cambria Math"/>
                  </a:rPr>
                  <a:t/>
                </a:r>
                <a:br>
                  <a:rPr lang="en-US" sz="2000" dirty="0">
                    <a:solidFill>
                      <a:prstClr val="black"/>
                    </a:solidFill>
                    <a:ea typeface="Cambria Math"/>
                  </a:rPr>
                </a:br>
                <a:r>
                  <a:rPr lang="en-US" sz="2000" dirty="0">
                    <a:solidFill>
                      <a:prstClr val="black"/>
                    </a:solidFill>
                    <a:ea typeface="Cambria Math"/>
                  </a:rPr>
                  <a:t>(</a:t>
                </a:r>
                <a:r>
                  <a:rPr lang="en-US" sz="2000" i="1" dirty="0">
                    <a:solidFill>
                      <a:prstClr val="black"/>
                    </a:solidFill>
                    <a:ea typeface="Cambria Math"/>
                  </a:rPr>
                  <a:t>but recall – the circumference conjecture is </a:t>
                </a:r>
                <a:r>
                  <a:rPr lang="el-GR" sz="2000" i="1" dirty="0">
                    <a:solidFill>
                      <a:srgbClr val="FF0000"/>
                    </a:solidFill>
                  </a:rPr>
                  <a:t>Ω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m/n</a:t>
                </a:r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>
                    <a:solidFill>
                      <a:prstClr val="black"/>
                    </a:solidFill>
                  </a:rPr>
                  <a:t>)</a:t>
                </a:r>
                <a:r>
                  <a:rPr lang="en-US" sz="2000" i="1" dirty="0">
                    <a:solidFill>
                      <a:srgbClr val="464653"/>
                    </a:solidFill>
                  </a:rPr>
                  <a:t>.</a:t>
                </a:r>
                <a:endParaRPr lang="en-US" sz="2000" i="1" dirty="0">
                  <a:solidFill>
                    <a:prstClr val="black"/>
                  </a:solidFill>
                  <a:ea typeface="Cambria Math"/>
                </a:endParaRPr>
              </a:p>
              <a:p>
                <a:pPr marL="701675" lvl="1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ea typeface="Cambria Math"/>
                  </a:rPr>
                  <a:t>For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the </a:t>
                </a:r>
                <a:r>
                  <a:rPr lang="en-US" sz="2000" b="1" i="1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circumference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 problem in dense graphs, it is possible to use the </a:t>
                </a:r>
                <a:r>
                  <a:rPr lang="en-US" sz="2000" i="1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regularity lemma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ea typeface="Cambria Math"/>
                  </a:rPr>
                  <a:t>(as in the </a:t>
                </a:r>
                <a:r>
                  <a:rPr lang="en-US" sz="2000" b="1" dirty="0">
                    <a:solidFill>
                      <a:srgbClr val="000066"/>
                    </a:solidFill>
                  </a:rPr>
                  <a:t>FKS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</a:rPr>
                  <a:t>paper) to replace the constant </a:t>
                </a:r>
                <a:r>
                  <a:rPr lang="en-US" sz="2000" dirty="0">
                    <a:solidFill>
                      <a:srgbClr val="FF0000"/>
                    </a:solidFill>
                  </a:rPr>
                  <a:t>24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</a:rPr>
                  <a:t> with </a:t>
                </a:r>
                <a:r>
                  <a:rPr lang="en-US" sz="2000" dirty="0">
                    <a:solidFill>
                      <a:srgbClr val="FF0000"/>
                    </a:solidFill>
                  </a:rPr>
                  <a:t>2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</a:rPr>
                  <a:t>.</a:t>
                </a:r>
                <a:br>
                  <a:rPr lang="en-US" sz="2000" dirty="0">
                    <a:solidFill>
                      <a:prstClr val="black"/>
                    </a:solidFill>
                    <a:latin typeface="Gill Sans MT"/>
                  </a:rPr>
                </a:br>
                <a:r>
                  <a:rPr lang="en-US" sz="2000" dirty="0">
                    <a:solidFill>
                      <a:prstClr val="black"/>
                    </a:solidFill>
                    <a:latin typeface="Gill Sans MT"/>
                  </a:rPr>
                  <a:t>In other words, a cycle of length at least </a:t>
                </a:r>
                <a:r>
                  <a:rPr lang="el-GR" sz="2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α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n/2</a:t>
                </a:r>
                <a:r>
                  <a:rPr lang="en-US" sz="2000" dirty="0">
                    <a:solidFill>
                      <a:prstClr val="black"/>
                    </a:solidFill>
                    <a:latin typeface="Gill Sans MT"/>
                    <a:cs typeface="Times New Roman"/>
                  </a:rPr>
                  <a:t> exists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/>
                    <a:cs typeface="Times New Roman"/>
                  </a:rPr>
                  <a:t>.</a:t>
                </a:r>
                <a:endParaRPr lang="en-US" sz="2000" dirty="0" smtClean="0">
                  <a:solidFill>
                    <a:srgbClr val="000000"/>
                  </a:solidFill>
                  <a:latin typeface="Gill Sans MT"/>
                </a:endParaRPr>
              </a:p>
            </p:txBody>
          </p:sp>
        </mc:Choice>
        <mc:Fallback xmlns="">
          <p:sp>
            <p:nvSpPr>
              <p:cNvPr id="370762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402" y="801141"/>
                <a:ext cx="8648700" cy="4813562"/>
              </a:xfrm>
              <a:prstGeom prst="rect">
                <a:avLst/>
              </a:prstGeom>
              <a:blipFill rotWithShape="1">
                <a:blip r:embed="rId4"/>
                <a:stretch>
                  <a:fillRect t="-633" r="-211" b="-1266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266700" y="299258"/>
            <a:ext cx="86487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400" b="1" i="1" dirty="0" smtClean="0">
                <a:solidFill>
                  <a:srgbClr val="000000"/>
                </a:solidFill>
                <a:latin typeface="+mj-lt"/>
              </a:rPr>
              <a:t>Proof chain (cont.)</a:t>
            </a:r>
            <a:endParaRPr lang="en-US" sz="2400" b="1" i="1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71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fld id="{1E721D1D-B4A2-4321-AB90-23DA8D373E4D}" type="slidenum">
              <a:rPr lang="he-IL">
                <a:solidFill>
                  <a:srgbClr val="464653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74"/>
              <p:cNvSpPr txBox="1">
                <a:spLocks noChangeArrowheads="1"/>
              </p:cNvSpPr>
              <p:nvPr/>
            </p:nvSpPr>
            <p:spPr bwMode="auto">
              <a:xfrm>
                <a:off x="233569" y="2084825"/>
                <a:ext cx="8648700" cy="32126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Gill Sans MT"/>
                  </a:rPr>
                  <a:t>T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his is tight as seen from a construction:</a:t>
                </a:r>
              </a:p>
              <a:p>
                <a:pPr marL="890588" eaLnBrk="0" hangingPunct="0"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rgbClr val="000000"/>
                    </a:solidFill>
                    <a:latin typeface="Gill Sans MT"/>
                  </a:rPr>
                  <a:t>	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An Eulerian digraph on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{1,…,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}</a:t>
                </a:r>
                <a:r>
                  <a:rPr lang="en-US" sz="2000" dirty="0">
                    <a:solidFill>
                      <a:srgbClr val="000000"/>
                    </a:solidFill>
                    <a:latin typeface="Gill Sans MT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with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ill Sans MT"/>
                  </a:rPr>
                  <a:t> arcs using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layers:</a:t>
                </a:r>
                <a:b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</a:rPr>
                  <a:t>Layer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– Hamilton cycle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{1,…,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}			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: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backward arc</a:t>
                </a:r>
                <a:br>
                  <a:rPr lang="en-US" sz="2000" dirty="0" smtClean="0">
                    <a:solidFill>
                      <a:srgbClr val="000000"/>
                    </a:solidFill>
                  </a:rPr>
                </a:br>
                <a:r>
                  <a:rPr lang="en-US" sz="2000" dirty="0" smtClean="0">
                    <a:solidFill>
                      <a:srgbClr val="000000"/>
                    </a:solidFill>
                  </a:rPr>
                  <a:t>Layer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2 </a:t>
                </a:r>
                <a:r>
                  <a:rPr lang="en-US" sz="2000" dirty="0">
                    <a:solidFill>
                      <a:prstClr val="black"/>
                    </a:solidFill>
                  </a:rPr>
                  <a:t>–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cycles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{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1,3,5,…,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-1}{2,4,6,8…,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}	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: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backward arcs</a:t>
                </a:r>
                <a:br>
                  <a:rPr lang="en-US" sz="2000" dirty="0" smtClean="0">
                    <a:solidFill>
                      <a:srgbClr val="000000"/>
                    </a:solidFill>
                  </a:rPr>
                </a:br>
                <a:r>
                  <a:rPr lang="en-US" sz="2000" dirty="0" smtClean="0">
                    <a:solidFill>
                      <a:srgbClr val="000000"/>
                    </a:solidFill>
                  </a:rPr>
                  <a:t>Layer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– 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cycles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{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,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+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,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+2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,…} i=1,..,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000" dirty="0">
                    <a:solidFill>
                      <a:srgbClr val="000000"/>
                    </a:solidFill>
                  </a:rPr>
                  <a:t>	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	: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backward arcs</a:t>
                </a:r>
                <a:br>
                  <a:rPr lang="en-US" sz="2000" dirty="0" smtClean="0">
                    <a:solidFill>
                      <a:srgbClr val="000000"/>
                    </a:solidFill>
                  </a:rPr>
                </a:br>
                <a:r>
                  <a:rPr lang="en-US" sz="2000" dirty="0">
                    <a:solidFill>
                      <a:srgbClr val="000000"/>
                    </a:solidFill>
                  </a:rPr>
                  <a:t/>
                </a:r>
                <a:br>
                  <a:rPr lang="en-US" sz="2000" dirty="0">
                    <a:solidFill>
                      <a:srgbClr val="000000"/>
                    </a:solidFill>
                  </a:rPr>
                </a:br>
                <a:r>
                  <a:rPr lang="en-US" sz="2000" dirty="0" smtClean="0">
                    <a:solidFill>
                      <a:srgbClr val="000000"/>
                    </a:solidFill>
                  </a:rPr>
                  <a:t>    Continue until layer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=(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/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)(1+o(1))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to obtain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arcs and only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2000" i="1" baseline="3000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000" i="1" baseline="3000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m:rPr>
                            <m:brk m:alnAt="7"/>
                          </m:r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m:rPr>
                        <m:brk m:alnAt="7"/>
                      </m:rP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</a:rPr>
                  <a:t> backward arcs.</a:t>
                </a:r>
              </a:p>
            </p:txBody>
          </p:sp>
        </mc:Choice>
        <mc:Fallback xmlns="">
          <p:sp>
            <p:nvSpPr>
              <p:cNvPr id="15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569" y="2084825"/>
                <a:ext cx="8648700" cy="3212611"/>
              </a:xfrm>
              <a:prstGeom prst="rect">
                <a:avLst/>
              </a:prstGeom>
              <a:blipFill rotWithShape="1">
                <a:blip r:embed="rId4"/>
                <a:stretch>
                  <a:fillRect t="-949" b="-380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353216" y="388901"/>
            <a:ext cx="86487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So we remain with the task of proving: 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692942" y="855865"/>
                <a:ext cx="7796215" cy="105759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i="1" dirty="0" smtClean="0">
                    <a:solidFill>
                      <a:prstClr val="black"/>
                    </a:solidFill>
                  </a:rPr>
                  <a:t>Theorem 4:</a:t>
                </a:r>
                <a:br>
                  <a:rPr lang="en-US" sz="2400" b="1" i="1" dirty="0" smtClean="0">
                    <a:solidFill>
                      <a:prstClr val="black"/>
                    </a:solidFill>
                  </a:rPr>
                </a:br>
                <a:r>
                  <a:rPr lang="en-US" sz="2400" dirty="0" smtClean="0">
                    <a:solidFill>
                      <a:prstClr val="black"/>
                    </a:solidFill>
                  </a:rPr>
                  <a:t>An Eulerian digraph has: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2400" i="1" baseline="3000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400" i="1" baseline="3000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𝑜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b="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942" y="855865"/>
                <a:ext cx="7796215" cy="1057594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9247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\end{document}&#10;"/>
  <p:tag name="TEX2PS" val="&quot;C:\software\MiKTeX 2.9\miktex\bin\latex&quot; $(base).tex; &quot;C:\software\MiKTeX 2.9\miktex\bin\dvips&quot; -D $(res) -E -o $(base).ps $(base).dvi"/>
  <p:tag name="EXTERNALEDITCOMMAND" val="notepad %"/>
  <p:tag name="GHOSTSCRIPTCOMMAND" val="c:\Software\ghostscript\gs9.00\bin\gswin32c.exe"/>
  <p:tag name="DEFAULTBITMAP" val="epswrite"/>
  <p:tag name="DEFAULTBLEND" val="False"/>
  <p:tag name="DEFAULTTRANSPARENT" val="False"/>
  <p:tag name="DEFAULTWORKAROUNDTRANSPARENCYBUG" val="False"/>
  <p:tag name="DEFAULTRESOLUTION" val="600"/>
  <p:tag name="DEFAULTMAGNIFICATION" val="2"/>
  <p:tag name="DEFAULTFONTSIZE" val="10"/>
  <p:tag name="DEFAULTWIDTH" val="354"/>
  <p:tag name="DEFAULTHEIGHT" val="3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46026</TotalTime>
  <Words>1266</Words>
  <Application>Microsoft Office PowerPoint</Application>
  <PresentationFormat>On-screen Show (4:3)</PresentationFormat>
  <Paragraphs>175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Origin</vt:lpstr>
      <vt:lpstr>Long cycles, short cycles, min-degree subgraphs, and feedback arc sets in Eulerian digraphs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cycles, long cycles, and feedback arc sets in Eulerian Digraphs</dc:title>
  <dc:subject>Combinatorics</dc:subject>
  <dc:creator>Raphael Yuster</dc:creator>
  <cp:keywords>digraph, cycle</cp:keywords>
  <cp:lastModifiedBy>Raphy</cp:lastModifiedBy>
  <cp:revision>1192</cp:revision>
  <cp:lastPrinted>2000-08-13T22:29:51Z</cp:lastPrinted>
  <dcterms:created xsi:type="dcterms:W3CDTF">2000-08-08T08:53:06Z</dcterms:created>
  <dcterms:modified xsi:type="dcterms:W3CDTF">2012-01-15T08:30:45Z</dcterms:modified>
  <cp:category>Conference presentation</cp:category>
</cp:coreProperties>
</file>