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23" r:id="rId3"/>
    <p:sldId id="514" r:id="rId4"/>
    <p:sldId id="515" r:id="rId5"/>
    <p:sldId id="517" r:id="rId6"/>
    <p:sldId id="518" r:id="rId7"/>
    <p:sldId id="519" r:id="rId8"/>
    <p:sldId id="520" r:id="rId9"/>
    <p:sldId id="521" r:id="rId10"/>
    <p:sldId id="522" r:id="rId11"/>
    <p:sldId id="523" r:id="rId12"/>
    <p:sldId id="524" r:id="rId13"/>
    <p:sldId id="525" r:id="rId14"/>
    <p:sldId id="493" r:id="rId15"/>
  </p:sldIdLst>
  <p:sldSz cx="9144000" cy="6858000" type="screen4x3"/>
  <p:notesSz cx="7004050" cy="9290050"/>
  <p:embeddedFontLst>
    <p:embeddedFont>
      <p:font typeface="Cambria Math" pitchFamily="18" charset="0"/>
      <p:regular r:id="rId18"/>
    </p:embeddedFont>
    <p:embeddedFont>
      <p:font typeface="Arial Black" pitchFamily="34" charset="0"/>
      <p:bold r:id="rId19"/>
    </p:embeddedFont>
    <p:embeddedFont>
      <p:font typeface="cmr10" pitchFamily="34" charset="0"/>
      <p:regular r:id="rId20"/>
    </p:embeddedFont>
    <p:embeddedFont>
      <p:font typeface="Stencil" pitchFamily="82" charset="0"/>
      <p:regular r:id="rId21"/>
    </p:embeddedFont>
    <p:embeddedFont>
      <p:font typeface="宋体" pitchFamily="2" charset="-122"/>
      <p:regular r:id="rId22"/>
    </p:embeddedFont>
    <p:embeddedFont>
      <p:font typeface="cmsy10" pitchFamily="34" charset="0"/>
      <p:regular r:id="rId23"/>
    </p:embeddedFont>
    <p:embeddedFont>
      <p:font typeface="Andalus" pitchFamily="18" charset="-78"/>
      <p:regular r:id="rId24"/>
    </p:embeddedFont>
  </p:embeddedFontLst>
  <p:custDataLst>
    <p:tags r:id="rId25"/>
  </p:custDataLst>
  <p:defaultTextStyle>
    <a:defPPr>
      <a:defRPr lang="he-IL"/>
    </a:defPPr>
    <a:lvl1pPr algn="ctr" rtl="0" eaLnBrk="0" fontAlgn="base" hangingPunct="0">
      <a:spcBef>
        <a:spcPct val="5000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800" kern="1200">
        <a:solidFill>
          <a:schemeClr val="tx2"/>
        </a:solidFill>
        <a:latin typeface="Times New Roman" pitchFamily="18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CC3300"/>
    <a:srgbClr val="FFFF99"/>
    <a:srgbClr val="FF8F8F"/>
    <a:srgbClr val="FF9999"/>
    <a:srgbClr val="D60093"/>
    <a:srgbClr val="FF0000"/>
    <a:srgbClr val="00A279"/>
    <a:srgbClr val="33CC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4" autoAdjust="0"/>
    <p:restoredTop sz="86444" autoAdjust="0"/>
  </p:normalViewPr>
  <p:slideViewPr>
    <p:cSldViewPr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968750" y="0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endParaRPr lang="en-US" dirty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0" y="0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endParaRPr lang="en-US" dirty="0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968750" y="8836025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</a:defRPr>
            </a:lvl1pPr>
          </a:lstStyle>
          <a:p>
            <a:endParaRPr lang="en-US" dirty="0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0" y="8836025"/>
            <a:ext cx="30353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</a:lstStyle>
          <a:p>
            <a:fld id="{1E32FD9E-1DBE-437A-8F6B-00D69D1D12AD}" type="slidenum">
              <a:rPr lang="he-IL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909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750" y="0"/>
            <a:ext cx="30353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5325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450" y="4413250"/>
            <a:ext cx="51371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750" y="8824913"/>
            <a:ext cx="30353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A7B0B0DF-E926-466F-ADDD-636528B3F229}" type="slidenum">
              <a:rPr lang="he-IL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707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181A-594B-4645-9EC3-9C54FDAA726A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93AB8-D24E-4F53-A65F-D4E292ECD635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6DED-2B0F-4DB4-94E0-28D353D4A182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CD29F-6150-4A7B-AB73-B1B9355DBDBD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B1F3F-0EF1-4B64-97CC-715199374C05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43308-CBE5-4176-9C51-0C567F4D5EB0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190F-D7BA-4CEC-BBF8-8ECC070A8F42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1CF8AD-6274-47A8-A924-4DA861B7F2E1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A9ABFC-DFCD-4DB7-83FD-70FF09228D52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C5988-491E-4FA2-869C-10B840C1F6A2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85DA6-5597-451B-8E96-D16FE2BD1DF6}" type="slidenum">
              <a:rPr lang="he-IL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fld id="{AE92A814-EB7A-4E69-A1EE-25BCBB780C47}" type="slidenum">
              <a:rPr lang="he-IL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7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4.xml"/><Relationship Id="rId10" Type="http://schemas.openxmlformats.org/officeDocument/2006/relationships/image" Target="../media/image10.png"/><Relationship Id="rId4" Type="http://schemas.openxmlformats.org/officeDocument/2006/relationships/tags" Target="../tags/tag13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" y="663840"/>
            <a:ext cx="8526462" cy="3072400"/>
          </a:xfrm>
        </p:spPr>
        <p:txBody>
          <a:bodyPr/>
          <a:lstStyle/>
          <a:p>
            <a:pPr rtl="0"/>
            <a:r>
              <a:rPr lang="en-US" sz="48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On the size of dissociated bases</a:t>
            </a:r>
            <a:endParaRPr lang="en-US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45245" y="3813050"/>
            <a:ext cx="5338295" cy="2496325"/>
          </a:xfrm>
        </p:spPr>
        <p:txBody>
          <a:bodyPr/>
          <a:lstStyle/>
          <a:p>
            <a:pPr rtl="0"/>
            <a:r>
              <a:rPr lang="en-US" b="1" dirty="0" smtClean="0">
                <a:solidFill>
                  <a:schemeClr val="accent2"/>
                </a:solidFill>
                <a:latin typeface="Arial Black" pitchFamily="34" charset="0"/>
              </a:rPr>
              <a:t>Raphael </a:t>
            </a:r>
            <a:r>
              <a:rPr lang="en-US" b="1" dirty="0">
                <a:solidFill>
                  <a:schemeClr val="accent2"/>
                </a:solidFill>
                <a:latin typeface="Arial Black" pitchFamily="34" charset="0"/>
              </a:rPr>
              <a:t>Yuster</a:t>
            </a:r>
            <a:br>
              <a:rPr lang="en-US" b="1" dirty="0">
                <a:solidFill>
                  <a:schemeClr val="accent2"/>
                </a:solidFill>
                <a:latin typeface="Arial Black" pitchFamily="34" charset="0"/>
              </a:rPr>
            </a:br>
            <a:r>
              <a:rPr lang="en-US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University </a:t>
            </a:r>
            <a:r>
              <a:rPr lang="en-US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of Haifa</a:t>
            </a:r>
            <a:br>
              <a:rPr lang="en-US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2"/>
                </a:solidFill>
                <a:latin typeface="Andalus" pitchFamily="18" charset="-78"/>
                <a:cs typeface="Andalus" pitchFamily="18" charset="-78"/>
              </a:rPr>
              <a:t>Joint work with</a:t>
            </a:r>
          </a:p>
          <a:p>
            <a:pPr rtl="0"/>
            <a:r>
              <a:rPr lang="en-US" altLang="zh-CN" sz="2400" dirty="0">
                <a:solidFill>
                  <a:schemeClr val="accent6"/>
                </a:solidFill>
                <a:latin typeface="Arial Black" pitchFamily="34" charset="0"/>
                <a:ea typeface="宋体" pitchFamily="2" charset="-122"/>
                <a:cs typeface="Andalus" pitchFamily="18" charset="-78"/>
              </a:rPr>
              <a:t>V</a:t>
            </a:r>
            <a:r>
              <a:rPr lang="en-US" altLang="zh-CN" sz="2400" dirty="0" smtClean="0">
                <a:solidFill>
                  <a:schemeClr val="accent6"/>
                </a:solidFill>
                <a:latin typeface="Arial Black" pitchFamily="34" charset="0"/>
                <a:ea typeface="宋体" pitchFamily="2" charset="-122"/>
                <a:cs typeface="Andalus" pitchFamily="18" charset="-78"/>
              </a:rPr>
              <a:t>sevolod Lev </a:t>
            </a:r>
            <a:br>
              <a:rPr lang="en-US" altLang="zh-CN" sz="2400" dirty="0" smtClean="0">
                <a:solidFill>
                  <a:schemeClr val="accent6"/>
                </a:solidFill>
                <a:latin typeface="Arial Black" pitchFamily="34" charset="0"/>
                <a:ea typeface="宋体" pitchFamily="2" charset="-122"/>
                <a:cs typeface="Andalus" pitchFamily="18" charset="-78"/>
              </a:rPr>
            </a:br>
            <a:r>
              <a:rPr lang="en-US" altLang="zh-CN" b="1" dirty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University of Haifa</a:t>
            </a:r>
            <a:endParaRPr lang="zh-CN" altLang="en-US" b="1" dirty="0">
              <a:solidFill>
                <a:srgbClr val="33CC33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100" y="279790"/>
            <a:ext cx="845467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prove that </a:t>
            </a:r>
            <a:r>
              <a:rPr lang="en-US" sz="2400" dirty="0">
                <a:solidFill>
                  <a:srgbClr val="FF0000"/>
                </a:solidFill>
              </a:rPr>
              <a:t>∑</a:t>
            </a:r>
            <a:r>
              <a:rPr lang="en-US" sz="2400" baseline="-25000" dirty="0">
                <a:solidFill>
                  <a:srgbClr val="FF0000"/>
                </a:solidFill>
              </a:rPr>
              <a:t>1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&lt; ½</a:t>
            </a:r>
            <a:r>
              <a:rPr lang="en-US" sz="2400" dirty="0" smtClean="0"/>
              <a:t> </a:t>
            </a:r>
            <a:r>
              <a:rPr lang="en-US" sz="2400" dirty="0"/>
              <a:t>and  </a:t>
            </a:r>
            <a:r>
              <a:rPr lang="en-US" sz="2400" dirty="0">
                <a:solidFill>
                  <a:srgbClr val="FF0000"/>
                </a:solidFill>
              </a:rPr>
              <a:t>∑</a:t>
            </a:r>
            <a:r>
              <a:rPr lang="en-US" sz="2400" baseline="-25000" dirty="0">
                <a:solidFill>
                  <a:srgbClr val="FF0000"/>
                </a:solidFill>
              </a:rPr>
              <a:t>2 </a:t>
            </a:r>
            <a:r>
              <a:rPr lang="en-US" sz="2400" dirty="0">
                <a:solidFill>
                  <a:srgbClr val="FF0000"/>
                </a:solidFill>
              </a:rPr>
              <a:t>&lt; </a:t>
            </a:r>
            <a:r>
              <a:rPr lang="en-US" sz="2400" dirty="0" smtClean="0">
                <a:solidFill>
                  <a:srgbClr val="FF0000"/>
                </a:solidFill>
              </a:rPr>
              <a:t>½</a:t>
            </a:r>
            <a:r>
              <a:rPr lang="en-US" sz="2400" dirty="0" smtClean="0"/>
              <a:t>.</a:t>
            </a:r>
            <a:endParaRPr lang="en-US" sz="2400" baseline="-25000" dirty="0" smtClean="0">
              <a:solidFill>
                <a:srgbClr val="FF0000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For </a:t>
            </a:r>
            <a:r>
              <a:rPr lang="en-US" sz="2400" dirty="0">
                <a:solidFill>
                  <a:srgbClr val="FF0000"/>
                </a:solidFill>
              </a:rPr>
              <a:t>∑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/>
              <a:t> we have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</a:p>
          <a:p>
            <a:pPr algn="l"/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/>
              <a:t>As </a:t>
            </a:r>
            <a:r>
              <a:rPr lang="en-US" sz="2400" i="1" dirty="0" smtClean="0">
                <a:solidFill>
                  <a:srgbClr val="FF0000"/>
                </a:solidFill>
              </a:rPr>
              <a:t>T </a:t>
            </a:r>
            <a:r>
              <a:rPr lang="en-US" sz="2400" dirty="0">
                <a:solidFill>
                  <a:srgbClr val="FF0000"/>
                </a:solidFill>
              </a:rPr>
              <a:t>:= 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/(log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baseline="30000" dirty="0" smtClean="0">
                <a:solidFill>
                  <a:srgbClr val="FF0000"/>
                </a:solidFill>
              </a:rPr>
              <a:t>2 </a:t>
            </a:r>
            <a:r>
              <a:rPr lang="en-US" sz="2400" dirty="0" smtClean="0"/>
              <a:t>and </a:t>
            </a:r>
            <a:r>
              <a:rPr lang="en-US" sz="2400" i="1" dirty="0">
                <a:solidFill>
                  <a:srgbClr val="FF0000"/>
                </a:solidFill>
              </a:rPr>
              <a:t>n </a:t>
            </a:r>
            <a:r>
              <a:rPr lang="en-US" sz="2400" dirty="0">
                <a:solidFill>
                  <a:srgbClr val="FF0000"/>
                </a:solidFill>
              </a:rPr>
              <a:t>&gt; (log 9+o(1))</a:t>
            </a:r>
            <a:r>
              <a:rPr lang="en-US" sz="2400" i="1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/log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/>
              <a:t> we </a:t>
            </a:r>
            <a:r>
              <a:rPr lang="en-US" sz="2400" dirty="0" smtClean="0"/>
              <a:t>have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and therefore </a:t>
            </a:r>
            <a:r>
              <a:rPr lang="en-US" sz="2400" dirty="0">
                <a:solidFill>
                  <a:srgbClr val="FF0000"/>
                </a:solidFill>
              </a:rPr>
              <a:t>∑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>
                <a:solidFill>
                  <a:srgbClr val="FF0000"/>
                </a:solidFill>
              </a:rPr>
              <a:t>&lt; ½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Proving that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∑</a:t>
            </a:r>
            <a:r>
              <a:rPr lang="en-US" sz="2400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&lt; </a:t>
            </a:r>
            <a:r>
              <a:rPr lang="en-US" sz="2400" dirty="0">
                <a:solidFill>
                  <a:srgbClr val="FF0000"/>
                </a:solidFill>
              </a:rPr>
              <a:t>½</a:t>
            </a:r>
            <a:r>
              <a:rPr lang="en-US" sz="2400" dirty="0" smtClean="0">
                <a:solidFill>
                  <a:schemeClr val="tx1"/>
                </a:solidFill>
              </a:rPr>
              <a:t> is only slightly more involved.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04" y="1355304"/>
            <a:ext cx="6160478" cy="537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608" y="2584090"/>
            <a:ext cx="5810670" cy="5494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8155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11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62733" y="894270"/>
                <a:ext cx="8454672" cy="5432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Recall: we want to prove that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if 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2400" dirty="0">
                    <a:solidFill>
                      <a:schemeClr val="tx1"/>
                    </a:solidFill>
                  </a:rPr>
                  <a:t> and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>
                    <a:solidFill>
                      <a:schemeClr val="tx1"/>
                    </a:solidFill>
                  </a:rPr>
                  <a:t> are maximal dissociated subsets of a subset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A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of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abelian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group, then</a:t>
                </a:r>
              </a:p>
              <a:p>
                <a:pPr marL="0" indent="0" algn="l">
                  <a:buFont typeface="Arial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𝑀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|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log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⁡(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𝑀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≤|</m:t>
                      </m:r>
                      <m:r>
                        <m:rPr>
                          <m:sty m:val="p"/>
                        </m:rPr>
                        <a:rPr lang="el-GR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Λ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|&lt;|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|(</m:t>
                      </m:r>
                      <m:func>
                        <m:func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|</m:t>
                              </m:r>
                            </m:e>
                          </m: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loglog</m:t>
                          </m:r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𝑀</m:t>
                                  </m:r>
                                </m:e>
                              </m:d>
                            </m:e>
                          </m:d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Here we will only prove the lower bound: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⁡(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≤|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|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 upper bound is only slightly more complicated.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By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maximality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of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</a:rPr>
                  <a:t>every element of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thereby </a:t>
                </a:r>
                <a:r>
                  <a:rPr lang="en-US" sz="2400" dirty="0">
                    <a:solidFill>
                      <a:schemeClr val="tx1"/>
                    </a:solidFill>
                  </a:rPr>
                  <a:t>every element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 linear combination of the elements of 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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with coefficients in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{-1,0,1}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Hence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every subset sum of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 linear combination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of the </a:t>
                </a:r>
                <a:r>
                  <a:rPr lang="en-US" sz="2400" dirty="0">
                    <a:solidFill>
                      <a:schemeClr val="tx1"/>
                    </a:solidFill>
                  </a:rPr>
                  <a:t>elements of 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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with coefficients </a:t>
                </a:r>
                <a:r>
                  <a:rPr lang="en-US" sz="2400" dirty="0">
                    <a:solidFill>
                      <a:schemeClr val="tx1"/>
                    </a:solidFill>
                  </a:rPr>
                  <a:t>in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{-|</a:t>
                </a:r>
                <a:r>
                  <a:rPr lang="en-US" sz="2400" dirty="0">
                    <a:solidFill>
                      <a:srgbClr val="FF0000"/>
                    </a:solidFill>
                  </a:rPr>
                  <a:t>M|,-|M|+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1,…,|M|}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3" y="894270"/>
                <a:ext cx="8454672" cy="5432769"/>
              </a:xfrm>
              <a:prstGeom prst="rect">
                <a:avLst/>
              </a:prstGeom>
              <a:blipFill rotWithShape="1">
                <a:blip r:embed="rId3"/>
                <a:stretch>
                  <a:fillRect l="-1010" t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38124" y="240982"/>
            <a:ext cx="4611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 of the proof of Theorem 2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826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12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2733" y="279790"/>
                <a:ext cx="8454672" cy="22652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There are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sz="2400" i="1" baseline="3000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subset sums of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all distinct from each other.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There are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(2|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|+1)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sym typeface="Symbol"/>
                  </a:rPr>
                  <a:t>|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linear combinations of the elements of 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with the coefficients in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{-|M|,-|M|+1,…,|M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|}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we have: 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sz="2400" i="1" baseline="3000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|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cmsy10"/>
                  </a:rPr>
                  <a:t>·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(2|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>
                    <a:solidFill>
                      <a:srgbClr val="FF0000"/>
                    </a:solidFill>
                  </a:rPr>
                  <a:t>|+1)</a:t>
                </a:r>
                <a:r>
                  <a:rPr lang="en-US" sz="2400" baseline="30000" dirty="0">
                    <a:solidFill>
                      <a:srgbClr val="FF0000"/>
                    </a:solidFill>
                  </a:rPr>
                  <a:t>|</a:t>
                </a:r>
                <a:r>
                  <a:rPr lang="en-US" sz="2400" baseline="30000" dirty="0">
                    <a:solidFill>
                      <a:srgbClr val="FF0000"/>
                    </a:solidFill>
                    <a:sym typeface="Symbol"/>
                  </a:rPr>
                  <a:t>|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sym typeface="Symbol"/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/>
                          </a:rPr>
                          <m:t>log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⁡(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</m:d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den>
                    </m:f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≤|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Λ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|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follows.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3" y="279790"/>
                <a:ext cx="8454672" cy="2265236"/>
              </a:xfrm>
              <a:prstGeom prst="rect">
                <a:avLst/>
              </a:prstGeom>
              <a:blipFill rotWithShape="1">
                <a:blip r:embed="rId3"/>
                <a:stretch>
                  <a:fillRect l="-1010" t="-2156" b="-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41012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62733" y="894270"/>
                <a:ext cx="8454672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For a positive integer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</a:rPr>
                  <a:t>let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L</a:t>
                </a:r>
                <a:r>
                  <a:rPr lang="en-US" sz="2400" i="1" baseline="-25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denote the largest size of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 dissociated </a:t>
                </a:r>
                <a:r>
                  <a:rPr lang="en-US" sz="2400" dirty="0">
                    <a:solidFill>
                      <a:schemeClr val="tx1"/>
                    </a:solidFill>
                  </a:rPr>
                  <a:t>subset of the set </a:t>
                </a:r>
                <a:r>
                  <a:rPr lang="en-US" sz="2400" dirty="0">
                    <a:solidFill>
                      <a:srgbClr val="FF0000"/>
                    </a:solidFill>
                  </a:rPr>
                  <a:t>{0,1}</a:t>
                </a:r>
                <a:r>
                  <a:rPr lang="en-US" sz="2400" i="1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i="1" baseline="300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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400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 </a:t>
                </a:r>
                <a:r>
                  <a:rPr lang="en-US" sz="2400" dirty="0">
                    <a:solidFill>
                      <a:schemeClr val="tx1"/>
                    </a:solidFill>
                  </a:rPr>
                  <a:t>What are the limits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endParaRPr lang="en-US" sz="2400" dirty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Notice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that by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Theorems 1 and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2 we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have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3" y="894270"/>
                <a:ext cx="8454672" cy="2492990"/>
              </a:xfrm>
              <a:prstGeom prst="rect">
                <a:avLst/>
              </a:prstGeom>
              <a:blipFill rotWithShape="1">
                <a:blip r:embed="rId5"/>
                <a:stretch>
                  <a:fillRect l="-1010" t="-1956" b="-4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201325" y="240982"/>
            <a:ext cx="2085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Open problem</a:t>
            </a:r>
            <a:endParaRPr lang="en-US" sz="2400" b="1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42" y="1980992"/>
            <a:ext cx="5540117" cy="764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39" y="3530922"/>
            <a:ext cx="7566038" cy="71238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25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BD58BB-C053-4F66-99FF-DB5A3D1A1B94}" type="slidenum">
              <a:rPr lang="he-IL" smtClean="0"/>
              <a:pPr/>
              <a:t>14</a:t>
            </a:fld>
            <a:endParaRPr lang="en-US" dirty="0" smtClean="0"/>
          </a:p>
        </p:txBody>
      </p:sp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1614815" y="2891330"/>
            <a:ext cx="5905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 eaLnBrk="0" hangingPunct="0">
              <a:spcBef>
                <a:spcPct val="50000"/>
              </a:spcBef>
            </a:pPr>
            <a:r>
              <a:rPr lang="en-US" sz="4400" dirty="0" smtClean="0">
                <a:solidFill>
                  <a:srgbClr val="D60093"/>
                </a:solidFill>
                <a:latin typeface="Stencil" pitchFamily="82" charset="0"/>
              </a:rPr>
              <a:t>Thanks!</a:t>
            </a:r>
            <a:endParaRPr lang="en-US" sz="4400" dirty="0">
              <a:solidFill>
                <a:srgbClr val="D60093"/>
              </a:solidFill>
              <a:latin typeface="Stencil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428" y="702245"/>
                <a:ext cx="8454672" cy="50783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2400" dirty="0" smtClean="0"/>
                  <a:t>Recall, that </a:t>
                </a:r>
                <a:r>
                  <a:rPr lang="en-US" sz="2400" b="1" dirty="0" smtClean="0"/>
                  <a:t>subset sums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of a subset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of an </a:t>
                </a:r>
                <a:r>
                  <a:rPr lang="en-US" sz="2400" b="1" dirty="0" err="1"/>
                  <a:t>abelian</a:t>
                </a:r>
                <a:r>
                  <a:rPr lang="en-US" sz="2400" b="1" dirty="0"/>
                  <a:t> group </a:t>
                </a:r>
                <a:r>
                  <a:rPr lang="en-US" sz="2400" dirty="0" smtClean="0"/>
                  <a:t>are group </a:t>
                </a:r>
                <a:r>
                  <a:rPr lang="en-US" sz="2400" dirty="0"/>
                  <a:t>elements of the </a:t>
                </a:r>
                <a:r>
                  <a:rPr lang="en-US" sz="2400" dirty="0" smtClean="0"/>
                  <a:t>form:</a:t>
                </a:r>
              </a:p>
              <a:p>
                <a:r>
                  <a:rPr lang="en-US" sz="2400" dirty="0" smtClean="0"/>
                  <a:t/>
                </a:r>
                <a:br>
                  <a:rPr lang="en-US" sz="2400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m:rPr>
                            <m:brk m:alnAt="9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∈</m:t>
                        </m:r>
                        <m:r>
                          <m:rPr>
                            <m:brk m:alnAt="9"/>
                          </m:r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sub>
                      <m:sup/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</m:e>
                    </m:nary>
                  </m:oMath>
                </a14:m>
                <a:r>
                  <a:rPr lang="en-US" sz="2400" dirty="0" smtClean="0"/>
                  <a:t>      </a:t>
                </a:r>
                <a:r>
                  <a:rPr lang="en-US" sz="2400" dirty="0"/>
                  <a:t>where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sz="2400" dirty="0" smtClean="0"/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/>
                  </a:rPr>
                  <a:t></a:t>
                </a:r>
                <a:r>
                  <a:rPr lang="en-US" sz="2400" dirty="0" smtClean="0"/>
                  <a:t> 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2400" dirty="0" smtClean="0"/>
                  <a:t> </a:t>
                </a: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2400" b="1" dirty="0" smtClean="0"/>
                  <a:t>Note:</a:t>
                </a:r>
                <a:r>
                  <a:rPr lang="en-US" sz="2400" dirty="0" smtClean="0"/>
                  <a:t> there are at </a:t>
                </a:r>
                <a:r>
                  <a:rPr lang="en-US" sz="2400" dirty="0"/>
                  <a:t>most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2</a:t>
                </a:r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sz="2400" baseline="30000" dirty="0" smtClean="0">
                    <a:solidFill>
                      <a:srgbClr val="FF0000"/>
                    </a:solidFill>
                    <a:sym typeface="Symbol"/>
                  </a:rPr>
                  <a:t>|</a:t>
                </a:r>
                <a:r>
                  <a:rPr lang="en-US" sz="2400" dirty="0" smtClean="0"/>
                  <a:t> </a:t>
                </a:r>
                <a:r>
                  <a:rPr lang="en-US" sz="2400" dirty="0"/>
                  <a:t>distinct subset sums</a:t>
                </a:r>
                <a:r>
                  <a:rPr lang="en-US" sz="2400" dirty="0" smtClean="0"/>
                  <a:t>.</a:t>
                </a: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F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amous conjecture </a:t>
                </a:r>
                <a:r>
                  <a:rPr lang="en-US" sz="2400" dirty="0">
                    <a:solidFill>
                      <a:schemeClr val="tx1"/>
                    </a:solidFill>
                  </a:rPr>
                  <a:t>of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Erdös</a:t>
                </a:r>
                <a:r>
                  <a:rPr 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(80 </a:t>
                </a:r>
                <a:r>
                  <a:rPr lang="en-US" sz="2400" dirty="0">
                    <a:solidFill>
                      <a:schemeClr val="tx1"/>
                    </a:solidFill>
                  </a:rPr>
                  <a:t>years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ago, $500):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	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I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f all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subset sums of an integer set </a:t>
                </a:r>
                <a:r>
                  <a:rPr lang="en-US" sz="2400" b="1" dirty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2400" b="1" dirty="0" smtClean="0"/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  <a:sym typeface="Symbol"/>
                  </a:rPr>
                  <a:t>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[1,</a:t>
                </a:r>
                <a:r>
                  <a:rPr lang="en-US" sz="2400" b="1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]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are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pairwise</a:t>
                </a:r>
                <a:br>
                  <a:rPr lang="en-US" sz="2400" b="1" dirty="0" smtClean="0">
                    <a:solidFill>
                      <a:schemeClr val="tx1"/>
                    </a:solidFill>
                  </a:rPr>
                </a:br>
                <a:r>
                  <a:rPr lang="en-US" sz="2400" b="1" dirty="0" smtClean="0">
                    <a:solidFill>
                      <a:schemeClr val="tx1"/>
                    </a:solidFill>
                  </a:rPr>
                  <a:t>	distinct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then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sz="2400" b="1" dirty="0" smtClean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| 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≤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log </a:t>
                </a:r>
                <a:r>
                  <a:rPr lang="en-US" sz="2400" b="1" i="1" dirty="0" err="1">
                    <a:solidFill>
                      <a:srgbClr val="FF0000"/>
                    </a:solidFill>
                  </a:rPr>
                  <a:t>n</a:t>
                </a:r>
                <a:r>
                  <a:rPr lang="en-US" sz="2400" b="1" dirty="0" err="1">
                    <a:solidFill>
                      <a:srgbClr val="FF0000"/>
                    </a:solidFill>
                  </a:rPr>
                  <a:t>+</a:t>
                </a:r>
                <a:r>
                  <a:rPr lang="en-US" sz="2400" b="1" i="1" dirty="0" err="1">
                    <a:solidFill>
                      <a:srgbClr val="FF0000"/>
                    </a:solidFill>
                  </a:rPr>
                  <a:t>O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(1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.</a:t>
                </a:r>
                <a:endParaRPr lang="en-US" sz="2400" b="1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Similarly</a:t>
                </a:r>
                <a:r>
                  <a:rPr lang="en-US" sz="2400" dirty="0">
                    <a:solidFill>
                      <a:schemeClr val="tx1"/>
                    </a:solidFill>
                  </a:rPr>
                  <a:t>, one can investigate the largest possible size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of subsets </a:t>
                </a:r>
                <a:r>
                  <a:rPr lang="en-US" sz="2400" dirty="0">
                    <a:solidFill>
                      <a:schemeClr val="tx1"/>
                    </a:solidFill>
                  </a:rPr>
                  <a:t>of other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natural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sets in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abelian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groups, possessing the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distinct subset sums property.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428" y="702245"/>
                <a:ext cx="8454672" cy="5078313"/>
              </a:xfrm>
              <a:prstGeom prst="rect">
                <a:avLst/>
              </a:prstGeom>
              <a:blipFill rotWithShape="1">
                <a:blip r:embed="rId3"/>
                <a:stretch>
                  <a:fillRect l="-1081" t="-1080" r="-1514" b="-1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2306105" y="7802"/>
            <a:ext cx="3518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Dissociated bases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6248" y="471815"/>
                <a:ext cx="8454672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chemeClr val="tx1"/>
                    </a:solidFill>
                  </a:rPr>
                  <a:t>Example: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What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the largest possible size of a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set 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 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{0,1}</a:t>
                </a:r>
                <a:r>
                  <a:rPr lang="en-US" sz="2400" i="1" baseline="30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i="1" baseline="30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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400" baseline="30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with </a:t>
                </a:r>
                <a:r>
                  <a:rPr lang="en-US" sz="2400" dirty="0">
                    <a:solidFill>
                      <a:schemeClr val="tx1"/>
                    </a:solidFill>
                  </a:rPr>
                  <a:t>all subset sums pairwise distinct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?</a:t>
                </a:r>
                <a:endParaRPr lang="en-US" sz="2400" dirty="0">
                  <a:solidFill>
                    <a:schemeClr val="tx1"/>
                  </a:solidFill>
                </a:endParaRP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2400" b="1" dirty="0" smtClean="0">
                    <a:solidFill>
                      <a:schemeClr val="accent2"/>
                    </a:solidFill>
                  </a:rPr>
                  <a:t>Definition: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a </a:t>
                </a:r>
                <a:r>
                  <a:rPr lang="en-US" sz="2400" dirty="0">
                    <a:solidFill>
                      <a:schemeClr val="tx1"/>
                    </a:solidFill>
                  </a:rPr>
                  <a:t>subset of an </a:t>
                </a:r>
                <a:r>
                  <a:rPr lang="en-US" sz="2400" dirty="0" err="1">
                    <a:solidFill>
                      <a:schemeClr val="tx1"/>
                    </a:solidFill>
                  </a:rPr>
                  <a:t>abelian</a:t>
                </a:r>
                <a:r>
                  <a:rPr lang="en-US" sz="2400" dirty="0">
                    <a:solidFill>
                      <a:schemeClr val="tx1"/>
                    </a:solidFill>
                  </a:rPr>
                  <a:t> group, all of whose subset sums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are pairwise </a:t>
                </a:r>
                <a:r>
                  <a:rPr lang="en-US" sz="2400" dirty="0">
                    <a:solidFill>
                      <a:schemeClr val="tx1"/>
                    </a:solidFill>
                  </a:rPr>
                  <a:t>distinct, is called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dissociated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Dissociated sets are useful </a:t>
                </a:r>
                <a:r>
                  <a:rPr lang="en-US" sz="2400" dirty="0">
                    <a:solidFill>
                      <a:schemeClr val="tx1"/>
                    </a:solidFill>
                  </a:rPr>
                  <a:t>due to the fact that if 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a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maximal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dissociated subset </a:t>
                </a:r>
                <a:r>
                  <a:rPr lang="en-US" sz="2400" dirty="0">
                    <a:solidFill>
                      <a:schemeClr val="tx1"/>
                    </a:solidFill>
                  </a:rPr>
                  <a:t>of a given set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then every element of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A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is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representable as </a:t>
                </a:r>
                <a:r>
                  <a:rPr lang="en-US" sz="2400" dirty="0">
                    <a:solidFill>
                      <a:schemeClr val="tx1"/>
                    </a:solidFill>
                  </a:rPr>
                  <a:t>a </a:t>
                </a:r>
                <a:r>
                  <a:rPr lang="en-US" sz="2400" b="1" dirty="0">
                    <a:solidFill>
                      <a:schemeClr val="tx1"/>
                    </a:solidFill>
                  </a:rPr>
                  <a:t>linear combination </a:t>
                </a:r>
                <a:r>
                  <a:rPr lang="en-US" sz="2400" dirty="0">
                    <a:solidFill>
                      <a:schemeClr val="tx1"/>
                    </a:solidFill>
                  </a:rPr>
                  <a:t>of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 elements </a:t>
                </a:r>
                <a:r>
                  <a:rPr lang="en-US" sz="2400" dirty="0">
                    <a:solidFill>
                      <a:schemeClr val="tx1"/>
                    </a:solidFill>
                  </a:rPr>
                  <a:t>of </a:t>
                </a:r>
                <a:r>
                  <a:rPr lang="en-US" sz="2400" dirty="0">
                    <a:solidFill>
                      <a:srgbClr val="FF0000"/>
                    </a:solidFill>
                    <a:sym typeface="Symbol"/>
                  </a:rPr>
                  <a:t>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with the coefficients in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{-1,0,1}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Hence</a:t>
                </a:r>
                <a:r>
                  <a:rPr lang="en-US" sz="2400" dirty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maximal dissociated </a:t>
                </a:r>
                <a:r>
                  <a:rPr lang="en-US" sz="2400" dirty="0">
                    <a:solidFill>
                      <a:schemeClr val="tx1"/>
                    </a:solidFill>
                  </a:rPr>
                  <a:t>subsets of a given set can be considered as its ``linear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bases” over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set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{-1,0,1}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457200" indent="-4572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This interpretation naturally makes one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wonder whether</a:t>
                </a:r>
                <a:r>
                  <a:rPr lang="en-US" sz="2400" dirty="0">
                    <a:solidFill>
                      <a:schemeClr val="tx1"/>
                    </a:solidFill>
                  </a:rPr>
                  <a:t>, and to what extent, the size of a maximal dissociated subset of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 given </a:t>
                </a:r>
                <a:r>
                  <a:rPr lang="en-US" sz="2400" dirty="0">
                    <a:solidFill>
                      <a:schemeClr val="tx1"/>
                    </a:solidFill>
                  </a:rPr>
                  <a:t>set is determined by this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set</a:t>
                </a:r>
                <a:r>
                  <a:rPr lang="en-US" sz="24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48" y="471815"/>
                <a:ext cx="8454672" cy="6001643"/>
              </a:xfrm>
              <a:prstGeom prst="rect">
                <a:avLst/>
              </a:prstGeom>
              <a:blipFill rotWithShape="1">
                <a:blip r:embed="rId3"/>
                <a:stretch>
                  <a:fillRect l="-937" t="-812" r="-2019" b="-13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9906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3772878"/>
                  </p:ext>
                </p:extLst>
              </p:nvPr>
            </p:nvGraphicFramePr>
            <p:xfrm>
              <a:off x="438273" y="2123230"/>
              <a:ext cx="7949835" cy="1852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4983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Theorem 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For a positive integer </a:t>
                          </a:r>
                          <a:r>
                            <a:rPr lang="en-US" sz="2400" i="1" dirty="0" smtClean="0">
                              <a:solidFill>
                                <a:srgbClr val="FF0000"/>
                              </a:solidFill>
                            </a:rPr>
                            <a:t>n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, the set 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{0,1}</a:t>
                          </a:r>
                          <a:r>
                            <a:rPr lang="en-US" sz="2400" i="1" baseline="30000" dirty="0" smtClean="0">
                              <a:solidFill>
                                <a:srgbClr val="FF0000"/>
                              </a:solidFill>
                            </a:rPr>
                            <a:t>n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possesses a</a:t>
                          </a:r>
                        </a:p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dissociated subset of size:</a:t>
                          </a:r>
                          <a:b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                             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𝑜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)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i="1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aseline="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log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1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i="1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n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log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b="0" i="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400" dirty="0" smtClean="0">
                                      <a:solidFill>
                                        <a:srgbClr val="FF0000"/>
                                      </a:solidFill>
                                    </a:rPr>
                                    <m:t>9 </m:t>
                                  </m:r>
                                </m:den>
                              </m:f>
                            </m:oMath>
                          </a14:m>
                          <a:endParaRPr lang="en-US" sz="24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3772878"/>
                  </p:ext>
                </p:extLst>
              </p:nvPr>
            </p:nvGraphicFramePr>
            <p:xfrm>
              <a:off x="438273" y="2123230"/>
              <a:ext cx="7949835" cy="18527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4983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Theorem 1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4819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77" t="-27160" r="-77" b="-412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 bwMode="auto">
          <a:xfrm>
            <a:off x="788012" y="587030"/>
            <a:ext cx="7296950" cy="830997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</a:rPr>
              <a:t>Is it true that all maximal dissociated subsets of a given finite set in an </a:t>
            </a:r>
            <a:r>
              <a:rPr lang="en-US" sz="2400" dirty="0" err="1">
                <a:solidFill>
                  <a:schemeClr val="tx1"/>
                </a:solidFill>
              </a:rPr>
              <a:t>abelian</a:t>
            </a:r>
            <a:r>
              <a:rPr lang="en-US" sz="2400" dirty="0">
                <a:solidFill>
                  <a:schemeClr val="tx1"/>
                </a:solidFill>
              </a:rPr>
              <a:t> group are of about the same size?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8028" y="1585560"/>
            <a:ext cx="7024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following two theorems give a satisfactory answer: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422316"/>
                  </p:ext>
                </p:extLst>
              </p:nvPr>
            </p:nvGraphicFramePr>
            <p:xfrm>
              <a:off x="413547" y="4197100"/>
              <a:ext cx="7949835" cy="19532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4983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Theorem 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If </a:t>
                          </a:r>
                          <a:r>
                            <a:rPr lang="en-US" sz="2400" dirty="0" smtClean="0">
                              <a:solidFill>
                                <a:srgbClr val="FF0000"/>
                              </a:solidFill>
                              <a:sym typeface="Symbol"/>
                            </a:rPr>
                            <a:t>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and </a:t>
                          </a:r>
                          <a:r>
                            <a:rPr lang="en-US" sz="2400" i="1" dirty="0" smtClean="0">
                              <a:solidFill>
                                <a:srgbClr val="FF0000"/>
                              </a:solidFill>
                            </a:rPr>
                            <a:t>M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are maximal dissociated subsets of a subset </a:t>
                          </a:r>
                          <a:r>
                            <a:rPr lang="en-US" sz="2400" i="1" dirty="0" smtClean="0">
                              <a:solidFill>
                                <a:srgbClr val="FF0000"/>
                              </a:solidFill>
                            </a:rPr>
                            <a:t>A</a:t>
                          </a:r>
                        </a:p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of an </a:t>
                          </a:r>
                          <a:r>
                            <a:rPr lang="en-US" sz="2400" dirty="0" err="1" smtClean="0">
                              <a:solidFill>
                                <a:schemeClr val="tx1"/>
                              </a:solidFill>
                            </a:rPr>
                            <a:t>abelian</a:t>
                          </a:r>
                          <a:r>
                            <a:rPr lang="en-US" sz="2400" dirty="0" smtClean="0">
                              <a:solidFill>
                                <a:schemeClr val="tx1"/>
                              </a:solidFill>
                            </a:rPr>
                            <a:t> group, then</a:t>
                          </a:r>
                        </a:p>
                        <a:p>
                          <a:pPr marL="0" indent="0" algn="l">
                            <a:buFont typeface="Arial" pitchFamily="34" charset="0"/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𝑀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|</m:t>
                                    </m:r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log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⁡(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</a:rPr>
                                          <m:t>𝑀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)</m:t>
                                    </m:r>
                                  </m:den>
                                </m:f>
                                <m: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m:rPr>
                                    <m:sty m:val="p"/>
                                  </m:rPr>
                                  <a:rPr lang="el-GR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Λ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a:rPr lang="en-US" sz="240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&lt;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𝑀</m:t>
                                </m:r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|(</m:t>
                                </m:r>
                                <m:func>
                                  <m:funcPr>
                                    <m:ctrlP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|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|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loglog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2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  <a:ea typeface="Cambria Math"/>
                                              </a:rPr>
                                              <m:t>𝑀</m:t>
                                            </m:r>
                                          </m:e>
                                        </m:d>
                                      </m:e>
                                    </m:d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+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  <m:r>
                                      <a:rPr lang="en-US" sz="2400" b="0" i="1" smtClean="0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4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32422316"/>
                  </p:ext>
                </p:extLst>
              </p:nvPr>
            </p:nvGraphicFramePr>
            <p:xfrm>
              <a:off x="413547" y="4197100"/>
              <a:ext cx="7949835" cy="19532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949835"/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Theorem 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15824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77" t="-254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402110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47450" y="702647"/>
            <a:ext cx="84546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Since </a:t>
            </a:r>
            <a:r>
              <a:rPr lang="en-US" sz="2400" dirty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chemeClr val="tx1"/>
                </a:solidFill>
              </a:rPr>
              <a:t>standard basis is </a:t>
            </a:r>
            <a:r>
              <a:rPr lang="en-US" sz="2400" dirty="0">
                <a:solidFill>
                  <a:schemeClr val="tx1"/>
                </a:solidFill>
              </a:rPr>
              <a:t>a </a:t>
            </a:r>
            <a:r>
              <a:rPr lang="en-US" sz="2400" dirty="0" smtClean="0">
                <a:solidFill>
                  <a:schemeClr val="tx1"/>
                </a:solidFill>
              </a:rPr>
              <a:t>maximal dissociated </a:t>
            </a:r>
            <a:r>
              <a:rPr lang="en-US" sz="2400" dirty="0">
                <a:solidFill>
                  <a:schemeClr val="tx1"/>
                </a:solidFill>
              </a:rPr>
              <a:t>subset of the set </a:t>
            </a:r>
            <a:r>
              <a:rPr lang="en-US" sz="2400" dirty="0" smtClean="0">
                <a:solidFill>
                  <a:srgbClr val="FF0000"/>
                </a:solidFill>
              </a:rPr>
              <a:t>{</a:t>
            </a:r>
            <a:r>
              <a:rPr lang="en-US" sz="2400" dirty="0">
                <a:solidFill>
                  <a:srgbClr val="FF0000"/>
                </a:solidFill>
              </a:rPr>
              <a:t>0,1}</a:t>
            </a:r>
            <a:r>
              <a:rPr lang="en-US" sz="2400" i="1" baseline="30000" dirty="0">
                <a:solidFill>
                  <a:srgbClr val="FF0000"/>
                </a:solidFill>
              </a:rPr>
              <a:t>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, comparing Theorems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1 and 2 we </a:t>
            </a:r>
            <a:r>
              <a:rPr lang="en-US" sz="2400" dirty="0">
                <a:solidFill>
                  <a:schemeClr val="tx1"/>
                </a:solidFill>
              </a:rPr>
              <a:t>conclude </a:t>
            </a:r>
            <a:r>
              <a:rPr lang="en-US" sz="2400" dirty="0" smtClean="0">
                <a:solidFill>
                  <a:schemeClr val="tx1"/>
                </a:solidFill>
              </a:rPr>
              <a:t>that: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Theorem 2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chemeClr val="tx1"/>
                </a:solidFill>
              </a:rPr>
              <a:t>is sharp</a:t>
            </a:r>
            <a:r>
              <a:rPr lang="en-US" sz="2400" dirty="0">
                <a:solidFill>
                  <a:schemeClr val="tx1"/>
                </a:solidFill>
              </a:rPr>
              <a:t> in the sense that </a:t>
            </a:r>
            <a:r>
              <a:rPr lang="en-US" sz="2400" dirty="0" smtClean="0">
                <a:solidFill>
                  <a:schemeClr val="tx1"/>
                </a:solidFill>
              </a:rPr>
              <a:t>the logarithmic </a:t>
            </a:r>
            <a:r>
              <a:rPr lang="en-US" sz="2400" dirty="0">
                <a:solidFill>
                  <a:schemeClr val="tx1"/>
                </a:solidFill>
              </a:rPr>
              <a:t>factors cannot be dropped or replaced with a slower </a:t>
            </a:r>
            <a:r>
              <a:rPr lang="en-US" sz="2400" dirty="0" smtClean="0">
                <a:solidFill>
                  <a:schemeClr val="tx1"/>
                </a:solidFill>
              </a:rPr>
              <a:t>growing function.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Theorem 1 is </a:t>
            </a:r>
            <a:r>
              <a:rPr lang="en-US" sz="2400" b="1" dirty="0">
                <a:solidFill>
                  <a:schemeClr val="tx1"/>
                </a:solidFill>
              </a:rPr>
              <a:t>sharp</a:t>
            </a:r>
            <a:r>
              <a:rPr lang="en-US" sz="2400" dirty="0">
                <a:solidFill>
                  <a:schemeClr val="tx1"/>
                </a:solidFill>
              </a:rPr>
              <a:t> in the sense that 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 log 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the </a:t>
            </a:r>
            <a:r>
              <a:rPr lang="en-US" sz="2400" dirty="0" smtClean="0">
                <a:solidFill>
                  <a:schemeClr val="tx1"/>
                </a:solidFill>
              </a:rPr>
              <a:t>true order </a:t>
            </a:r>
            <a:r>
              <a:rPr lang="en-US" sz="2400" dirty="0">
                <a:solidFill>
                  <a:schemeClr val="tx1"/>
                </a:solidFill>
              </a:rPr>
              <a:t>of magnitude of the size of the largest dissociated subset </a:t>
            </a:r>
            <a:r>
              <a:rPr lang="en-US" sz="2400" dirty="0" smtClean="0">
                <a:solidFill>
                  <a:schemeClr val="tx1"/>
                </a:solidFill>
              </a:rPr>
              <a:t>of </a:t>
            </a:r>
            <a:r>
              <a:rPr lang="en-US" sz="2400" dirty="0">
                <a:solidFill>
                  <a:srgbClr val="FF0000"/>
                </a:solidFill>
              </a:rPr>
              <a:t>{</a:t>
            </a:r>
            <a:r>
              <a:rPr lang="en-US" sz="2400" dirty="0" smtClean="0">
                <a:solidFill>
                  <a:srgbClr val="FF0000"/>
                </a:solidFill>
              </a:rPr>
              <a:t>0,1}</a:t>
            </a:r>
            <a:r>
              <a:rPr lang="en-US" sz="2400" i="1" baseline="30000" dirty="0" smtClean="0">
                <a:solidFill>
                  <a:srgbClr val="FF0000"/>
                </a:solidFill>
              </a:rPr>
              <a:t>n</a:t>
            </a:r>
            <a:r>
              <a:rPr lang="en-US" sz="2400" i="1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40972" y="240982"/>
            <a:ext cx="4605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Why is this a satisfactory answer: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797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62733" y="894270"/>
                <a:ext cx="8454672" cy="5374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Recall: we want to prove that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{0,1}</a:t>
                </a:r>
                <a:r>
                  <a:rPr lang="en-US" sz="2400" i="1" baseline="30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 </a:t>
                </a:r>
                <a:r>
                  <a:rPr lang="en-US" sz="2400" dirty="0">
                    <a:solidFill>
                      <a:schemeClr val="tx1"/>
                    </a:solidFill>
                  </a:rPr>
                  <a:t>possesses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 dissociated </a:t>
                </a:r>
                <a:r>
                  <a:rPr lang="en-US" sz="2400" dirty="0">
                    <a:solidFill>
                      <a:schemeClr val="tx1"/>
                    </a:solidFill>
                  </a:rPr>
                  <a:t>subset of size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𝑜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</m:d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0000"/>
                            </a:solidFill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 dirty="0">
                            <a:solidFill>
                              <a:srgbClr val="FF0000"/>
                            </a:solidFill>
                          </a:rPr>
                          <m:t>n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log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FF0000"/>
                            </a:solidFill>
                          </a:rPr>
                          <m:t>9 </m:t>
                        </m:r>
                      </m:den>
                    </m:f>
                  </m:oMath>
                </a14:m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This is the same as showing that if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n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&gt; (log 9+o(1</a:t>
                </a:r>
                <a:r>
                  <a:rPr lang="en-US" sz="2400" dirty="0">
                    <a:solidFill>
                      <a:srgbClr val="FF0000"/>
                    </a:solidFill>
                  </a:rPr>
                  <a:t>))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/log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i="1" dirty="0" smtClean="0">
                    <a:solidFill>
                      <a:schemeClr val="tx1"/>
                    </a:solidFill>
                  </a:rPr>
                  <a:t/>
                </a:r>
                <a:br>
                  <a:rPr lang="en-US" sz="2400" i="1" dirty="0" smtClean="0">
                    <a:solidFill>
                      <a:schemeClr val="tx1"/>
                    </a:solidFill>
                  </a:rPr>
                </a:br>
                <a:r>
                  <a:rPr lang="en-US" sz="2400" dirty="0" smtClean="0">
                    <a:solidFill>
                      <a:schemeClr val="tx1"/>
                    </a:solidFill>
                  </a:rPr>
                  <a:t>then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{0,1}</a:t>
                </a:r>
                <a:r>
                  <a:rPr lang="en-US" sz="2400" i="1" baseline="30000" dirty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possesses </a:t>
                </a:r>
                <a:r>
                  <a:rPr lang="en-US" sz="2400" dirty="0">
                    <a:solidFill>
                      <a:schemeClr val="tx1"/>
                    </a:solidFill>
                  </a:rPr>
                  <a:t>an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-element dissociated subset.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The trick is to switch to the dual setting: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>
                    <a:solidFill>
                      <a:schemeClr val="tx1"/>
                    </a:solidFill>
                  </a:rPr>
                  <a:t>W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e </a:t>
                </a:r>
                <a:r>
                  <a:rPr lang="en-US" sz="2400" dirty="0">
                    <a:solidFill>
                      <a:schemeClr val="tx1"/>
                    </a:solidFill>
                  </a:rPr>
                  <a:t>prove that there exists a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set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D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/>
                  </a:rPr>
                  <a:t>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>
                    <a:solidFill>
                      <a:srgbClr val="FF0000"/>
                    </a:solidFill>
                  </a:rPr>
                  <a:t>{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0,1}</a:t>
                </a:r>
                <a:r>
                  <a:rPr lang="en-US" sz="2400" i="1" baseline="3000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with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|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D</a:t>
                </a:r>
                <a:r>
                  <a:rPr lang="en-US" sz="2400" dirty="0">
                    <a:solidFill>
                      <a:srgbClr val="FF0000"/>
                    </a:solidFill>
                  </a:rPr>
                  <a:t>|=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such that for every non-zero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vector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s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/>
                  </a:rPr>
                  <a:t>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:={-1,0,1}</a:t>
                </a:r>
                <a:r>
                  <a:rPr lang="en-US" sz="2400" i="1" baseline="30000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there is an element of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</a:rPr>
                  <a:t>not orthogonal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to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 marL="342900" indent="-342900" algn="l">
                  <a:buFont typeface="Arial" pitchFamily="34" charset="0"/>
                  <a:buChar char="•"/>
                </a:pPr>
                <a:r>
                  <a:rPr lang="en-US" sz="2400" dirty="0" smtClean="0">
                    <a:solidFill>
                      <a:schemeClr val="tx1"/>
                    </a:solidFill>
                  </a:rPr>
                  <a:t>Once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this is done, we consider the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/>
                  </a:rPr>
                  <a:t>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</a:rPr>
                  <a:t>matrix whose rows are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the elements </a:t>
                </a:r>
                <a:r>
                  <a:rPr lang="en-US" sz="2400" dirty="0">
                    <a:solidFill>
                      <a:schemeClr val="tx1"/>
                    </a:solidFill>
                  </a:rPr>
                  <a:t>of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; </a:t>
                </a:r>
                <a:r>
                  <a:rPr lang="en-US" sz="2400" dirty="0">
                    <a:solidFill>
                      <a:schemeClr val="tx1"/>
                    </a:solidFill>
                  </a:rPr>
                  <a:t>the columns of this matrix form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 </a:t>
                </a:r>
                <a:r>
                  <a:rPr lang="en-US" sz="2400" i="1" dirty="0" smtClean="0">
                    <a:solidFill>
                      <a:srgbClr val="FF0000"/>
                    </a:solidFill>
                  </a:rPr>
                  <a:t>m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-element dissociated </a:t>
                </a:r>
                <a:r>
                  <a:rPr lang="en-US" sz="2400" dirty="0">
                    <a:solidFill>
                      <a:schemeClr val="tx1"/>
                    </a:solidFill>
                  </a:rPr>
                  <a:t>subset of </a:t>
                </a:r>
                <a:r>
                  <a:rPr lang="en-US" sz="2400" dirty="0">
                    <a:solidFill>
                      <a:srgbClr val="FF0000"/>
                    </a:solidFill>
                  </a:rPr>
                  <a:t>{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0,1}</a:t>
                </a:r>
                <a:r>
                  <a:rPr lang="en-US" sz="2400" i="1" baseline="30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:r>
                  <a:rPr lang="en-US" sz="2400" dirty="0">
                    <a:solidFill>
                      <a:schemeClr val="tx1"/>
                    </a:solidFill>
                  </a:rPr>
                  <a:t>as required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.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3" y="894270"/>
                <a:ext cx="8454672" cy="5374356"/>
              </a:xfrm>
              <a:prstGeom prst="rect">
                <a:avLst/>
              </a:prstGeom>
              <a:blipFill rotWithShape="1">
                <a:blip r:embed="rId3"/>
                <a:stretch>
                  <a:fillRect l="-1010" t="-908" r="-1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938124" y="240982"/>
            <a:ext cx="4611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Outline of the proof of Theorem 1</a:t>
            </a:r>
            <a:endParaRPr lang="en-US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7384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3329" y="318195"/>
            <a:ext cx="845467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Explanation: Suppose </a:t>
            </a:r>
            <a:r>
              <a:rPr lang="en-US" sz="2400" dirty="0">
                <a:solidFill>
                  <a:schemeClr val="tx1"/>
                </a:solidFill>
              </a:rPr>
              <a:t>the sum of the </a:t>
            </a:r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>
                <a:solidFill>
                  <a:schemeClr val="tx1"/>
                </a:solidFill>
              </a:rPr>
              <a:t> vectors is equal to the sum of the </a:t>
            </a:r>
            <a:r>
              <a:rPr lang="en-US" sz="2400" dirty="0">
                <a:solidFill>
                  <a:schemeClr val="accent6"/>
                </a:solidFill>
              </a:rPr>
              <a:t>blue</a:t>
            </a:r>
            <a:r>
              <a:rPr lang="en-US" sz="2400" dirty="0">
                <a:solidFill>
                  <a:schemeClr val="tx1"/>
                </a:solidFill>
              </a:rPr>
              <a:t> vectors. Then each row is orthogonal to the </a:t>
            </a:r>
            <a:r>
              <a:rPr lang="en-US" sz="2400" dirty="0" smtClean="0">
                <a:solidFill>
                  <a:schemeClr val="tx1"/>
                </a:solidFill>
              </a:rPr>
              <a:t>vector: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</a:t>
            </a:r>
            <a:r>
              <a:rPr lang="en-US" sz="2400" dirty="0">
                <a:solidFill>
                  <a:schemeClr val="tx1"/>
                </a:solidFill>
              </a:rPr>
              <a:t>construct </a:t>
            </a:r>
            <a:r>
              <a:rPr lang="en-US" sz="2400" i="1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by choosing </a:t>
            </a:r>
            <a:r>
              <a:rPr lang="en-US" sz="2400" dirty="0" smtClean="0">
                <a:solidFill>
                  <a:schemeClr val="tx1"/>
                </a:solidFill>
              </a:rPr>
              <a:t>uniformly at random, </a:t>
            </a:r>
            <a:r>
              <a:rPr lang="en-US" sz="2400" dirty="0">
                <a:solidFill>
                  <a:schemeClr val="tx1"/>
                </a:solidFill>
              </a:rPr>
              <a:t>and independently of each </a:t>
            </a:r>
            <a:r>
              <a:rPr lang="en-US" sz="2400" dirty="0" smtClean="0">
                <a:solidFill>
                  <a:schemeClr val="tx1"/>
                </a:solidFill>
              </a:rPr>
              <a:t>other, 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vectors </a:t>
            </a:r>
            <a:r>
              <a:rPr lang="en-US" sz="2400" dirty="0">
                <a:solidFill>
                  <a:schemeClr val="tx1"/>
                </a:solidFill>
              </a:rPr>
              <a:t>from the set </a:t>
            </a:r>
            <a:r>
              <a:rPr lang="en-US" sz="2400" dirty="0">
                <a:solidFill>
                  <a:srgbClr val="FF0000"/>
                </a:solidFill>
              </a:rPr>
              <a:t>{0,1}</a:t>
            </a:r>
            <a:r>
              <a:rPr lang="en-US" sz="2400" i="1" baseline="300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. 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</a:t>
            </a:r>
            <a:r>
              <a:rPr lang="en-US" sz="2400" dirty="0">
                <a:solidFill>
                  <a:schemeClr val="tx1"/>
                </a:solidFill>
              </a:rPr>
              <a:t>will show that for every </a:t>
            </a:r>
            <a:r>
              <a:rPr lang="en-US" sz="2400" dirty="0">
                <a:solidFill>
                  <a:srgbClr val="FF0000"/>
                </a:solidFill>
              </a:rPr>
              <a:t>s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>
                <a:solidFill>
                  <a:srgbClr val="FF0000"/>
                </a:solidFill>
              </a:rPr>
              <a:t>S</a:t>
            </a:r>
            <a:r>
              <a:rPr lang="en-US" sz="2400" dirty="0">
                <a:solidFill>
                  <a:srgbClr val="FF0000"/>
                </a:solidFill>
              </a:rPr>
              <a:t>:={-</a:t>
            </a:r>
            <a:r>
              <a:rPr lang="en-US" sz="2400" dirty="0" smtClean="0">
                <a:solidFill>
                  <a:srgbClr val="FF0000"/>
                </a:solidFill>
              </a:rPr>
              <a:t>1,0,1}</a:t>
            </a:r>
            <a:r>
              <a:rPr lang="en-US" sz="2400" i="1" baseline="300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chemeClr val="tx1"/>
                </a:solidFill>
              </a:rPr>
              <a:t>, the probability </a:t>
            </a:r>
            <a:r>
              <a:rPr lang="en-US" sz="2400" dirty="0">
                <a:solidFill>
                  <a:schemeClr val="tx1"/>
                </a:solidFill>
              </a:rPr>
              <a:t>that all vectors from </a:t>
            </a:r>
            <a:r>
              <a:rPr lang="en-US" sz="2400" i="1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are orthogonal to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very </a:t>
            </a:r>
            <a:r>
              <a:rPr lang="en-US" sz="2400" dirty="0" smtClean="0">
                <a:solidFill>
                  <a:schemeClr val="tx1"/>
                </a:solidFill>
              </a:rPr>
              <a:t>small.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688399"/>
              </p:ext>
            </p:extLst>
          </p:nvPr>
        </p:nvGraphicFramePr>
        <p:xfrm>
          <a:off x="2066052" y="1574610"/>
          <a:ext cx="3076389" cy="2194560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341821"/>
                <a:gridCol w="341821"/>
                <a:gridCol w="341821"/>
                <a:gridCol w="341821"/>
                <a:gridCol w="341821"/>
                <a:gridCol w="341821"/>
                <a:gridCol w="341821"/>
                <a:gridCol w="341821"/>
                <a:gridCol w="341821"/>
              </a:tblGrid>
              <a:tr h="364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6427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7" name="Left Brace 6"/>
          <p:cNvSpPr/>
          <p:nvPr/>
        </p:nvSpPr>
        <p:spPr bwMode="auto">
          <a:xfrm>
            <a:off x="1762803" y="1772110"/>
            <a:ext cx="268834" cy="1997060"/>
          </a:xfrm>
          <a:prstGeom prst="leftBrace">
            <a:avLst>
              <a:gd name="adj1" fmla="val 8333"/>
              <a:gd name="adj2" fmla="val 494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07575" y="2463400"/>
            <a:ext cx="3642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n</a:t>
            </a:r>
            <a:endParaRPr lang="en-US" i="1" dirty="0"/>
          </a:p>
        </p:txBody>
      </p:sp>
      <p:sp>
        <p:nvSpPr>
          <p:cNvPr id="9" name="Left Brace 8"/>
          <p:cNvSpPr/>
          <p:nvPr/>
        </p:nvSpPr>
        <p:spPr bwMode="auto">
          <a:xfrm rot="16200000">
            <a:off x="3448653" y="2513232"/>
            <a:ext cx="326443" cy="2995590"/>
          </a:xfrm>
          <a:prstGeom prst="leftBrace">
            <a:avLst>
              <a:gd name="adj1" fmla="val 8333"/>
              <a:gd name="adj2" fmla="val 4975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9424" y="3977835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m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89023"/>
              </p:ext>
            </p:extLst>
          </p:nvPr>
        </p:nvGraphicFramePr>
        <p:xfrm>
          <a:off x="2047640" y="1124700"/>
          <a:ext cx="3091608" cy="335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512"/>
                <a:gridCol w="343512"/>
                <a:gridCol w="343512"/>
                <a:gridCol w="343512"/>
                <a:gridCol w="343512"/>
                <a:gridCol w="343512"/>
                <a:gridCol w="343512"/>
                <a:gridCol w="343512"/>
                <a:gridCol w="343512"/>
              </a:tblGrid>
              <a:tr h="3359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-1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Rounded Rectangular Callout 12"/>
          <p:cNvSpPr/>
          <p:nvPr/>
        </p:nvSpPr>
        <p:spPr bwMode="auto">
          <a:xfrm>
            <a:off x="5449683" y="1393535"/>
            <a:ext cx="2770792" cy="783193"/>
          </a:xfrm>
          <a:prstGeom prst="wedgeRoundRectCallout">
            <a:avLst>
              <a:gd name="adj1" fmla="val -59194"/>
              <a:gd name="adj2" fmla="val 11196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The rows are the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 elements of </a:t>
            </a:r>
            <a:r>
              <a:rPr lang="en-US" sz="2000" i="1" dirty="0">
                <a:solidFill>
                  <a:srgbClr val="FF0000"/>
                </a:solidFill>
              </a:rPr>
              <a:t>D 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</a:t>
            </a:r>
            <a:r>
              <a:rPr lang="en-US" sz="2000" dirty="0">
                <a:solidFill>
                  <a:srgbClr val="FF0000"/>
                </a:solidFill>
              </a:rPr>
              <a:t> {0,1}</a:t>
            </a:r>
            <a:r>
              <a:rPr lang="en-US" sz="2000" i="1" baseline="30000" dirty="0">
                <a:solidFill>
                  <a:srgbClr val="FF0000"/>
                </a:solidFill>
              </a:rPr>
              <a:t>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206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100" y="279790"/>
            <a:ext cx="84546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We </a:t>
            </a:r>
            <a:r>
              <a:rPr lang="en-US" sz="2400" dirty="0">
                <a:solidFill>
                  <a:schemeClr val="tx1"/>
                </a:solidFill>
              </a:rPr>
              <a:t>say that a vector from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of type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i="1" dirty="0" err="1" smtClean="0">
                <a:solidFill>
                  <a:srgbClr val="FF0000"/>
                </a:solidFill>
              </a:rPr>
              <a:t>m</a:t>
            </a:r>
            <a:r>
              <a:rPr lang="en-US" sz="2400" baseline="30000" dirty="0" err="1" smtClean="0">
                <a:solidFill>
                  <a:srgbClr val="FF0000"/>
                </a:solidFill>
              </a:rPr>
              <a:t>+</a:t>
            </a:r>
            <a:r>
              <a:rPr lang="en-US" sz="2400" dirty="0" err="1" smtClean="0">
                <a:solidFill>
                  <a:srgbClr val="FF0000"/>
                </a:solidFill>
              </a:rPr>
              <a:t>,</a:t>
            </a:r>
            <a:r>
              <a:rPr lang="en-US" sz="2400" i="1" dirty="0" err="1" smtClean="0">
                <a:solidFill>
                  <a:srgbClr val="FF0000"/>
                </a:solidFill>
              </a:rPr>
              <a:t>m</a:t>
            </a:r>
            <a:r>
              <a:rPr lang="en-US" sz="2400" baseline="300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>
                <a:solidFill>
                  <a:schemeClr val="tx1"/>
                </a:solidFill>
              </a:rPr>
              <a:t>if it has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baseline="30000" dirty="0" smtClean="0">
                <a:solidFill>
                  <a:srgbClr val="FF0000"/>
                </a:solidFill>
              </a:rPr>
              <a:t>+ </a:t>
            </a:r>
            <a:r>
              <a:rPr lang="en-US" sz="2400" dirty="0" smtClean="0">
                <a:solidFill>
                  <a:schemeClr val="tx1"/>
                </a:solidFill>
              </a:rPr>
              <a:t>coordinates </a:t>
            </a:r>
            <a:r>
              <a:rPr lang="en-US" sz="2400" dirty="0">
                <a:solidFill>
                  <a:schemeClr val="tx1"/>
                </a:solidFill>
              </a:rPr>
              <a:t>equal to </a:t>
            </a:r>
            <a:r>
              <a:rPr lang="en-US" sz="2400" dirty="0" smtClean="0">
                <a:solidFill>
                  <a:srgbClr val="FF0000"/>
                </a:solidFill>
              </a:rPr>
              <a:t>+1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>
                <a:solidFill>
                  <a:schemeClr val="tx1"/>
                </a:solidFill>
              </a:rPr>
              <a:t>and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baseline="30000" dirty="0" smtClean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mr10"/>
              </a:rPr>
              <a:t>coordinates</a:t>
            </a:r>
            <a:r>
              <a:rPr lang="en-US" sz="2400" dirty="0">
                <a:solidFill>
                  <a:schemeClr val="tx1"/>
                </a:solidFill>
              </a:rPr>
              <a:t> equal to </a:t>
            </a:r>
            <a:r>
              <a:rPr lang="en-US" sz="2400" dirty="0" smtClean="0">
                <a:solidFill>
                  <a:srgbClr val="FF0000"/>
                </a:solidFill>
              </a:rPr>
              <a:t>-1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If </a:t>
            </a:r>
            <a:r>
              <a:rPr lang="en-US" sz="2400" i="1" dirty="0" err="1" smtClean="0">
                <a:solidFill>
                  <a:srgbClr val="FF0000"/>
                </a:solidFill>
              </a:rPr>
              <a:t>s</a:t>
            </a:r>
            <a:r>
              <a:rPr lang="en-US" sz="2400" dirty="0" err="1" smtClean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2400" i="1" dirty="0" err="1" smtClean="0">
                <a:solidFill>
                  <a:srgbClr val="FF0000"/>
                </a:solidFill>
                <a:sym typeface="Symbol"/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of type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 err="1">
                <a:solidFill>
                  <a:srgbClr val="FF0000"/>
                </a:solidFill>
              </a:rPr>
              <a:t>m</a:t>
            </a:r>
            <a:r>
              <a:rPr lang="en-US" sz="2400" baseline="30000" dirty="0" err="1">
                <a:solidFill>
                  <a:srgbClr val="FF0000"/>
                </a:solidFill>
              </a:rPr>
              <a:t>+</a:t>
            </a:r>
            <a:r>
              <a:rPr lang="en-US" sz="2400" dirty="0" err="1">
                <a:solidFill>
                  <a:srgbClr val="FF0000"/>
                </a:solidFill>
              </a:rPr>
              <a:t>,</a:t>
            </a:r>
            <a:r>
              <a:rPr lang="en-US" sz="2400" i="1" dirty="0" err="1">
                <a:solidFill>
                  <a:srgbClr val="FF0000"/>
                </a:solidFill>
              </a:rPr>
              <a:t>m</a:t>
            </a:r>
            <a:r>
              <a:rPr lang="en-US" sz="2400" baseline="30000" dirty="0">
                <a:solidFill>
                  <a:srgbClr val="FF0000"/>
                </a:solidFill>
              </a:rPr>
              <a:t>-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then a vector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2400" dirty="0" smtClean="0">
                <a:solidFill>
                  <a:srgbClr val="FF0000"/>
                </a:solidFill>
              </a:rPr>
              <a:t>{0,1}</a:t>
            </a:r>
            <a:r>
              <a:rPr lang="en-US" sz="2400" i="1" baseline="30000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</a:t>
            </a:r>
            <a:r>
              <a:rPr lang="en-US" sz="2400" dirty="0">
                <a:solidFill>
                  <a:schemeClr val="tx1"/>
                </a:solidFill>
              </a:rPr>
              <a:t>orthogonal to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if and only if there exists </a:t>
            </a:r>
            <a:r>
              <a:rPr lang="en-US" sz="2400" i="1" dirty="0" smtClean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≥0 </a:t>
            </a:r>
            <a:r>
              <a:rPr lang="en-US" sz="2400" dirty="0" smtClean="0">
                <a:solidFill>
                  <a:schemeClr val="tx1"/>
                </a:solidFill>
              </a:rPr>
              <a:t>such that </a:t>
            </a:r>
            <a:r>
              <a:rPr lang="en-US" sz="2400" i="1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chemeClr val="tx1"/>
                </a:solidFill>
              </a:rPr>
              <a:t> has: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	- exactly </a:t>
            </a:r>
            <a:r>
              <a:rPr lang="en-US" sz="2400" i="1" dirty="0" smtClean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non-zero coordinates in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(+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locations of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, 	- exactly </a:t>
            </a:r>
            <a:r>
              <a:rPr lang="en-US" sz="2400" i="1" dirty="0" smtClean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non-zero coordinates in </a:t>
            </a:r>
            <a:r>
              <a:rPr lang="en-US" sz="2400" dirty="0" smtClean="0">
                <a:solidFill>
                  <a:schemeClr val="tx1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(-</a:t>
            </a:r>
            <a:r>
              <a:rPr lang="en-US" sz="2400" dirty="0">
                <a:solidFill>
                  <a:srgbClr val="FF0000"/>
                </a:solidFill>
              </a:rPr>
              <a:t>1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>
                <a:solidFill>
                  <a:schemeClr val="tx1"/>
                </a:solidFill>
              </a:rPr>
              <a:t>locations of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tx1"/>
                </a:solidFill>
              </a:rPr>
              <a:t>Example: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=(1,-1,0,1,1,-1)</a:t>
            </a:r>
            <a:r>
              <a:rPr lang="en-US" sz="2400" dirty="0" smtClean="0">
                <a:solidFill>
                  <a:schemeClr val="tx1"/>
                </a:solidFill>
              </a:rPr>
              <a:t> is of type </a:t>
            </a:r>
            <a:r>
              <a:rPr lang="en-US" sz="2400" dirty="0" smtClean="0">
                <a:solidFill>
                  <a:srgbClr val="FF0000"/>
                </a:solidFill>
              </a:rPr>
              <a:t>(3,2)</a:t>
            </a:r>
            <a:r>
              <a:rPr lang="en-US" sz="2400" dirty="0" smtClean="0">
                <a:solidFill>
                  <a:schemeClr val="tx1"/>
                </a:solidFill>
              </a:rPr>
              <a:t> and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                 </a:t>
            </a:r>
            <a:r>
              <a:rPr lang="en-US" sz="2400" i="1" dirty="0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=(0,1 ,1,0,1,0 ) </a:t>
            </a:r>
            <a:r>
              <a:rPr lang="en-US" sz="2400" dirty="0" smtClean="0">
                <a:solidFill>
                  <a:schemeClr val="tx1"/>
                </a:solidFill>
              </a:rPr>
              <a:t>is orthogonal to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, here with </a:t>
            </a:r>
            <a:r>
              <a:rPr lang="en-US" sz="2400" i="1" dirty="0" smtClean="0">
                <a:solidFill>
                  <a:srgbClr val="FF0000"/>
                </a:solidFill>
              </a:rPr>
              <a:t>j</a:t>
            </a:r>
            <a:r>
              <a:rPr lang="en-US" sz="2400" dirty="0" smtClean="0">
                <a:solidFill>
                  <a:srgbClr val="FF0000"/>
                </a:solidFill>
              </a:rPr>
              <a:t>=1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he </a:t>
            </a:r>
            <a:r>
              <a:rPr lang="en-US" sz="2400" dirty="0">
                <a:solidFill>
                  <a:schemeClr val="tx1"/>
                </a:solidFill>
              </a:rPr>
              <a:t>probability for a randomly </a:t>
            </a:r>
            <a:r>
              <a:rPr lang="en-US" sz="2400" dirty="0" smtClean="0">
                <a:solidFill>
                  <a:schemeClr val="tx1"/>
                </a:solidFill>
              </a:rPr>
              <a:t>chosen</a:t>
            </a:r>
            <a:r>
              <a:rPr lang="en-US" sz="2400" i="1" dirty="0">
                <a:solidFill>
                  <a:srgbClr val="FF0000"/>
                </a:solidFill>
              </a:rPr>
              <a:t> d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  <a:sym typeface="Symbol"/>
              </a:rPr>
              <a:t></a:t>
            </a:r>
            <a:r>
              <a:rPr lang="en-US" sz="2400" dirty="0">
                <a:solidFill>
                  <a:srgbClr val="FF0000"/>
                </a:solidFill>
              </a:rPr>
              <a:t>{0,1}</a:t>
            </a:r>
            <a:r>
              <a:rPr lang="en-US" sz="2400" i="1" baseline="300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be orthogonal to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is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00" y="4619440"/>
            <a:ext cx="7449757" cy="8834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6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fld id="{9F87C812-0EA6-4E69-A5AD-3FCC06E7FB40}" type="slidenum">
              <a:rPr lang="he-IL"/>
              <a:pPr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9100" y="279790"/>
            <a:ext cx="845467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It follows that the probability for </a:t>
            </a:r>
            <a:r>
              <a:rPr lang="en-US" sz="2400" b="1" dirty="0" smtClean="0">
                <a:solidFill>
                  <a:schemeClr val="tx1"/>
                </a:solidFill>
              </a:rPr>
              <a:t>all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chemeClr val="tx1"/>
                </a:solidFill>
              </a:rPr>
              <a:t> elements of </a:t>
            </a:r>
            <a:r>
              <a:rPr lang="en-US" sz="2400" i="1" dirty="0" smtClean="0">
                <a:solidFill>
                  <a:srgbClr val="FF0000"/>
                </a:solidFill>
              </a:rPr>
              <a:t>D </a:t>
            </a: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be simultaneously orthogonal to </a:t>
            </a:r>
            <a:r>
              <a:rPr lang="en-US" sz="2400" i="1" dirty="0" smtClean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is smaller than</a:t>
            </a:r>
          </a:p>
          <a:p>
            <a:pPr marL="342900" indent="-342900" algn="l"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Since </a:t>
            </a:r>
            <a:r>
              <a:rPr lang="en-US" sz="2400" dirty="0">
                <a:solidFill>
                  <a:schemeClr val="tx1"/>
                </a:solidFill>
              </a:rPr>
              <a:t>the number of elements </a:t>
            </a:r>
            <a:r>
              <a:rPr lang="en-US" sz="2400" dirty="0" smtClean="0">
                <a:solidFill>
                  <a:schemeClr val="tx1"/>
                </a:solidFill>
              </a:rPr>
              <a:t>of </a:t>
            </a:r>
            <a:r>
              <a:rPr lang="en-US" sz="2400" dirty="0">
                <a:solidFill>
                  <a:schemeClr val="tx1"/>
                </a:solidFill>
              </a:rPr>
              <a:t>a given type </a:t>
            </a:r>
            <a:r>
              <a:rPr lang="en-US" sz="2400" dirty="0">
                <a:solidFill>
                  <a:srgbClr val="FF0000"/>
                </a:solidFill>
              </a:rPr>
              <a:t>(</a:t>
            </a:r>
            <a:r>
              <a:rPr lang="en-US" sz="2400" i="1" dirty="0" err="1">
                <a:solidFill>
                  <a:srgbClr val="FF0000"/>
                </a:solidFill>
              </a:rPr>
              <a:t>m</a:t>
            </a:r>
            <a:r>
              <a:rPr lang="en-US" sz="2400" baseline="30000" dirty="0" err="1">
                <a:solidFill>
                  <a:srgbClr val="FF0000"/>
                </a:solidFill>
              </a:rPr>
              <a:t>+</a:t>
            </a:r>
            <a:r>
              <a:rPr lang="en-US" sz="2400" dirty="0" err="1">
                <a:solidFill>
                  <a:srgbClr val="FF0000"/>
                </a:solidFill>
              </a:rPr>
              <a:t>,</a:t>
            </a:r>
            <a:r>
              <a:rPr lang="en-US" sz="2400" i="1" dirty="0" err="1">
                <a:solidFill>
                  <a:srgbClr val="FF0000"/>
                </a:solidFill>
              </a:rPr>
              <a:t>m</a:t>
            </a:r>
            <a:r>
              <a:rPr lang="en-US" sz="2400" baseline="30000" dirty="0">
                <a:solidFill>
                  <a:srgbClr val="FF0000"/>
                </a:solidFill>
              </a:rPr>
              <a:t>-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  <a:r>
              <a:rPr lang="en-US" sz="2400" dirty="0" smtClean="0">
                <a:solidFill>
                  <a:schemeClr val="tx1"/>
                </a:solidFill>
              </a:rPr>
              <a:t> is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to </a:t>
            </a:r>
            <a:r>
              <a:rPr lang="en-US" sz="2400" dirty="0">
                <a:solidFill>
                  <a:schemeClr val="tx1"/>
                </a:solidFill>
              </a:rPr>
              <a:t>conclude the proof it </a:t>
            </a:r>
            <a:r>
              <a:rPr lang="en-US" sz="2400" dirty="0" smtClean="0">
                <a:solidFill>
                  <a:schemeClr val="tx1"/>
                </a:solidFill>
              </a:rPr>
              <a:t>suffices to prove that</a:t>
            </a:r>
          </a:p>
          <a:p>
            <a:pPr algn="l"/>
            <a:endParaRPr lang="en-US" sz="24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To this end we rewrite this sum </a:t>
            </a:r>
            <a:r>
              <a:rPr lang="en-US" sz="2400" dirty="0" smtClean="0">
                <a:solidFill>
                  <a:schemeClr val="tx1"/>
                </a:solidFill>
              </a:rPr>
              <a:t>as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 smtClean="0">
                <a:solidFill>
                  <a:schemeClr val="tx1"/>
                </a:solidFill>
              </a:rPr>
              <a:t>and </a:t>
            </a:r>
            <a:r>
              <a:rPr lang="en-US" sz="2400" dirty="0">
                <a:solidFill>
                  <a:schemeClr val="tx1"/>
                </a:solidFill>
              </a:rPr>
              <a:t>split it into two parts, according to whether </a:t>
            </a:r>
            <a:r>
              <a:rPr lang="en-US" sz="2400" i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&lt;</a:t>
            </a:r>
            <a:r>
              <a:rPr lang="en-US" sz="2400" i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or </a:t>
            </a:r>
            <a:r>
              <a:rPr lang="en-US" sz="2400" i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 &gt; </a:t>
            </a:r>
            <a:r>
              <a:rPr lang="en-US" sz="2400" i="1" dirty="0" smtClean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chemeClr val="tx1"/>
                </a:solidFill>
              </a:rPr>
              <a:t>, where </a:t>
            </a:r>
            <a:r>
              <a:rPr lang="en-US" sz="2400" i="1" dirty="0" smtClean="0">
                <a:solidFill>
                  <a:srgbClr val="FF0000"/>
                </a:solidFill>
              </a:rPr>
              <a:t>T </a:t>
            </a:r>
            <a:r>
              <a:rPr lang="en-US" sz="2400" dirty="0" smtClean="0">
                <a:solidFill>
                  <a:srgbClr val="FF0000"/>
                </a:solidFill>
              </a:rPr>
              <a:t>:=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/(log </a:t>
            </a:r>
            <a:r>
              <a:rPr lang="en-US" sz="2400" i="1" dirty="0" smtClean="0">
                <a:solidFill>
                  <a:srgbClr val="FF0000"/>
                </a:solidFill>
              </a:rPr>
              <a:t>m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chemeClr val="tx1"/>
                </a:solidFill>
              </a:rPr>
              <a:t>. Denote the parts by </a:t>
            </a:r>
            <a:r>
              <a:rPr lang="en-US" sz="2400" dirty="0" smtClean="0">
                <a:solidFill>
                  <a:srgbClr val="FF0000"/>
                </a:solidFill>
              </a:rPr>
              <a:t>∑</a:t>
            </a:r>
            <a:r>
              <a:rPr lang="en-US" sz="2400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dirty="0"/>
              <a:t>  and  </a:t>
            </a:r>
            <a:r>
              <a:rPr lang="en-US" sz="2400" dirty="0" smtClean="0">
                <a:solidFill>
                  <a:srgbClr val="FF0000"/>
                </a:solidFill>
              </a:rPr>
              <a:t>∑</a:t>
            </a:r>
            <a:r>
              <a:rPr lang="en-US" sz="2400" baseline="-25000" dirty="0" smtClean="0">
                <a:solidFill>
                  <a:srgbClr val="FF0000"/>
                </a:solidFill>
              </a:rPr>
              <a:t>2 </a:t>
            </a:r>
            <a:r>
              <a:rPr lang="en-US" sz="2400" dirty="0" smtClean="0"/>
              <a:t>.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44" y="1213415"/>
            <a:ext cx="2831378" cy="410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263" y="2256549"/>
            <a:ext cx="2311151" cy="4693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165" y="3305992"/>
            <a:ext cx="6312870" cy="649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96" y="4517178"/>
            <a:ext cx="6107326" cy="687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0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False"/>
  <p:tag name="EMBEDFONTS" val="False"/>
  <p:tag name="USEBOLDAMS" val="False"/>
  <p:tag name="DEFAULTDISPLAYSOURCE" val="\documentclass{slides}\pagestyle{empty}&#10;\usepackage{color}&#10;\begin{document}&#10;&#10;\end{document}&#10;"/>
  <p:tag name="TEX2PS" val="&quot;c:\Software\MiKTeX 2.9\miktex\bin\latex.exe&quot; $(base).tex; &quot;c:\Software\MiKTeX 2.9\miktex\bin\dvips&quot; -D $(res) -E -o $(base).ps $(base).dvi"/>
  <p:tag name="EXTERNALEDITCOMMAND" val="notepad %"/>
  <p:tag name="GHOSTSCRIPTCOMMAND" val="c:\Software\ghostscript\gs9.00\bin\gswin32c.exe"/>
  <p:tag name="DEFAULTFONTSIZE" val="10"/>
  <p:tag name="DEFAULTBITMAP" val="png256"/>
  <p:tag name="DEFAULTBLEND" val="False"/>
  <p:tag name="DEFAULTTRANSPARENT" val="False"/>
  <p:tag name="DEFAULTWORKAROUNDTRANSPARENCYBUG" val="False"/>
  <p:tag name="DEFAULTRESOLUTION" val="1200"/>
  <p:tag name="DEFAULTMAGNIFICATION" val="2"/>
  <p:tag name="DEFAULTWIDTH" val="489"/>
  <p:tag name="DEFAULTHEIGHT" val="42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color{red}&#10;\begin{document}&#10;$(1.5(m^++m^-))^{-n/2}$.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9"/>
  <p:tag name="BOXHEIGHT" val="424"/>
  <p:tag name="BOXFONT" val="10"/>
  <p:tag name="BOXWRAP" val="False"/>
  <p:tag name="WORKAROUNDTRANSPARENCYBUG" val="False"/>
  <p:tag name="ALLOWFONTSUBSTITUTION" val="False"/>
  <p:tag name="BITMAPFORMAT" val="png256"/>
  <p:tag name="ORIGWIDTH" val="213.0005"/>
  <p:tag name="PICTUREFILESIZE" val="1581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color{red}&#10;\begin{document}&#10;${m \choose {m^++m^-}}{{m^++m^-}\choose{m^+}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9"/>
  <p:tag name="BOXHEIGHT" val="424"/>
  <p:tag name="BOXFONT" val="10"/>
  <p:tag name="BOXWRAP" val="False"/>
  <p:tag name="WORKAROUNDTRANSPARENCYBUG" val="False"/>
  <p:tag name="ALLOWFONTSUBSTITUTION" val="False"/>
  <p:tag name="BITMAPFORMAT" val="png256"/>
  <p:tag name="ORIGWIDTH" val="181.9804"/>
  <p:tag name="PICTUREFILESIZE" val="1806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color{red}&#10;\begin{document}&#10;$$ \sum_{1\le m^++m^-\le m}&#10;       {m \choose {m^++m^-}}{{m^++m^-} \choose {m^+}}&#10;        (1.5(m^++m^-))^{-n/2} &lt; 1 $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9"/>
  <p:tag name="BOXHEIGHT" val="424"/>
  <p:tag name="BOXFONT" val="10"/>
  <p:tag name="BOXWRAP" val="False"/>
  <p:tag name="WORKAROUNDTRANSPARENCYBUG" val="False"/>
  <p:tag name="ALLOWFONTSUBSTITUTION" val="False"/>
  <p:tag name="BITMAPFORMAT" val="png256"/>
  <p:tag name="ORIGWIDTH" val="601.9813"/>
  <p:tag name="PICTUREFILESIZE" val="529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color{red}&#10;\begin{document}&#10;$$ \sum_{t=1}^m {m \choose t}\,&#10;   (1.5t)^{-n/2} \sum_{m^+=0}^t {t \choose {m^+}}&#10;       = \sum_{t=1}^m {m \choose t}\, 2^t\, (1.5t)^{-n/2} 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9"/>
  <p:tag name="BOXHEIGHT" val="424"/>
  <p:tag name="BOXFONT" val="10"/>
  <p:tag name="BOXWRAP" val="False"/>
  <p:tag name="WORKAROUNDTRANSPARENCYBUG" val="False"/>
  <p:tag name="ALLOWFONTSUBSTITUTION" val="False"/>
  <p:tag name="BITMAPFORMAT" val="png256"/>
  <p:tag name="ORIGWIDTH" val="532.9811"/>
  <p:tag name="PICTUREFILESIZE" val="5954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$$\Sigma_1 \le {m \choose T} 2^T 1.5^{-n/2}&#10;                       &lt; \left(\frac{9m}T\right)^T 1.5^{-n/2}&#10;                                         = (3\log_2m)^{2T} 1.5^{-n/2} , $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9"/>
  <p:tag name="BOXHEIGHT" val="424"/>
  <p:tag name="BOXFONT" val="10"/>
  <p:tag name="BOXWRAP" val="False"/>
  <p:tag name="WORKAROUNDTRANSPARENCYBUG" val="False"/>
  <p:tag name="ALLOWFONTSUBSTITUTION" val="False"/>
  <p:tag name="BITMAPFORMAT" val="png256"/>
  <p:tag name="ORIGWIDTH" val="606.0013"/>
  <p:tag name="PICTUREFILESIZE" val="5462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$$ \log_2\Sigma_1 &lt; \frac{2m}{(\log m)^2}\,\log (3\log m) -&#10;                 \log 3\log 1.5\,\frac{m}{\log m} \, (1+o(1)) &lt; -1, $$ 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9"/>
  <p:tag name="BOXHEIGHT" val="424"/>
  <p:tag name="BOXFONT" val="10"/>
  <p:tag name="BOXWRAP" val="False"/>
  <p:tag name="WORKAROUNDTRANSPARENCYBUG" val="False"/>
  <p:tag name="ALLOWFONTSUBSTITUTION" val="False"/>
  <p:tag name="BITMAPFORMAT" val="png256"/>
  <p:tag name="ORIGWIDTH" val="657.0013"/>
  <p:tag name="PICTUREFILESIZE" val="6000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color{red}&#10;\begin{document}&#10;  $$ \liminf_{n\to\infty} \frac{L_n}{n\log n}\ ~~~~&#10;       \ \limsup_{n\to\infty} \frac{L_n}{n\log n} \,? $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9"/>
  <p:tag name="BOXHEIGHT" val="424"/>
  <p:tag name="BOXFONT" val="10"/>
  <p:tag name="BOXWRAP" val="False"/>
  <p:tag name="WORKAROUNDTRANSPARENCYBUG" val="False"/>
  <p:tag name="ALLOWFONTSUBSTITUTION" val="False"/>
  <p:tag name="BITMAPFORMAT" val="png256"/>
  <p:tag name="ORIGWIDTH" val="333.0007"/>
  <p:tag name="PICTUREFILESIZE" val="343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color{red}&#10;\begin{document}&#10;  $$ 0.315 &lt; \frac{1}{\log 9} \le \liminf_{n\to\infty} \frac{L_n}{n\log  n}&#10;               \le \limsup_{n\to\infty} \frac{L_n}{n\log n} \le 1. $$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9"/>
  <p:tag name="BOXHEIGHT" val="424"/>
  <p:tag name="BOXFONT" val="10"/>
  <p:tag name="BOXWRAP" val="False"/>
  <p:tag name="WORKAROUNDTRANSPARENCYBUG" val="False"/>
  <p:tag name="ALLOWFONTSUBSTITUTION" val="False"/>
  <p:tag name="BITMAPFORMAT" val="png256"/>
  <p:tag name="ORIGWIDTH" val="498.961"/>
  <p:tag name="PICTUREFILESIZE" val="51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4|1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{color}&#10;\begin{document}&#10;\color{red}&#10;$$&#10;\frac{1}{2^{m^++m^-}}&#10;\sum_{j=0}^{\min\{m^+,m^-\}} {{m^+} \choose {j}} {{m^-} \choose {j}}&#10;=\frac{1}{2^{m^++m^-}}{{m^++m^-}\choose{m^+}}&#10;&lt; \frac1{\sqrt{1.5(m^++m^-)}}&#10;$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89"/>
  <p:tag name="BOXHEIGHT" val="424"/>
  <p:tag name="BOXFONT" val="10"/>
  <p:tag name="BOXWRAP" val="False"/>
  <p:tag name="WORKAROUNDTRANSPARENCYBUG" val="False"/>
  <p:tag name="ALLOWFONTSUBSTITUTION" val="False"/>
  <p:tag name="BITMAPFORMAT" val="png256"/>
  <p:tag name="ORIGWIDTH" val="720"/>
  <p:tag name="PICTUREFILESIZE" val="73604"/>
</p:tagLst>
</file>

<file path=ppt/theme/theme1.xml><?xml version="1.0" encoding="utf-8"?>
<a:theme xmlns:a="http://schemas.openxmlformats.org/drawingml/2006/main" name="עיצוב ברירת מחדל">
  <a:themeElements>
    <a:clrScheme name="עיצוב ברירת מחדל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עיצוב ברירת מחדל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44522</TotalTime>
  <Words>804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Cambria Math</vt:lpstr>
      <vt:lpstr>Arial Black</vt:lpstr>
      <vt:lpstr>Times New Roman</vt:lpstr>
      <vt:lpstr>Symbol</vt:lpstr>
      <vt:lpstr>cmr10</vt:lpstr>
      <vt:lpstr>Stencil</vt:lpstr>
      <vt:lpstr>宋体</vt:lpstr>
      <vt:lpstr>cmsy10</vt:lpstr>
      <vt:lpstr>Andalus</vt:lpstr>
      <vt:lpstr>עיצוב ברירת מחדל</vt:lpstr>
      <vt:lpstr>On the size of dissociated 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Maximum matching in minor-closed families of graphs</dc:title>
  <dc:creator>Uri Zwick</dc:creator>
  <cp:lastModifiedBy>Raphy</cp:lastModifiedBy>
  <cp:revision>1151</cp:revision>
  <cp:lastPrinted>2000-08-13T22:29:51Z</cp:lastPrinted>
  <dcterms:created xsi:type="dcterms:W3CDTF">2000-08-08T08:53:06Z</dcterms:created>
  <dcterms:modified xsi:type="dcterms:W3CDTF">2011-05-14T18:06:33Z</dcterms:modified>
</cp:coreProperties>
</file>