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23" r:id="rId3"/>
    <p:sldId id="494" r:id="rId4"/>
    <p:sldId id="495" r:id="rId5"/>
    <p:sldId id="496" r:id="rId6"/>
    <p:sldId id="497" r:id="rId7"/>
    <p:sldId id="498" r:id="rId8"/>
    <p:sldId id="499" r:id="rId9"/>
    <p:sldId id="500" r:id="rId10"/>
    <p:sldId id="512" r:id="rId11"/>
    <p:sldId id="513" r:id="rId12"/>
    <p:sldId id="514" r:id="rId13"/>
    <p:sldId id="515" r:id="rId14"/>
    <p:sldId id="501" r:id="rId15"/>
    <p:sldId id="502" r:id="rId16"/>
    <p:sldId id="503" r:id="rId17"/>
    <p:sldId id="511" r:id="rId18"/>
    <p:sldId id="504" r:id="rId19"/>
    <p:sldId id="505" r:id="rId20"/>
    <p:sldId id="506" r:id="rId21"/>
    <p:sldId id="493" r:id="rId22"/>
  </p:sldIdLst>
  <p:sldSz cx="9144000" cy="6858000" type="screen4x3"/>
  <p:notesSz cx="7004050" cy="9290050"/>
  <p:custDataLst>
    <p:tags r:id="rId25"/>
  </p:custDataLst>
  <p:defaultTextStyle>
    <a:defPPr>
      <a:defRPr lang="he-I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0000"/>
    <a:srgbClr val="99FF99"/>
    <a:srgbClr val="FCCA92"/>
    <a:srgbClr val="D60093"/>
    <a:srgbClr val="33CC33"/>
    <a:srgbClr val="99663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94" autoAdjust="0"/>
    <p:restoredTop sz="99546" autoAdjust="0"/>
  </p:normalViewPr>
  <p:slideViewPr>
    <p:cSldViewPr>
      <p:cViewPr>
        <p:scale>
          <a:sx n="75" d="100"/>
          <a:sy n="75" d="100"/>
        </p:scale>
        <p:origin x="-2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875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pPr>
              <a:defRPr/>
            </a:pPr>
            <a:fld id="{6D8431CC-2038-4454-AAAE-FC406B3312E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261F94-1CEF-4815-A454-9DA3EAC1677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72F83-BB78-4D4E-92B5-F969647D1E50}" type="slidenum">
              <a:rPr lang="ar-SA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49BEE8-6474-48B8-89D6-57D60D0248F8}" type="slidenum">
              <a:rPr lang="ar-SA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4D2C9-5923-4F40-8530-BCC63A447E51}" type="slidenum">
              <a:rPr lang="ar-SA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95FBF-EAF5-4B29-AEF9-D5E02B0B517E}" type="slidenum">
              <a:rPr lang="ar-SA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0C3186-FC17-4591-B4B9-5E9557BEC080}" type="slidenum">
              <a:rPr lang="ar-SA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227D8C-90CD-4E86-9B95-D158FFBE197D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91396-5DDF-48B9-BC43-A0EF9DAB6377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F5675-9AE9-4591-8627-70B28EC41E65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F5675-9AE9-4591-8627-70B28EC41E65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B88A0-EE20-47E8-A7A4-352CD619524A}" type="slidenum">
              <a:rPr lang="ar-SA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5E0C6-E7DF-4DFE-92DF-A69DBFC5C40C}" type="slidenum">
              <a:rPr lang="ar-SA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0094E-70C0-45CA-998A-25B904BC725C}" type="slidenum">
              <a:rPr lang="ar-SA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9B398-C32D-4A38-A01B-FB4BA5133621}" type="slidenum">
              <a:rPr lang="ar-SA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A975F-9567-4151-B806-67FD3A2740B3}" type="slidenum">
              <a:rPr lang="ar-SA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F7997D-D48A-4D38-90C0-E78305603091}" type="slidenum">
              <a:rPr lang="ar-SA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BA4F2-29FC-474A-9A97-D0DE1F045032}" type="slidenum">
              <a:rPr lang="ar-SA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AFFE0E-A908-430A-9250-2DAC7E163487}" type="slidenum">
              <a:rPr lang="ar-SA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E4777-95A6-4579-A88B-CBD269B43052}" type="slidenum">
              <a:rPr lang="ar-SA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A2D5E-FDD1-4F46-8D0B-421DE281C50C}" type="slidenum">
              <a:rPr lang="ar-SA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BACD0-B1A0-4C82-81A8-E7D99B015270}" type="slidenum">
              <a:rPr lang="ar-SA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A8CD4-BA7D-41A3-878C-FCED147DB9B2}" type="slidenum">
              <a:rPr lang="ar-SA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88BF2-7625-4A7F-82ED-41040F294C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EEA2-FF1D-46CA-B723-23E0308BCF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149AB-B092-40D6-90B9-9548E5C3EE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DC7FE-C880-4D03-8D6E-EF0665CFB5A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B3289-A42C-4D12-BD0C-039B4802470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17E5D-26CD-41DA-A53E-05BD3FED368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E005F-D89F-4BD4-B97C-0226ABF9C0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4A5C-1A84-4AEC-B390-54F2517154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1BDCA-1EF1-432F-9DC4-CDCB602659E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EFEC5-2C50-41EA-9DC3-5D62163A6F9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116CC-4D80-4A03-B07B-5D442D93500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F84366-79D7-4DAA-9C04-E370FA4C91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1257300"/>
            <a:ext cx="8526463" cy="2265363"/>
          </a:xfrm>
        </p:spPr>
        <p:txBody>
          <a:bodyPr/>
          <a:lstStyle/>
          <a:p>
            <a:pPr rtl="0"/>
            <a:r>
              <a:rPr lang="en-US" sz="4800" smtClean="0">
                <a:solidFill>
                  <a:srgbClr val="FF0000"/>
                </a:solidFill>
              </a:rPr>
              <a:t>On the Density of a Graph </a:t>
            </a:r>
            <a:br>
              <a:rPr lang="en-US" sz="4800" smtClean="0">
                <a:solidFill>
                  <a:srgbClr val="FF0000"/>
                </a:solidFill>
              </a:rPr>
            </a:br>
            <a:r>
              <a:rPr lang="en-US" sz="4800" smtClean="0">
                <a:solidFill>
                  <a:srgbClr val="FF0000"/>
                </a:solidFill>
              </a:rPr>
              <a:t>and its Blowup</a:t>
            </a:r>
            <a:br>
              <a:rPr lang="en-US" sz="4800" smtClean="0">
                <a:solidFill>
                  <a:srgbClr val="FF0000"/>
                </a:solidFill>
              </a:rPr>
            </a:b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48100"/>
            <a:ext cx="6210300" cy="1371600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2"/>
                </a:solidFill>
              </a:rPr>
              <a:t>Raphael Yuster</a:t>
            </a:r>
          </a:p>
          <a:p>
            <a:pPr rtl="0"/>
            <a:r>
              <a:rPr lang="en-US" altLang="zh-CN" sz="2400" b="1" dirty="0" smtClean="0">
                <a:ea typeface="宋体"/>
                <a:cs typeface="宋体"/>
              </a:rPr>
              <a:t>Joint work with</a:t>
            </a:r>
          </a:p>
          <a:p>
            <a:pPr rtl="0"/>
            <a:r>
              <a:rPr lang="en-US" altLang="zh-CN" sz="2800" b="1" dirty="0" smtClean="0">
                <a:solidFill>
                  <a:schemeClr val="accent2"/>
                </a:solidFill>
                <a:ea typeface="宋体"/>
                <a:cs typeface="宋体"/>
              </a:rPr>
              <a:t>Asaf Shapira</a:t>
            </a:r>
            <a:endParaRPr lang="zh-CN" altLang="en-US" sz="2800" b="1" dirty="0" smtClean="0">
              <a:solidFill>
                <a:srgbClr val="33CC33"/>
              </a:solidFill>
              <a:ea typeface="宋体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DFDCC622-61B1-462D-ABEC-34A8F489394A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04800"/>
            <a:ext cx="8242300" cy="671513"/>
          </a:xfrm>
        </p:spPr>
        <p:txBody>
          <a:bodyPr/>
          <a:lstStyle/>
          <a:p>
            <a:pPr rtl="0"/>
            <a:r>
              <a:rPr lang="en-US" sz="4000" smtClean="0">
                <a:solidFill>
                  <a:schemeClr val="accent2"/>
                </a:solidFill>
              </a:rPr>
              <a:t>Outline of Theorem 1</a:t>
            </a: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419100" y="3086100"/>
            <a:ext cx="8215313" cy="2441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We will prove Theorem 1 by first proving it for some large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~1, </a:t>
            </a:r>
            <a:r>
              <a:rPr lang="en-US" dirty="0"/>
              <a:t>and then, by applying tensor products and taking random </a:t>
            </a:r>
            <a:r>
              <a:rPr lang="en-US" dirty="0" err="1"/>
              <a:t>subgraphs</a:t>
            </a:r>
            <a:r>
              <a:rPr lang="en-US" dirty="0"/>
              <a:t>, obtain a similar result for arbitrary small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,6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denotes the complete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/>
              <a:t>-vertex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-partite graph.</a:t>
            </a:r>
          </a:p>
        </p:txBody>
      </p:sp>
      <p:sp>
        <p:nvSpPr>
          <p:cNvPr id="46086" name="Rounded Rectangle 5"/>
          <p:cNvSpPr>
            <a:spLocks noChangeArrowheads="1"/>
          </p:cNvSpPr>
          <p:nvPr/>
        </p:nvSpPr>
        <p:spPr bwMode="auto">
          <a:xfrm>
            <a:off x="457200" y="1066800"/>
            <a:ext cx="8267700" cy="1873250"/>
          </a:xfrm>
          <a:prstGeom prst="roundRect">
            <a:avLst>
              <a:gd name="adj" fmla="val 16667"/>
            </a:avLst>
          </a:prstGeom>
          <a:solidFill>
            <a:srgbClr val="FCCA9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There are absolute constants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c</a:t>
            </a:r>
            <a:r>
              <a:rPr lang="en-US" dirty="0"/>
              <a:t>, so that for all</a:t>
            </a:r>
            <a:br>
              <a:rPr lang="en-US" dirty="0"/>
            </a:b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all small enough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/>
              <a:t>, for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/>
              <a:t>we have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solidFill>
                  <a:srgbClr val="FF0000"/>
                </a:solidFill>
              </a:rPr>
              <a:t>			</a:t>
            </a:r>
            <a:r>
              <a:rPr lang="en-US" sz="3200" i="1" dirty="0" err="1">
                <a:solidFill>
                  <a:srgbClr val="FF0000"/>
                </a:solidFill>
              </a:rPr>
              <a:t>f</a:t>
            </a:r>
            <a:r>
              <a:rPr lang="en-US" sz="3200" i="1" baseline="-25000" dirty="0" err="1">
                <a:solidFill>
                  <a:srgbClr val="FF0000"/>
                </a:solidFill>
              </a:rPr>
              <a:t>B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l-GR" sz="3200" dirty="0">
                <a:solidFill>
                  <a:srgbClr val="FF0000"/>
                </a:solidFill>
              </a:rPr>
              <a:t>γ</a:t>
            </a:r>
            <a:r>
              <a:rPr lang="en-US" sz="3200" dirty="0">
                <a:solidFill>
                  <a:srgbClr val="FF0000"/>
                </a:solidFill>
              </a:rPr>
              <a:t>) </a:t>
            </a:r>
            <a:r>
              <a:rPr lang="en-US" sz="3200" dirty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l-GR" sz="3200" dirty="0">
                <a:solidFill>
                  <a:srgbClr val="FF0000"/>
                </a:solidFill>
              </a:rPr>
              <a:t>γ</a:t>
            </a:r>
            <a:r>
              <a:rPr lang="en-US" sz="3200" i="1" baseline="30000" dirty="0">
                <a:solidFill>
                  <a:srgbClr val="FF0000"/>
                </a:solidFill>
              </a:rPr>
              <a:t>t</a:t>
            </a:r>
            <a:r>
              <a:rPr lang="en-US" sz="3200" baseline="50000" dirty="0">
                <a:solidFill>
                  <a:srgbClr val="FF0000"/>
                </a:solidFill>
              </a:rPr>
              <a:t>2</a:t>
            </a:r>
            <a:r>
              <a:rPr lang="en-US" sz="3200" baseline="30000" dirty="0">
                <a:solidFill>
                  <a:srgbClr val="FF0000"/>
                </a:solidFill>
              </a:rPr>
              <a:t>(1+</a:t>
            </a:r>
            <a:r>
              <a:rPr lang="en-US" sz="3200" i="1" baseline="30000" dirty="0">
                <a:solidFill>
                  <a:srgbClr val="FF0000"/>
                </a:solidFill>
              </a:rPr>
              <a:t>c</a:t>
            </a:r>
            <a:r>
              <a:rPr lang="en-US" sz="3200" baseline="30000" dirty="0">
                <a:solidFill>
                  <a:srgbClr val="FF0000"/>
                </a:solidFill>
              </a:rPr>
              <a:t>)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2097D81-E51A-40DF-BB23-64B2A2D1C759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48132" name="Rounded Rectangle 7"/>
          <p:cNvSpPr>
            <a:spLocks noChangeArrowheads="1"/>
          </p:cNvSpPr>
          <p:nvPr/>
        </p:nvSpPr>
        <p:spPr bwMode="auto">
          <a:xfrm>
            <a:off x="419100" y="457200"/>
            <a:ext cx="8267700" cy="2009775"/>
          </a:xfrm>
          <a:prstGeom prst="roundRect">
            <a:avLst>
              <a:gd name="adj" fmla="val 16667"/>
            </a:avLst>
          </a:prstGeom>
          <a:solidFill>
            <a:srgbClr val="FCCA9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There exists an absolute </a:t>
            </a:r>
            <a:r>
              <a:rPr lang="en-US" i="1" dirty="0">
                <a:solidFill>
                  <a:srgbClr val="FF0000"/>
                </a:solidFill>
              </a:rPr>
              <a:t>c</a:t>
            </a:r>
            <a:r>
              <a:rPr lang="en-US" dirty="0"/>
              <a:t> and an integer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/>
              <a:t>, so that for all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/>
              <a:t> and for all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/>
              <a:t> </a:t>
            </a:r>
            <a:r>
              <a:rPr lang="en-US" dirty="0" err="1"/>
              <a:t>suff</a:t>
            </a:r>
            <a:r>
              <a:rPr lang="en-US" dirty="0"/>
              <a:t>. large, if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i="1" baseline="-25000" dirty="0">
                <a:solidFill>
                  <a:srgbClr val="FF0000"/>
                </a:solidFill>
              </a:rPr>
              <a:t>t</a:t>
            </a:r>
            <a:r>
              <a:rPr lang="en-US" dirty="0"/>
              <a:t> is the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-density of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,6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, then the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dirty="0"/>
              <a:t>-density is at most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i="1" baseline="-25000" dirty="0">
                <a:solidFill>
                  <a:srgbClr val="FF0000"/>
                </a:solidFill>
              </a:rPr>
              <a:t>t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baseline="50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(1+</a:t>
            </a:r>
            <a:r>
              <a:rPr lang="en-US" i="1" baseline="30000" dirty="0">
                <a:solidFill>
                  <a:srgbClr val="FF0000"/>
                </a:solidFill>
              </a:rPr>
              <a:t>c</a:t>
            </a:r>
            <a:r>
              <a:rPr lang="en-US" baseline="30000" dirty="0">
                <a:solidFill>
                  <a:srgbClr val="FF0000"/>
                </a:solidFill>
              </a:rPr>
              <a:t>)</a:t>
            </a:r>
            <a:r>
              <a:rPr lang="en-US" dirty="0"/>
              <a:t>.</a:t>
            </a:r>
            <a:endParaRPr lang="en-US" sz="3200" dirty="0"/>
          </a:p>
        </p:txBody>
      </p:sp>
      <p:sp>
        <p:nvSpPr>
          <p:cNvPr id="48133" name="TextBox 8"/>
          <p:cNvSpPr txBox="1">
            <a:spLocks noChangeArrowheads="1"/>
          </p:cNvSpPr>
          <p:nvPr/>
        </p:nvSpPr>
        <p:spPr bwMode="auto">
          <a:xfrm>
            <a:off x="3886200" y="571500"/>
            <a:ext cx="1279525" cy="52387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Lemma</a:t>
            </a:r>
          </a:p>
        </p:txBody>
      </p:sp>
      <p:sp>
        <p:nvSpPr>
          <p:cNvPr id="5" name="Text Box 74"/>
          <p:cNvSpPr txBox="1">
            <a:spLocks noChangeArrowheads="1"/>
          </p:cNvSpPr>
          <p:nvPr/>
        </p:nvSpPr>
        <p:spPr bwMode="auto">
          <a:xfrm>
            <a:off x="419100" y="2590800"/>
            <a:ext cx="8215313" cy="3970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A lower bound on the triangle-density of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,6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	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i="1" baseline="-25000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&gt; (1-1/6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)(1-2/6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)&gt;1-2/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Since</a:t>
            </a:r>
            <a:br>
              <a:rPr lang="en-US" dirty="0"/>
            </a:b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i="1" baseline="-25000" dirty="0">
                <a:solidFill>
                  <a:srgbClr val="FF0000"/>
                </a:solidFill>
              </a:rPr>
              <a:t>t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baseline="50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&gt;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0.9</a:t>
            </a:r>
            <a:r>
              <a:rPr lang="en-US" i="1" dirty="0">
                <a:solidFill>
                  <a:srgbClr val="FF0000"/>
                </a:solidFill>
              </a:rPr>
              <a:t>e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baseline="30000" dirty="0">
                <a:solidFill>
                  <a:srgbClr val="FF0000"/>
                </a:solidFill>
              </a:rPr>
              <a:t>/2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we can prove the lemma by showing that the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dirty="0"/>
              <a:t>-density of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,6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is </a:t>
            </a:r>
            <a:r>
              <a:rPr lang="en-US" i="1" dirty="0">
                <a:solidFill>
                  <a:srgbClr val="FF0000"/>
                </a:solidFill>
              </a:rPr>
              <a:t>C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baseline="30000" dirty="0">
                <a:solidFill>
                  <a:srgbClr val="FF0000"/>
                </a:solidFill>
              </a:rPr>
              <a:t>/2</a:t>
            </a:r>
            <a:r>
              <a:rPr lang="en-US" dirty="0"/>
              <a:t> for some </a:t>
            </a:r>
            <a:r>
              <a:rPr lang="en-US" i="1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>
                <a:solidFill>
                  <a:srgbClr val="FF0000"/>
                </a:solidFill>
              </a:rPr>
              <a:t>e</a:t>
            </a:r>
            <a:r>
              <a:rPr lang="en-US" dirty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Computing the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en-US" dirty="0"/>
              <a:t>-density of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,6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is not an easy combinatorial task.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4D4F7827-3F10-43EE-86B9-64D649E5EFDB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 Box 74"/>
          <p:cNvSpPr txBox="1">
            <a:spLocks noChangeArrowheads="1"/>
          </p:cNvSpPr>
          <p:nvPr/>
        </p:nvSpPr>
        <p:spPr bwMode="auto">
          <a:xfrm>
            <a:off x="457200" y="304800"/>
            <a:ext cx="8267700" cy="3970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We have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 balls colored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green</a:t>
            </a:r>
            <a:r>
              <a:rPr lang="en-US" dirty="0"/>
              <a:t>, </a:t>
            </a:r>
            <a:r>
              <a:rPr lang="en-US" dirty="0">
                <a:solidFill>
                  <a:schemeClr val="accent6"/>
                </a:solidFill>
              </a:rPr>
              <a:t>blue   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 each)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We have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 bins.</a:t>
            </a:r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For a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-partition of </a:t>
            </a:r>
            <a:r>
              <a:rPr lang="en-US" dirty="0">
                <a:solidFill>
                  <a:srgbClr val="FF0000"/>
                </a:solidFill>
              </a:rPr>
              <a:t>[6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]  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 err="1">
                <a:solidFill>
                  <a:srgbClr val="FF0000"/>
                </a:solidFill>
              </a:rPr>
              <a:t>Q</a:t>
            </a:r>
            <a:r>
              <a:rPr lang="en-US" i="1" baseline="-25000" dirty="0" err="1">
                <a:solidFill>
                  <a:srgbClr val="FF0000"/>
                </a:solidFill>
              </a:rPr>
              <a:t>r</a:t>
            </a:r>
            <a:r>
              <a:rPr lang="en-US" dirty="0"/>
              <a:t>,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en-US" i="1" baseline="-25000" dirty="0" err="1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i="1" baseline="-25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/>
              <a:t>, </a:t>
            </a:r>
            <a:r>
              <a:rPr lang="en-US" i="1" dirty="0" err="1">
                <a:solidFill>
                  <a:schemeClr val="accent6"/>
                </a:solidFill>
              </a:rPr>
              <a:t>Q</a:t>
            </a:r>
            <a:r>
              <a:rPr lang="en-US" i="1" baseline="-25000" dirty="0" err="1">
                <a:solidFill>
                  <a:schemeClr val="accent6"/>
                </a:solidFill>
              </a:rPr>
              <a:t>b</a:t>
            </a:r>
            <a:r>
              <a:rPr lang="en-US" dirty="0"/>
              <a:t>), we say that a copy of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i="1" baseline="-25000" dirty="0">
                <a:solidFill>
                  <a:srgbClr val="FF0000"/>
                </a:solidFill>
              </a:rPr>
              <a:t>  </a:t>
            </a:r>
            <a:r>
              <a:rPr lang="en-US" dirty="0"/>
              <a:t>in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,6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is of </a:t>
            </a:r>
            <a:r>
              <a:rPr lang="en-US" i="1" dirty="0"/>
              <a:t>configuration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baseline="-25000" dirty="0"/>
              <a:t>0</a:t>
            </a:r>
            <a:r>
              <a:rPr lang="en-US" dirty="0"/>
              <a:t>, </a:t>
            </a:r>
            <a:r>
              <a:rPr lang="en-US" i="1" dirty="0" err="1">
                <a:solidFill>
                  <a:srgbClr val="FF0000"/>
                </a:solidFill>
              </a:rPr>
              <a:t>Q</a:t>
            </a:r>
            <a:r>
              <a:rPr lang="en-US" i="1" baseline="-25000" dirty="0" err="1">
                <a:solidFill>
                  <a:srgbClr val="FF0000"/>
                </a:solidFill>
              </a:rPr>
              <a:t>r</a:t>
            </a:r>
            <a:r>
              <a:rPr lang="en-US" dirty="0"/>
              <a:t>, 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en-US" i="1" baseline="-25000" dirty="0" err="1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dirty="0"/>
              <a:t>, </a:t>
            </a:r>
            <a:r>
              <a:rPr lang="en-US" i="1" dirty="0" err="1">
                <a:solidFill>
                  <a:schemeClr val="accent6"/>
                </a:solidFill>
              </a:rPr>
              <a:t>Q</a:t>
            </a:r>
            <a:r>
              <a:rPr lang="en-US" i="1" baseline="-25000" dirty="0" err="1">
                <a:solidFill>
                  <a:schemeClr val="accent6"/>
                </a:solidFill>
              </a:rPr>
              <a:t>b</a:t>
            </a:r>
            <a:r>
              <a:rPr lang="en-US" dirty="0"/>
              <a:t>) if all the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balls are placed in bins of index in </a:t>
            </a:r>
            <a:r>
              <a:rPr lang="en-US" i="1" dirty="0" err="1">
                <a:solidFill>
                  <a:srgbClr val="FF0000"/>
                </a:solidFill>
              </a:rPr>
              <a:t>Q</a:t>
            </a:r>
            <a:r>
              <a:rPr lang="en-US" i="1" baseline="-25000" dirty="0" err="1">
                <a:solidFill>
                  <a:srgbClr val="FF0000"/>
                </a:solidFill>
              </a:rPr>
              <a:t>r</a:t>
            </a:r>
            <a:r>
              <a:rPr lang="en-US" dirty="0"/>
              <a:t> (likewise for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green</a:t>
            </a:r>
            <a:r>
              <a:rPr lang="en-US" dirty="0"/>
              <a:t> and </a:t>
            </a:r>
            <a:r>
              <a:rPr lang="en-US" dirty="0">
                <a:solidFill>
                  <a:schemeClr val="accent6"/>
                </a:solidFill>
              </a:rPr>
              <a:t>blue</a:t>
            </a:r>
            <a:r>
              <a:rPr lang="en-US" dirty="0"/>
              <a:t>), and the bins of </a:t>
            </a:r>
            <a:r>
              <a:rPr lang="en-US" i="1" dirty="0"/>
              <a:t>Q</a:t>
            </a:r>
            <a:r>
              <a:rPr lang="en-US" baseline="-25000" dirty="0"/>
              <a:t>0</a:t>
            </a:r>
            <a:r>
              <a:rPr lang="en-US" dirty="0"/>
              <a:t> remain empty.</a:t>
            </a:r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Example: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=2 </a:t>
            </a:r>
            <a:r>
              <a:rPr lang="en-US" dirty="0"/>
              <a:t>{{1,4,7,8,10,11,12} </a:t>
            </a:r>
            <a:r>
              <a:rPr lang="en-US" dirty="0">
                <a:solidFill>
                  <a:srgbClr val="FF0000"/>
                </a:solidFill>
              </a:rPr>
              <a:t>{2,5}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{3}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{6,9}</a:t>
            </a:r>
            <a:r>
              <a:rPr lang="en-US" dirty="0"/>
              <a:t>} 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066800" y="4457700"/>
            <a:ext cx="6972300" cy="2238375"/>
            <a:chOff x="1066800" y="4457700"/>
            <a:chExt cx="6972300" cy="2237720"/>
          </a:xfrm>
        </p:grpSpPr>
        <p:sp>
          <p:nvSpPr>
            <p:cNvPr id="50182" name="Rectangle 5"/>
            <p:cNvSpPr>
              <a:spLocks noChangeArrowheads="1"/>
            </p:cNvSpPr>
            <p:nvPr/>
          </p:nvSpPr>
          <p:spPr bwMode="auto">
            <a:xfrm>
              <a:off x="1676400" y="4457700"/>
              <a:ext cx="342900" cy="1562100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183" name="Rectangle 6"/>
            <p:cNvSpPr>
              <a:spLocks noChangeArrowheads="1"/>
            </p:cNvSpPr>
            <p:nvPr/>
          </p:nvSpPr>
          <p:spPr bwMode="auto">
            <a:xfrm>
              <a:off x="2857500" y="4457700"/>
              <a:ext cx="342900" cy="1562100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184" name="Rectangle 9"/>
            <p:cNvSpPr>
              <a:spLocks noChangeArrowheads="1"/>
            </p:cNvSpPr>
            <p:nvPr/>
          </p:nvSpPr>
          <p:spPr bwMode="auto">
            <a:xfrm>
              <a:off x="2286000" y="4457700"/>
              <a:ext cx="342900" cy="1562100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185" name="Rectangle 10"/>
            <p:cNvSpPr>
              <a:spLocks noChangeArrowheads="1"/>
            </p:cNvSpPr>
            <p:nvPr/>
          </p:nvSpPr>
          <p:spPr bwMode="auto">
            <a:xfrm>
              <a:off x="3390900" y="4457700"/>
              <a:ext cx="342900" cy="1562100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186" name="Rectangle 11"/>
            <p:cNvSpPr>
              <a:spLocks noChangeArrowheads="1"/>
            </p:cNvSpPr>
            <p:nvPr/>
          </p:nvSpPr>
          <p:spPr bwMode="auto">
            <a:xfrm>
              <a:off x="3962400" y="4457700"/>
              <a:ext cx="342900" cy="1562100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187" name="Rectangle 12"/>
            <p:cNvSpPr>
              <a:spLocks noChangeArrowheads="1"/>
            </p:cNvSpPr>
            <p:nvPr/>
          </p:nvSpPr>
          <p:spPr bwMode="auto">
            <a:xfrm>
              <a:off x="4533900" y="4457700"/>
              <a:ext cx="342900" cy="1562100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188" name="Rectangle 13"/>
            <p:cNvSpPr>
              <a:spLocks noChangeArrowheads="1"/>
            </p:cNvSpPr>
            <p:nvPr/>
          </p:nvSpPr>
          <p:spPr bwMode="auto">
            <a:xfrm>
              <a:off x="5105400" y="4457700"/>
              <a:ext cx="342900" cy="1562100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189" name="Rectangle 14"/>
            <p:cNvSpPr>
              <a:spLocks noChangeArrowheads="1"/>
            </p:cNvSpPr>
            <p:nvPr/>
          </p:nvSpPr>
          <p:spPr bwMode="auto">
            <a:xfrm>
              <a:off x="5715000" y="4457700"/>
              <a:ext cx="342900" cy="1562100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190" name="Rectangle 15"/>
            <p:cNvSpPr>
              <a:spLocks noChangeArrowheads="1"/>
            </p:cNvSpPr>
            <p:nvPr/>
          </p:nvSpPr>
          <p:spPr bwMode="auto">
            <a:xfrm>
              <a:off x="6286500" y="4457700"/>
              <a:ext cx="342900" cy="1562100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191" name="Rectangle 16"/>
            <p:cNvSpPr>
              <a:spLocks noChangeArrowheads="1"/>
            </p:cNvSpPr>
            <p:nvPr/>
          </p:nvSpPr>
          <p:spPr bwMode="auto">
            <a:xfrm>
              <a:off x="6896100" y="4457700"/>
              <a:ext cx="342900" cy="1562100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192" name="Rectangle 17"/>
            <p:cNvSpPr>
              <a:spLocks noChangeArrowheads="1"/>
            </p:cNvSpPr>
            <p:nvPr/>
          </p:nvSpPr>
          <p:spPr bwMode="auto">
            <a:xfrm>
              <a:off x="1104900" y="4457700"/>
              <a:ext cx="342900" cy="1562100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193" name="Rectangle 18"/>
            <p:cNvSpPr>
              <a:spLocks noChangeArrowheads="1"/>
            </p:cNvSpPr>
            <p:nvPr/>
          </p:nvSpPr>
          <p:spPr bwMode="auto">
            <a:xfrm>
              <a:off x="7505700" y="4457700"/>
              <a:ext cx="342900" cy="1562100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194" name="TextBox 19"/>
            <p:cNvSpPr txBox="1">
              <a:spLocks noChangeArrowheads="1"/>
            </p:cNvSpPr>
            <p:nvPr/>
          </p:nvSpPr>
          <p:spPr bwMode="auto">
            <a:xfrm>
              <a:off x="1066800" y="6096000"/>
              <a:ext cx="2667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50195" name="TextBox 20"/>
            <p:cNvSpPr txBox="1">
              <a:spLocks noChangeArrowheads="1"/>
            </p:cNvSpPr>
            <p:nvPr/>
          </p:nvSpPr>
          <p:spPr bwMode="auto">
            <a:xfrm>
              <a:off x="2324100" y="6134100"/>
              <a:ext cx="2667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50196" name="TextBox 21"/>
            <p:cNvSpPr txBox="1">
              <a:spLocks noChangeArrowheads="1"/>
            </p:cNvSpPr>
            <p:nvPr/>
          </p:nvSpPr>
          <p:spPr bwMode="auto">
            <a:xfrm>
              <a:off x="1714500" y="6134100"/>
              <a:ext cx="2667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50197" name="TextBox 22"/>
            <p:cNvSpPr txBox="1">
              <a:spLocks noChangeArrowheads="1"/>
            </p:cNvSpPr>
            <p:nvPr/>
          </p:nvSpPr>
          <p:spPr bwMode="auto">
            <a:xfrm>
              <a:off x="3467100" y="6172200"/>
              <a:ext cx="2667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sp>
          <p:nvSpPr>
            <p:cNvPr id="50198" name="TextBox 23"/>
            <p:cNvSpPr txBox="1">
              <a:spLocks noChangeArrowheads="1"/>
            </p:cNvSpPr>
            <p:nvPr/>
          </p:nvSpPr>
          <p:spPr bwMode="auto">
            <a:xfrm>
              <a:off x="2895600" y="6172200"/>
              <a:ext cx="2667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50199" name="TextBox 24"/>
            <p:cNvSpPr txBox="1">
              <a:spLocks noChangeArrowheads="1"/>
            </p:cNvSpPr>
            <p:nvPr/>
          </p:nvSpPr>
          <p:spPr bwMode="auto">
            <a:xfrm>
              <a:off x="4572000" y="6172200"/>
              <a:ext cx="2667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7</a:t>
              </a:r>
            </a:p>
          </p:txBody>
        </p:sp>
        <p:sp>
          <p:nvSpPr>
            <p:cNvPr id="50200" name="TextBox 25"/>
            <p:cNvSpPr txBox="1">
              <a:spLocks noChangeArrowheads="1"/>
            </p:cNvSpPr>
            <p:nvPr/>
          </p:nvSpPr>
          <p:spPr bwMode="auto">
            <a:xfrm>
              <a:off x="4000500" y="6134100"/>
              <a:ext cx="2667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6</a:t>
              </a:r>
            </a:p>
          </p:txBody>
        </p:sp>
        <p:sp>
          <p:nvSpPr>
            <p:cNvPr id="50201" name="TextBox 26"/>
            <p:cNvSpPr txBox="1">
              <a:spLocks noChangeArrowheads="1"/>
            </p:cNvSpPr>
            <p:nvPr/>
          </p:nvSpPr>
          <p:spPr bwMode="auto">
            <a:xfrm>
              <a:off x="5143500" y="6134100"/>
              <a:ext cx="2667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</a:t>
              </a:r>
            </a:p>
          </p:txBody>
        </p:sp>
        <p:sp>
          <p:nvSpPr>
            <p:cNvPr id="50202" name="TextBox 27"/>
            <p:cNvSpPr txBox="1">
              <a:spLocks noChangeArrowheads="1"/>
            </p:cNvSpPr>
            <p:nvPr/>
          </p:nvSpPr>
          <p:spPr bwMode="auto">
            <a:xfrm>
              <a:off x="6096000" y="6134100"/>
              <a:ext cx="7239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50203" name="TextBox 28"/>
            <p:cNvSpPr txBox="1">
              <a:spLocks noChangeArrowheads="1"/>
            </p:cNvSpPr>
            <p:nvPr/>
          </p:nvSpPr>
          <p:spPr bwMode="auto">
            <a:xfrm>
              <a:off x="5715000" y="6172200"/>
              <a:ext cx="2667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9</a:t>
              </a:r>
            </a:p>
          </p:txBody>
        </p:sp>
        <p:sp>
          <p:nvSpPr>
            <p:cNvPr id="50204" name="TextBox 29"/>
            <p:cNvSpPr txBox="1">
              <a:spLocks noChangeArrowheads="1"/>
            </p:cNvSpPr>
            <p:nvPr/>
          </p:nvSpPr>
          <p:spPr bwMode="auto">
            <a:xfrm>
              <a:off x="6629400" y="6172200"/>
              <a:ext cx="914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11</a:t>
              </a:r>
            </a:p>
          </p:txBody>
        </p:sp>
        <p:sp>
          <p:nvSpPr>
            <p:cNvPr id="50205" name="TextBox 30"/>
            <p:cNvSpPr txBox="1">
              <a:spLocks noChangeArrowheads="1"/>
            </p:cNvSpPr>
            <p:nvPr/>
          </p:nvSpPr>
          <p:spPr bwMode="auto">
            <a:xfrm>
              <a:off x="7277100" y="6134100"/>
              <a:ext cx="762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12</a:t>
              </a:r>
            </a:p>
          </p:txBody>
        </p:sp>
        <p:sp>
          <p:nvSpPr>
            <p:cNvPr id="50206" name="Oval 31"/>
            <p:cNvSpPr>
              <a:spLocks noChangeArrowheads="1"/>
            </p:cNvSpPr>
            <p:nvPr/>
          </p:nvSpPr>
          <p:spPr bwMode="auto">
            <a:xfrm>
              <a:off x="1714500" y="54864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207" name="Oval 32"/>
            <p:cNvSpPr>
              <a:spLocks noChangeArrowheads="1"/>
            </p:cNvSpPr>
            <p:nvPr/>
          </p:nvSpPr>
          <p:spPr bwMode="auto">
            <a:xfrm>
              <a:off x="3429000" y="5524500"/>
              <a:ext cx="304800" cy="30480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0208" name="Oval 33"/>
            <p:cNvSpPr>
              <a:spLocks noChangeArrowheads="1"/>
            </p:cNvSpPr>
            <p:nvPr/>
          </p:nvSpPr>
          <p:spPr bwMode="auto">
            <a:xfrm>
              <a:off x="2324100" y="5486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4000500" y="5524188"/>
              <a:ext cx="304800" cy="304711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5753100" y="5524188"/>
              <a:ext cx="304800" cy="304711"/>
            </a:xfrm>
            <a:prstGeom prst="ellipse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/>
            </a:p>
          </p:txBody>
        </p:sp>
        <p:sp>
          <p:nvSpPr>
            <p:cNvPr id="50211" name="Oval 36"/>
            <p:cNvSpPr>
              <a:spLocks noChangeArrowheads="1"/>
            </p:cNvSpPr>
            <p:nvPr/>
          </p:nvSpPr>
          <p:spPr bwMode="auto">
            <a:xfrm>
              <a:off x="2324100" y="50673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F3E97735-44CC-4DE8-B25E-0DC29466CC8C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ext Box 74"/>
          <p:cNvSpPr txBox="1">
            <a:spLocks noChangeArrowheads="1"/>
          </p:cNvSpPr>
          <p:nvPr/>
        </p:nvSpPr>
        <p:spPr bwMode="auto">
          <a:xfrm>
            <a:off x="381000" y="0"/>
            <a:ext cx="8215313" cy="6556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For a given configuration, we compute the density of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en-US" dirty="0"/>
              <a:t> having this configuration, and sum over all possible configurations.</a:t>
            </a:r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Computing the density: We have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 balls,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 of each color. We have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 bins, and ask for the probability of a random assignment of balls to the bins that corresponds to the configuration.</a:t>
            </a:r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This probability is a product of two probabilities: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/>
              <a:t>. </a:t>
            </a:r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: that each ball falls in a bin belonging to its class.</a:t>
            </a:r>
            <a:br>
              <a:rPr lang="en-US" dirty="0"/>
            </a:br>
            <a:r>
              <a:rPr lang="en-US" dirty="0"/>
              <a:t>	 and </a:t>
            </a:r>
            <a:r>
              <a:rPr lang="en-US" b="1" dirty="0"/>
              <a:t>conditioned </a:t>
            </a:r>
            <a:r>
              <a:rPr lang="en-US" dirty="0"/>
              <a:t>on that</a:t>
            </a:r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i="1" baseline="-25000" dirty="0">
                <a:solidFill>
                  <a:srgbClr val="FF0000"/>
                </a:solidFill>
              </a:rPr>
              <a:t>2 = </a:t>
            </a:r>
            <a:r>
              <a:rPr lang="en-US" i="1" dirty="0" err="1">
                <a:solidFill>
                  <a:srgbClr val="FF0000"/>
                </a:solidFill>
              </a:rPr>
              <a:t>p</a:t>
            </a:r>
            <a:r>
              <a:rPr lang="en-US" i="1" baseline="-25000" dirty="0" err="1">
                <a:solidFill>
                  <a:srgbClr val="FF0000"/>
                </a:solidFill>
              </a:rPr>
              <a:t>r</a:t>
            </a:r>
            <a:r>
              <a:rPr lang="en-US" i="1" dirty="0" err="1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i="1" baseline="-25000" dirty="0" err="1">
                <a:solidFill>
                  <a:schemeClr val="accent1">
                    <a:lumMod val="50000"/>
                  </a:schemeClr>
                </a:solidFill>
              </a:rPr>
              <a:t>g</a:t>
            </a:r>
            <a:r>
              <a:rPr lang="en-US" i="1" dirty="0" err="1">
                <a:solidFill>
                  <a:schemeClr val="accent6"/>
                </a:solidFill>
              </a:rPr>
              <a:t>p</a:t>
            </a:r>
            <a:r>
              <a:rPr lang="en-US" i="1" baseline="-25000" dirty="0" err="1">
                <a:solidFill>
                  <a:schemeClr val="accent6"/>
                </a:solidFill>
              </a:rPr>
              <a:t>b</a:t>
            </a:r>
            <a:r>
              <a:rPr lang="en-US" i="1" baseline="-25000" dirty="0"/>
              <a:t> </a:t>
            </a:r>
            <a:r>
              <a:rPr lang="en-US" i="1" dirty="0"/>
              <a:t> </a:t>
            </a:r>
            <a:r>
              <a:rPr lang="en-US" dirty="0"/>
              <a:t>where, </a:t>
            </a:r>
            <a:r>
              <a:rPr lang="en-US" dirty="0" err="1"/>
              <a:t>e.g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i="1" baseline="-25000" dirty="0">
                <a:solidFill>
                  <a:srgbClr val="FF0000"/>
                </a:solidFill>
              </a:rPr>
              <a:t>r</a:t>
            </a:r>
            <a:r>
              <a:rPr lang="en-US" dirty="0"/>
              <a:t> is the probability that if we throw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 balls into </a:t>
            </a:r>
            <a:r>
              <a:rPr lang="en-US" dirty="0">
                <a:solidFill>
                  <a:srgbClr val="FF0000"/>
                </a:solidFill>
              </a:rPr>
              <a:t>|</a:t>
            </a:r>
            <a:r>
              <a:rPr lang="en-US" i="1" dirty="0" err="1">
                <a:solidFill>
                  <a:srgbClr val="FF0000"/>
                </a:solidFill>
              </a:rPr>
              <a:t>Q</a:t>
            </a:r>
            <a:r>
              <a:rPr lang="en-US" i="1" baseline="-25000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|</a:t>
            </a:r>
            <a:r>
              <a:rPr lang="en-US" dirty="0"/>
              <a:t> bins, no bin will be empty (that’s very hard to compute precisely! – prove </a:t>
            </a:r>
            <a:r>
              <a:rPr lang="en-US" dirty="0" err="1"/>
              <a:t>u.b</a:t>
            </a:r>
            <a:r>
              <a:rPr lang="en-US" dirty="0"/>
              <a:t>. instead)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35FBC784-7492-48D8-B784-17303FDD41CA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04800"/>
            <a:ext cx="8242300" cy="671513"/>
          </a:xfrm>
        </p:spPr>
        <p:txBody>
          <a:bodyPr/>
          <a:lstStyle/>
          <a:p>
            <a:pPr rtl="0"/>
            <a:r>
              <a:rPr lang="en-US" sz="4000" smtClean="0">
                <a:solidFill>
                  <a:schemeClr val="accent2"/>
                </a:solidFill>
              </a:rPr>
              <a:t>Outline of Theorem 2</a:t>
            </a: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419100" y="3086100"/>
            <a:ext cx="8215313" cy="3509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A naïve approach that fails, but that gives the intuition: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</a:t>
            </a:r>
            <a:r>
              <a:rPr lang="en-US" dirty="0"/>
              <a:t>-regular triple contains the “correct” number of triangles we expect to find in a “truly” random graph with the same density.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So given a graph with triangle density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/>
              <a:t>, we can apply the Regularity Lemma and get a partition into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/>
              <a:t> sets, for some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 &lt; </a:t>
            </a:r>
            <a:r>
              <a:rPr lang="en-US" i="1" dirty="0" err="1">
                <a:solidFill>
                  <a:srgbClr val="FF0000"/>
                </a:solidFill>
              </a:rPr>
              <a:t>T</a:t>
            </a:r>
            <a:r>
              <a:rPr lang="en-US" i="1" baseline="-25000" dirty="0" err="1">
                <a:solidFill>
                  <a:srgbClr val="FF0000"/>
                </a:solidFill>
              </a:rPr>
              <a:t>reg</a:t>
            </a:r>
            <a:r>
              <a:rPr lang="en-US" i="1" baseline="-25000" dirty="0">
                <a:solidFill>
                  <a:srgbClr val="FF0000"/>
                </a:solidFill>
              </a:rPr>
              <a:t>-lemma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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, 1/</a:t>
            </a:r>
            <a:r>
              <a:rPr lang="el-GR" dirty="0">
                <a:solidFill>
                  <a:srgbClr val="FF0000"/>
                </a:solidFill>
              </a:rPr>
              <a:t> γ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</a:t>
            </a:r>
          </a:p>
        </p:txBody>
      </p:sp>
      <p:sp>
        <p:nvSpPr>
          <p:cNvPr id="33798" name="Rounded Rectangle 4"/>
          <p:cNvSpPr>
            <a:spLocks noChangeArrowheads="1"/>
          </p:cNvSpPr>
          <p:nvPr/>
        </p:nvSpPr>
        <p:spPr bwMode="auto">
          <a:xfrm>
            <a:off x="533400" y="952500"/>
            <a:ext cx="7772400" cy="2009775"/>
          </a:xfrm>
          <a:prstGeom prst="roundRect">
            <a:avLst>
              <a:gd name="adj" fmla="val 16667"/>
            </a:avLst>
          </a:prstGeom>
          <a:solidFill>
            <a:srgbClr val="FCCA9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For every </a:t>
            </a:r>
            <a:r>
              <a:rPr lang="en-US" dirty="0">
                <a:solidFill>
                  <a:srgbClr val="FF0000"/>
                </a:solidFill>
              </a:rPr>
              <a:t>0 &lt; </a:t>
            </a:r>
            <a:r>
              <a:rPr lang="el-GR" dirty="0">
                <a:solidFill>
                  <a:srgbClr val="FF0000"/>
                </a:solidFill>
              </a:rPr>
              <a:t>γ 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</a:t>
            </a:r>
            <a:r>
              <a:rPr lang="en-US" dirty="0">
                <a:solidFill>
                  <a:srgbClr val="FF0000"/>
                </a:solidFill>
              </a:rPr>
              <a:t> &lt; 1</a:t>
            </a:r>
            <a:r>
              <a:rPr lang="en-US" dirty="0"/>
              <a:t> there are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)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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such that if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/>
              <a:t> has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vertices and triangle density </a:t>
            </a:r>
            <a:r>
              <a:rPr lang="el-GR" dirty="0">
                <a:solidFill>
                  <a:srgbClr val="FF0000"/>
                </a:solidFill>
              </a:rPr>
              <a:t>γ </a:t>
            </a:r>
            <a:r>
              <a:rPr lang="en-US" dirty="0"/>
              <a:t>then there is some </a:t>
            </a:r>
            <a:r>
              <a:rPr lang="en-US" dirty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 for which the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en-US" dirty="0"/>
              <a:t>-density of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/>
              <a:t> is at least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baseline="30000" dirty="0">
                <a:solidFill>
                  <a:srgbClr val="FF0000"/>
                </a:solidFill>
              </a:rPr>
              <a:t>t</a:t>
            </a:r>
            <a:r>
              <a:rPr lang="en-US" baseline="50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(1+</a:t>
            </a:r>
            <a:r>
              <a:rPr lang="en-US" baseline="30000" dirty="0">
                <a:solidFill>
                  <a:srgbClr val="FF0000"/>
                </a:solidFill>
                <a:sym typeface="Symbol" pitchFamily="18" charset="2"/>
              </a:rPr>
              <a:t></a:t>
            </a:r>
            <a:r>
              <a:rPr lang="en-US" baseline="30000" dirty="0">
                <a:solidFill>
                  <a:srgbClr val="FF0000"/>
                </a:solidFill>
              </a:rPr>
              <a:t>)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AE088302-CA1A-4209-AD96-AF3630205D9F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419100" y="87313"/>
            <a:ext cx="8215313" cy="677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The number of triangles spanned by any triple 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,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j</a:t>
            </a:r>
            <a:r>
              <a:rPr lang="en-US" dirty="0" err="1">
                <a:solidFill>
                  <a:srgbClr val="FF0000"/>
                </a:solidFill>
              </a:rPr>
              <a:t>,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l</a:t>
            </a:r>
            <a:r>
              <a:rPr lang="en-US" dirty="0"/>
              <a:t> is </a:t>
            </a:r>
            <a:r>
              <a:rPr lang="en-US" b="1" dirty="0">
                <a:solidFill>
                  <a:srgbClr val="FF0000"/>
                </a:solidFill>
              </a:rPr>
              <a:t>~</a:t>
            </a:r>
            <a:r>
              <a:rPr lang="en-US" dirty="0"/>
              <a:t>  determined by densities between the sets.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Since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/>
              <a:t> has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-density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/>
              <a:t>, we get (by averaging) that there must be some triple whose triangle-density is also close to being at least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Suppose the densities between 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,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j</a:t>
            </a:r>
            <a:r>
              <a:rPr lang="en-US" dirty="0" err="1">
                <a:solidFill>
                  <a:srgbClr val="FF0000"/>
                </a:solidFill>
              </a:rPr>
              <a:t>,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l</a:t>
            </a:r>
            <a:r>
              <a:rPr lang="en-US" dirty="0"/>
              <a:t> are 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-25000" dirty="0">
                <a:solidFill>
                  <a:srgbClr val="FF0000"/>
                </a:solidFill>
              </a:rPr>
              <a:t>3 </a:t>
            </a:r>
            <a:r>
              <a:rPr lang="en-US" dirty="0"/>
              <a:t>then we get </a:t>
            </a:r>
            <a:r>
              <a:rPr lang="en-US" dirty="0" smtClean="0"/>
              <a:t>that 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-25000" dirty="0">
                <a:solidFill>
                  <a:srgbClr val="FF0000"/>
                </a:solidFill>
              </a:rPr>
              <a:t>3 </a:t>
            </a:r>
            <a:r>
              <a:rPr lang="en-US" b="1" dirty="0">
                <a:solidFill>
                  <a:srgbClr val="FF0000"/>
                </a:solidFill>
              </a:rPr>
              <a:t>~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Now, if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</a:t>
            </a:r>
            <a:r>
              <a:rPr lang="en-US" dirty="0"/>
              <a:t> is small enough, then we can also show </a:t>
            </a:r>
            <a:r>
              <a:rPr lang="en-US" b="1" dirty="0">
                <a:solidFill>
                  <a:srgbClr val="7030A0"/>
                </a:solidFill>
              </a:rPr>
              <a:t>(*)</a:t>
            </a:r>
            <a:r>
              <a:rPr lang="en-US" dirty="0"/>
              <a:t> that 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,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j</a:t>
            </a:r>
            <a:r>
              <a:rPr lang="en-US" dirty="0" err="1">
                <a:solidFill>
                  <a:srgbClr val="FF0000"/>
                </a:solidFill>
              </a:rPr>
              <a:t>,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l</a:t>
            </a:r>
            <a:r>
              <a:rPr lang="en-US" i="1" baseline="-25000" dirty="0">
                <a:solidFill>
                  <a:srgbClr val="FF0000"/>
                </a:solidFill>
              </a:rPr>
              <a:t>  </a:t>
            </a:r>
            <a:r>
              <a:rPr lang="en-US" dirty="0"/>
              <a:t>contain </a:t>
            </a:r>
            <a:r>
              <a:rPr lang="en-US" b="1" dirty="0">
                <a:solidFill>
                  <a:srgbClr val="FF0000"/>
                </a:solidFill>
              </a:rPr>
              <a:t>~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baseline="50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/>
              <a:t>copies of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en-US" dirty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By the above,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baseline="5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~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l-GR" dirty="0">
                <a:solidFill>
                  <a:srgbClr val="FF0000"/>
                </a:solidFill>
              </a:rPr>
              <a:t> γ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baseline="50000" dirty="0">
                <a:solidFill>
                  <a:srgbClr val="FF0000"/>
                </a:solidFill>
              </a:rPr>
              <a:t>2</a:t>
            </a:r>
            <a:r>
              <a:rPr lang="en-US" dirty="0"/>
              <a:t>. 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For large enough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we get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dirty="0"/>
              <a:t>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baseline="50000" dirty="0">
                <a:solidFill>
                  <a:srgbClr val="FF0000"/>
                </a:solidFill>
              </a:rPr>
              <a:t>2 </a:t>
            </a:r>
            <a:r>
              <a:rPr lang="en-US" dirty="0"/>
              <a:t>=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baseline="30000" dirty="0">
                <a:solidFill>
                  <a:srgbClr val="FF0000"/>
                </a:solidFill>
              </a:rPr>
              <a:t>(1+o(1))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baseline="50000" dirty="0">
                <a:solidFill>
                  <a:srgbClr val="FF0000"/>
                </a:solidFill>
              </a:rPr>
              <a:t>2 </a:t>
            </a:r>
            <a:r>
              <a:rPr lang="en-US" dirty="0"/>
              <a:t>so it seems that we can choose a large enough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to get the desired result.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77A85C3-C767-43F1-95CB-45D63D529FA0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419100" y="87313"/>
            <a:ext cx="8215313" cy="52629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Since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bounded by a function of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/>
              <a:t> so is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. Where is the “catch”?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In order to apply </a:t>
            </a:r>
            <a:r>
              <a:rPr lang="en-US" b="1" dirty="0">
                <a:solidFill>
                  <a:srgbClr val="7030A0"/>
                </a:solidFill>
              </a:rPr>
              <a:t>(*)</a:t>
            </a:r>
            <a:r>
              <a:rPr lang="en-US" dirty="0"/>
              <a:t> with a given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, the value of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 </a:t>
            </a:r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 </a:t>
            </a:r>
            <a:r>
              <a:rPr lang="en-US" dirty="0"/>
              <a:t>-regular partition needs to depend on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. So we arrive at a circular situation in which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</a:t>
            </a:r>
            <a:r>
              <a:rPr lang="en-US" dirty="0"/>
              <a:t> needs to be small enough in terms of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 (to allow us to apply </a:t>
            </a:r>
            <a:r>
              <a:rPr lang="en-US" b="1" dirty="0">
                <a:solidFill>
                  <a:srgbClr val="7030A0"/>
                </a:solidFill>
              </a:rPr>
              <a:t>(*) </a:t>
            </a:r>
            <a:r>
              <a:rPr lang="en-US" dirty="0"/>
              <a:t>but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 needs to be large enough in terms of 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/>
              <a:t>to allow us to infer that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dirty="0"/>
              <a:t>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baseline="50000" dirty="0">
                <a:solidFill>
                  <a:srgbClr val="FF0000"/>
                </a:solidFill>
              </a:rPr>
              <a:t>2 </a:t>
            </a:r>
            <a:r>
              <a:rPr lang="en-US" dirty="0"/>
              <a:t>=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baseline="30000" dirty="0">
                <a:solidFill>
                  <a:srgbClr val="FF0000"/>
                </a:solidFill>
              </a:rPr>
              <a:t>(1+o(1))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baseline="50000" dirty="0">
                <a:solidFill>
                  <a:srgbClr val="FF0000"/>
                </a:solidFill>
              </a:rPr>
              <a:t>2 </a:t>
            </a:r>
            <a:endParaRPr lang="en-US" dirty="0"/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We overcome the above problem by </a:t>
            </a:r>
            <a:r>
              <a:rPr lang="en-US" dirty="0" smtClean="0"/>
              <a:t>applying a “functional” variant of the regularity lemma, due to AFKS.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77A85C3-C767-43F1-95CB-45D63D529FA0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419100" y="87313"/>
            <a:ext cx="8496300" cy="67710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A false variant of AFKS that would have the previous argument work:</a:t>
            </a:r>
            <a:br>
              <a:rPr lang="en-US" dirty="0" smtClean="0"/>
            </a:br>
            <a:r>
              <a:rPr lang="en-US" dirty="0" smtClean="0"/>
              <a:t>  for every function </a:t>
            </a:r>
            <a:r>
              <a:rPr lang="en-US" dirty="0" smtClean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 smtClean="0"/>
              <a:t> there is a constant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, such that</a:t>
            </a:r>
            <a:br>
              <a:rPr lang="en-US" dirty="0" smtClean="0"/>
            </a:br>
            <a:r>
              <a:rPr lang="en-US" dirty="0" smtClean="0"/>
              <a:t>  any graph can be broken into at most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sets 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almost all pairs of which are </a:t>
            </a:r>
            <a:r>
              <a:rPr lang="en-US" dirty="0" smtClean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-regular.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What is important for us (in order to apply </a:t>
            </a:r>
            <a:r>
              <a:rPr lang="en-US" b="1" dirty="0" smtClean="0">
                <a:solidFill>
                  <a:srgbClr val="7030A0"/>
                </a:solidFill>
              </a:rPr>
              <a:t>(*)</a:t>
            </a:r>
            <a:r>
              <a:rPr lang="en-US" dirty="0" smtClean="0"/>
              <a:t> ) is that it's not the parts </a:t>
            </a: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themselves that are </a:t>
            </a:r>
            <a:r>
              <a:rPr lang="en-US" dirty="0" smtClean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regular but </a:t>
            </a:r>
            <a:r>
              <a:rPr lang="en-US" b="1" i="1" u="sng" dirty="0" smtClean="0"/>
              <a:t>subsets</a:t>
            </a:r>
            <a:r>
              <a:rPr lang="en-US" dirty="0" smtClean="0"/>
              <a:t> of them. That is, every </a:t>
            </a: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en-US" i="1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broken into </a:t>
            </a:r>
            <a:r>
              <a:rPr lang="en-US" i="1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i1</a:t>
            </a:r>
            <a:r>
              <a:rPr lang="en-US" dirty="0" smtClean="0">
                <a:solidFill>
                  <a:srgbClr val="FF0000"/>
                </a:solidFill>
              </a:rPr>
              <a:t>,...,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il</a:t>
            </a:r>
            <a:r>
              <a:rPr lang="en-US" dirty="0" smtClean="0"/>
              <a:t> and almost all pairs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ij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-regular.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/>
              <a:t>This variant is true, but there is a “price”. The densities of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ij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i’j</a:t>
            </a:r>
            <a:r>
              <a:rPr lang="en-US" i="1" baseline="-25000" dirty="0" smtClean="0">
                <a:solidFill>
                  <a:srgbClr val="FF0000"/>
                </a:solidFill>
              </a:rPr>
              <a:t>’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are not guaranteed to be </a:t>
            </a:r>
            <a:r>
              <a:rPr lang="en-US" dirty="0" smtClean="0"/>
              <a:t>close to the density of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>
                <a:solidFill>
                  <a:srgbClr val="FF0000"/>
                </a:solidFill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i="1" baseline="-25000" dirty="0" smtClean="0">
                <a:solidFill>
                  <a:srgbClr val="FF0000"/>
                </a:solidFill>
              </a:rPr>
              <a:t>’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up to </a:t>
            </a:r>
            <a:r>
              <a:rPr lang="en-US" dirty="0" smtClean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but only “mildly” close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(actually, </a:t>
            </a:r>
            <a:r>
              <a:rPr lang="en-US" dirty="0" smtClean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close.</a:t>
            </a:r>
            <a:r>
              <a:rPr lang="en-US" dirty="0" smtClean="0"/>
              <a:t> 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AB0A0C94-6F3A-47FA-B233-6BC8DB5CC635}" type="slidenum">
              <a:rPr lang="he-IL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228600" y="342900"/>
            <a:ext cx="8496300" cy="4648200"/>
          </a:xfrm>
          <a:prstGeom prst="roundRect">
            <a:avLst/>
          </a:prstGeom>
          <a:solidFill>
            <a:srgbClr val="FCCA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defRPr/>
            </a:pPr>
            <a:r>
              <a:rPr lang="en-US" dirty="0"/>
              <a:t>For a function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): N </a:t>
            </a:r>
            <a:r>
              <a:rPr lang="en-US" dirty="0">
                <a:solidFill>
                  <a:srgbClr val="FF0000"/>
                </a:solidFill>
                <a:sym typeface="Symbol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[0,1)</a:t>
            </a:r>
            <a:r>
              <a:rPr lang="en-US" dirty="0"/>
              <a:t> a pair of </a:t>
            </a:r>
            <a:r>
              <a:rPr lang="en-US" dirty="0" err="1"/>
              <a:t>equipartitions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solidFill>
                  <a:srgbClr val="FF0000"/>
                </a:solidFill>
                <a:latin typeface="Brush Script MT" pitchFamily="66" charset="0"/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={</a:t>
            </a:r>
            <a:r>
              <a:rPr lang="en-US" i="1" dirty="0">
                <a:solidFill>
                  <a:srgbClr val="FF0000"/>
                </a:solidFill>
              </a:rPr>
              <a:t>V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,…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} </a:t>
            </a:r>
            <a:r>
              <a:rPr lang="en-US" dirty="0"/>
              <a:t>and its refinement </a:t>
            </a:r>
            <a:r>
              <a:rPr lang="en-US" i="1" dirty="0">
                <a:solidFill>
                  <a:srgbClr val="FF0000"/>
                </a:solidFill>
                <a:latin typeface="Brush Script MT" pitchFamily="66" charset="0"/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={</a:t>
            </a:r>
            <a:r>
              <a:rPr lang="en-US" i="1" dirty="0">
                <a:solidFill>
                  <a:srgbClr val="FF0000"/>
                </a:solidFill>
              </a:rPr>
              <a:t>V</a:t>
            </a:r>
            <a:r>
              <a:rPr lang="en-US" baseline="-25000" dirty="0">
                <a:solidFill>
                  <a:srgbClr val="FF0000"/>
                </a:solidFill>
              </a:rPr>
              <a:t>11</a:t>
            </a:r>
            <a:r>
              <a:rPr lang="en-US" dirty="0">
                <a:solidFill>
                  <a:srgbClr val="FF0000"/>
                </a:solidFill>
              </a:rPr>
              <a:t>,…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kl</a:t>
            </a:r>
            <a:r>
              <a:rPr lang="en-US" dirty="0">
                <a:solidFill>
                  <a:srgbClr val="FF0000"/>
                </a:solidFill>
              </a:rPr>
              <a:t>} </a:t>
            </a:r>
            <a:r>
              <a:rPr lang="en-US" dirty="0"/>
              <a:t>are said to be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/>
              <a:t>-regular if:</a:t>
            </a:r>
          </a:p>
          <a:p>
            <a:pPr marL="514350" indent="-514350" eaLnBrk="0" hangingPunct="0">
              <a:spcBef>
                <a:spcPts val="600"/>
              </a:spcBef>
              <a:buFontTx/>
              <a:buAutoNum type="arabicPeriod"/>
              <a:defRPr/>
            </a:pPr>
            <a:r>
              <a:rPr lang="en-US" dirty="0"/>
              <a:t>All but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(0)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/>
              <a:t> of the pairs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V</a:t>
            </a:r>
            <a:r>
              <a:rPr lang="en-US" i="1" baseline="-25000" dirty="0">
                <a:solidFill>
                  <a:srgbClr val="FF0000"/>
                </a:solidFill>
              </a:rPr>
              <a:t>i 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(0)</a:t>
            </a:r>
            <a:r>
              <a:rPr lang="en-US" dirty="0"/>
              <a:t>-regular.</a:t>
            </a:r>
          </a:p>
          <a:p>
            <a:pPr marL="514350" indent="-514350" eaLnBrk="0" hangingPunct="0">
              <a:spcBef>
                <a:spcPts val="600"/>
              </a:spcBef>
              <a:buFontTx/>
              <a:buAutoNum type="arabicPeriod"/>
              <a:defRPr/>
            </a:pPr>
            <a:r>
              <a:rPr lang="en-US" dirty="0"/>
              <a:t>For all </a:t>
            </a:r>
            <a:r>
              <a:rPr lang="en-US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, </a:t>
            </a:r>
            <a:r>
              <a:rPr lang="en-US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' , </a:t>
            </a:r>
            <a:r>
              <a:rPr lang="en-US" i="1" dirty="0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 , </a:t>
            </a:r>
            <a:r>
              <a:rPr lang="en-US" i="1" dirty="0">
                <a:solidFill>
                  <a:srgbClr val="FF0000"/>
                </a:solidFill>
              </a:rPr>
              <a:t>j’</a:t>
            </a:r>
            <a:r>
              <a:rPr lang="en-US" dirty="0"/>
              <a:t> but at most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(k)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baseline="30000" dirty="0"/>
              <a:t> </a:t>
            </a:r>
            <a:r>
              <a:rPr lang="en-US" dirty="0"/>
              <a:t>of them, the pair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ij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i’j</a:t>
            </a:r>
            <a:r>
              <a:rPr lang="en-US" i="1" baseline="-25000" dirty="0">
                <a:solidFill>
                  <a:srgbClr val="FF0000"/>
                </a:solidFill>
              </a:rPr>
              <a:t>’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-regular.</a:t>
            </a:r>
          </a:p>
          <a:p>
            <a:pPr marL="514350" indent="-514350" eaLnBrk="0" hangingPunct="0">
              <a:spcBef>
                <a:spcPts val="600"/>
              </a:spcBef>
              <a:buFontTx/>
              <a:buAutoNum type="arabicPeriod"/>
              <a:defRPr/>
            </a:pPr>
            <a:r>
              <a:rPr lang="en-US" dirty="0"/>
              <a:t>All </a:t>
            </a:r>
            <a:r>
              <a:rPr lang="en-US" i="1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, </a:t>
            </a:r>
            <a:r>
              <a:rPr lang="en-US" i="1" dirty="0" err="1">
                <a:solidFill>
                  <a:srgbClr val="FF0000"/>
                </a:solidFill>
              </a:rPr>
              <a:t>i</a:t>
            </a:r>
            <a:r>
              <a:rPr lang="en-US" i="1" dirty="0">
                <a:solidFill>
                  <a:srgbClr val="FF0000"/>
                </a:solidFill>
              </a:rPr>
              <a:t>'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 but at most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(0)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them are such that for all  </a:t>
            </a:r>
            <a:r>
              <a:rPr lang="en-US" i="1" dirty="0">
                <a:solidFill>
                  <a:srgbClr val="FF0000"/>
                </a:solidFill>
              </a:rPr>
              <a:t>j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i="1" dirty="0">
                <a:solidFill>
                  <a:srgbClr val="FF0000"/>
                </a:solidFill>
              </a:rPr>
              <a:t>j'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but at most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(0)</a:t>
            </a:r>
            <a:r>
              <a:rPr lang="en-US" i="1" dirty="0">
                <a:solidFill>
                  <a:srgbClr val="FF0000"/>
                </a:solidFill>
              </a:rPr>
              <a:t>l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them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|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i</a:t>
            </a:r>
            <a:r>
              <a:rPr lang="en-US" dirty="0" err="1">
                <a:solidFill>
                  <a:srgbClr val="FF0000"/>
                </a:solidFill>
              </a:rPr>
              <a:t>,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i</a:t>
            </a:r>
            <a:r>
              <a:rPr lang="en-US" baseline="-25000" dirty="0">
                <a:solidFill>
                  <a:srgbClr val="FF0000"/>
                </a:solidFill>
              </a:rPr>
              <a:t>'</a:t>
            </a:r>
            <a:r>
              <a:rPr lang="en-US" dirty="0">
                <a:solidFill>
                  <a:srgbClr val="FF0000"/>
                </a:solidFill>
              </a:rPr>
              <a:t>}) -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i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j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 err="1">
                <a:solidFill>
                  <a:srgbClr val="FF0000"/>
                </a:solidFill>
              </a:rPr>
              <a:t>V</a:t>
            </a:r>
            <a:r>
              <a:rPr lang="en-US" i="1" baseline="-25000" dirty="0" err="1">
                <a:solidFill>
                  <a:srgbClr val="FF0000"/>
                </a:solidFill>
              </a:rPr>
              <a:t>i</a:t>
            </a:r>
            <a:r>
              <a:rPr lang="en-US" baseline="-25000" dirty="0" err="1">
                <a:solidFill>
                  <a:srgbClr val="FF0000"/>
                </a:solidFill>
              </a:rPr>
              <a:t>',</a:t>
            </a:r>
            <a:r>
              <a:rPr lang="en-US" i="1" baseline="-25000" dirty="0" err="1">
                <a:solidFill>
                  <a:srgbClr val="FF0000"/>
                </a:solidFill>
              </a:rPr>
              <a:t>j</a:t>
            </a:r>
            <a:r>
              <a:rPr lang="en-US" baseline="-25000" dirty="0">
                <a:solidFill>
                  <a:srgbClr val="FF0000"/>
                </a:solidFill>
              </a:rPr>
              <a:t>'</a:t>
            </a:r>
            <a:r>
              <a:rPr lang="en-US" dirty="0">
                <a:solidFill>
                  <a:srgbClr val="FF0000"/>
                </a:solidFill>
              </a:rPr>
              <a:t>) | &lt;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(0) </a:t>
            </a:r>
            <a:r>
              <a:rPr lang="en-US" dirty="0"/>
              <a:t>holds.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457200" y="5029200"/>
            <a:ext cx="8039100" cy="1531938"/>
          </a:xfrm>
          <a:prstGeom prst="roundRect">
            <a:avLst>
              <a:gd name="adj" fmla="val 16667"/>
            </a:avLst>
          </a:prstGeom>
          <a:solidFill>
            <a:srgbClr val="FCCA9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For integer 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/>
              <a:t> and function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there is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 E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s that any graph on at least S vertices has an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/>
              <a:t>-regular </a:t>
            </a:r>
            <a:r>
              <a:rPr lang="en-US" dirty="0" err="1"/>
              <a:t>equipartition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Brush Script MT" pitchFamily="66" charset="0"/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Brush Script MT" pitchFamily="66" charset="0"/>
              </a:rPr>
              <a:t>B </a:t>
            </a:r>
            <a:r>
              <a:rPr lang="en-US" dirty="0"/>
              <a:t>where </a:t>
            </a:r>
            <a:r>
              <a:rPr lang="en-US" dirty="0">
                <a:solidFill>
                  <a:srgbClr val="FF0000"/>
                </a:solidFill>
              </a:rPr>
              <a:t>|</a:t>
            </a:r>
            <a:r>
              <a:rPr lang="en-US" i="1" dirty="0">
                <a:solidFill>
                  <a:srgbClr val="FF0000"/>
                </a:solidFill>
                <a:latin typeface="Brush Script MT" pitchFamily="66" charset="0"/>
              </a:rPr>
              <a:t> A </a:t>
            </a:r>
            <a:r>
              <a:rPr lang="en-US" dirty="0">
                <a:solidFill>
                  <a:srgbClr val="FF0000"/>
                </a:solidFill>
              </a:rPr>
              <a:t>|= k &gt; 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|</a:t>
            </a:r>
            <a:r>
              <a:rPr lang="en-US" i="1" dirty="0">
                <a:solidFill>
                  <a:srgbClr val="FF0000"/>
                </a:solidFill>
                <a:latin typeface="Brush Script MT" pitchFamily="66" charset="0"/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|=</a:t>
            </a:r>
            <a:r>
              <a:rPr lang="en-US" i="1" dirty="0" err="1">
                <a:solidFill>
                  <a:srgbClr val="FF0000"/>
                </a:solidFill>
              </a:rPr>
              <a:t>kl</a:t>
            </a:r>
            <a:r>
              <a:rPr lang="en-US" dirty="0">
                <a:solidFill>
                  <a:srgbClr val="FF0000"/>
                </a:solidFill>
              </a:rPr>
              <a:t> &lt;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F09EDCF9-3DCB-4EF4-A121-1D5A13B36359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 Box 74"/>
          <p:cNvSpPr txBox="1">
            <a:spLocks noChangeArrowheads="1"/>
          </p:cNvSpPr>
          <p:nvPr/>
        </p:nvSpPr>
        <p:spPr bwMode="auto">
          <a:xfrm>
            <a:off x="342900" y="304800"/>
            <a:ext cx="8215313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To overcome the density problem we would need a result of </a:t>
            </a:r>
            <a:r>
              <a:rPr lang="en-US" dirty="0" err="1"/>
              <a:t>Bollobás</a:t>
            </a:r>
            <a:r>
              <a:rPr lang="en-US" dirty="0"/>
              <a:t>, </a:t>
            </a:r>
            <a:r>
              <a:rPr lang="en-US" dirty="0" err="1"/>
              <a:t>Erdös</a:t>
            </a:r>
            <a:r>
              <a:rPr lang="en-US" dirty="0"/>
              <a:t> and </a:t>
            </a:r>
            <a:r>
              <a:rPr lang="en-US" dirty="0" err="1"/>
              <a:t>Simonovits</a:t>
            </a:r>
            <a:r>
              <a:rPr lang="en-US" dirty="0"/>
              <a:t> </a:t>
            </a:r>
            <a:r>
              <a:rPr lang="en-US" dirty="0" smtClean="0"/>
              <a:t>“blown-up” </a:t>
            </a:r>
            <a:r>
              <a:rPr lang="en-US" dirty="0"/>
              <a:t>to be adjusted to our setting: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533400" y="1943100"/>
            <a:ext cx="7772400" cy="2009775"/>
          </a:xfrm>
          <a:prstGeom prst="roundRect">
            <a:avLst>
              <a:gd name="adj" fmla="val 16667"/>
            </a:avLst>
          </a:prstGeom>
          <a:solidFill>
            <a:srgbClr val="FCCA9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</a:pPr>
            <a:r>
              <a:rPr lang="en-US" dirty="0"/>
              <a:t>If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/>
              <a:t> is a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-partite graph on vertex sets 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</a:rPr>
              <a:t>Z</a:t>
            </a:r>
            <a:r>
              <a:rPr lang="en-US" dirty="0"/>
              <a:t> of size 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/>
              <a:t> each, and the densities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</a:rPr>
              <a:t>Z</a:t>
            </a:r>
            <a:r>
              <a:rPr lang="en-US" dirty="0">
                <a:solidFill>
                  <a:srgbClr val="FF0000"/>
                </a:solidFill>
              </a:rPr>
              <a:t>),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Y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i="1" dirty="0">
                <a:solidFill>
                  <a:srgbClr val="FF0000"/>
                </a:solidFill>
              </a:rPr>
              <a:t>Z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are </a:t>
            </a:r>
            <a:r>
              <a:rPr lang="en-US" dirty="0">
                <a:solidFill>
                  <a:srgbClr val="FF0000"/>
                </a:solidFill>
              </a:rPr>
              <a:t>&gt; 31/32</a:t>
            </a:r>
            <a:r>
              <a:rPr lang="en-US" dirty="0"/>
              <a:t>, then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/>
              <a:t> contains at least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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i="1" dirty="0">
                <a:solidFill>
                  <a:srgbClr val="FF0000"/>
                </a:solidFill>
              </a:rPr>
              <a:t>C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i="1" baseline="30000" dirty="0">
                <a:solidFill>
                  <a:srgbClr val="FF0000"/>
                </a:solidFill>
              </a:rPr>
              <a:t>t</a:t>
            </a:r>
            <a:r>
              <a:rPr lang="en-US" baseline="5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</a:t>
            </a:r>
            <a:r>
              <a:rPr lang="en-US" dirty="0"/>
              <a:t> copies of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dirty="0"/>
              <a:t>, where </a:t>
            </a:r>
            <a:r>
              <a:rPr lang="en-US" i="1" dirty="0">
                <a:solidFill>
                  <a:srgbClr val="FF0000"/>
                </a:solidFill>
              </a:rPr>
              <a:t>C</a:t>
            </a:r>
            <a:r>
              <a:rPr lang="en-US" dirty="0"/>
              <a:t> is an absolute constant.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1E721D1D-B4A2-4321-AB90-23DA8D373E4D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3"/>
          </a:xfrm>
        </p:spPr>
        <p:txBody>
          <a:bodyPr/>
          <a:lstStyle/>
          <a:p>
            <a:pPr rtl="0"/>
            <a:r>
              <a:rPr lang="en-US" sz="4000" smtClean="0">
                <a:solidFill>
                  <a:schemeClr val="accent2"/>
                </a:solidFill>
              </a:rPr>
              <a:t>Formulation and definitions</a:t>
            </a: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163638"/>
            <a:ext cx="7910513" cy="543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How does the number of copies of one graph </a:t>
            </a:r>
            <a:r>
              <a:rPr lang="en-US" i="1">
                <a:solidFill>
                  <a:srgbClr val="FF0000"/>
                </a:solidFill>
              </a:rPr>
              <a:t>H</a:t>
            </a:r>
            <a:r>
              <a:rPr lang="en-US"/>
              <a:t> in a graph 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/>
              <a:t> affect the number of copies of another graph </a:t>
            </a:r>
            <a:r>
              <a:rPr lang="en-US" i="1">
                <a:solidFill>
                  <a:srgbClr val="FF0000"/>
                </a:solidFill>
              </a:rPr>
              <a:t>H'</a:t>
            </a:r>
            <a:r>
              <a:rPr lang="en-US"/>
              <a:t> in 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/>
              <a:t> ?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 Our investigation here is concerned with the relation between the </a:t>
            </a:r>
            <a:r>
              <a:rPr lang="en-US" i="1" u="sng"/>
              <a:t>densities</a:t>
            </a:r>
            <a:r>
              <a:rPr lang="en-US"/>
              <a:t> of certain fixed graphs and their blowups. 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Given a graph </a:t>
            </a:r>
            <a:r>
              <a:rPr lang="en-US" i="1">
                <a:solidFill>
                  <a:srgbClr val="FF0000"/>
                </a:solidFill>
              </a:rPr>
              <a:t>H</a:t>
            </a:r>
            <a:r>
              <a:rPr lang="en-US"/>
              <a:t> on </a:t>
            </a:r>
            <a:r>
              <a:rPr lang="en-US" i="1">
                <a:solidFill>
                  <a:srgbClr val="FF0000"/>
                </a:solidFill>
              </a:rPr>
              <a:t>h</a:t>
            </a:r>
            <a:r>
              <a:rPr lang="en-US"/>
              <a:t> vertices and a sequence of </a:t>
            </a:r>
            <a:r>
              <a:rPr lang="en-US" i="1">
                <a:solidFill>
                  <a:srgbClr val="FF0000"/>
                </a:solidFill>
              </a:rPr>
              <a:t>h</a:t>
            </a:r>
            <a:r>
              <a:rPr lang="en-US"/>
              <a:t> positive integers 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,…,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i="1" baseline="-25000">
                <a:solidFill>
                  <a:srgbClr val="FF0000"/>
                </a:solidFill>
              </a:rPr>
              <a:t>h</a:t>
            </a:r>
            <a:r>
              <a:rPr lang="en-US"/>
              <a:t>, we denote by </a:t>
            </a: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=</a:t>
            </a:r>
            <a:r>
              <a:rPr lang="en-US" i="1">
                <a:solidFill>
                  <a:srgbClr val="FF0000"/>
                </a:solidFill>
              </a:rPr>
              <a:t>H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,…,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i="1" baseline="-25000">
                <a:solidFill>
                  <a:srgbClr val="FF0000"/>
                </a:solidFill>
              </a:rPr>
              <a:t>h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 the 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baseline="-25000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FF0000"/>
                </a:solidFill>
              </a:rPr>
              <a:t>,…,</a:t>
            </a:r>
            <a:r>
              <a:rPr lang="en-US" i="1">
                <a:solidFill>
                  <a:srgbClr val="FF0000"/>
                </a:solidFill>
              </a:rPr>
              <a:t>a</a:t>
            </a:r>
            <a:r>
              <a:rPr lang="en-US" i="1" baseline="-25000">
                <a:solidFill>
                  <a:srgbClr val="FF0000"/>
                </a:solidFill>
              </a:rPr>
              <a:t>h</a:t>
            </a:r>
            <a:r>
              <a:rPr lang="en-US">
                <a:solidFill>
                  <a:srgbClr val="FF0000"/>
                </a:solidFill>
              </a:rPr>
              <a:t>)</a:t>
            </a:r>
            <a:r>
              <a:rPr lang="en-US"/>
              <a:t>-blowup of </a:t>
            </a:r>
            <a:r>
              <a:rPr lang="en-US" i="1">
                <a:solidFill>
                  <a:srgbClr val="FF0000"/>
                </a:solidFill>
              </a:rPr>
              <a:t>H</a:t>
            </a:r>
            <a:r>
              <a:rPr lang="en-US"/>
              <a:t> .</a:t>
            </a:r>
            <a:endParaRPr lang="en-US" i="1">
              <a:solidFill>
                <a:srgbClr val="FF0000"/>
              </a:solidFill>
            </a:endParaRP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For brevity, we will call </a:t>
            </a: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=</a:t>
            </a:r>
            <a:r>
              <a:rPr lang="en-US" i="1">
                <a:solidFill>
                  <a:srgbClr val="FF0000"/>
                </a:solidFill>
              </a:rPr>
              <a:t>H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,…,</a:t>
            </a: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) </a:t>
            </a:r>
            <a:r>
              <a:rPr lang="en-US"/>
              <a:t>the </a:t>
            </a: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/>
              <a:t>-blowup of </a:t>
            </a:r>
            <a:r>
              <a:rPr lang="en-US" i="1">
                <a:solidFill>
                  <a:srgbClr val="FF0000"/>
                </a:solidFill>
              </a:rPr>
              <a:t>H </a:t>
            </a:r>
            <a:r>
              <a:rPr lang="en-US"/>
              <a:t>(the balanced blowup).</a:t>
            </a:r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5206CCFF-B00E-46DE-A923-DAC39653B530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419100" y="87313"/>
            <a:ext cx="8215313" cy="6554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</a:pPr>
            <a:r>
              <a:rPr lang="en-US" dirty="0"/>
              <a:t>Note: if one fixes an integer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, then it is always possible to choose an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=(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/>
              <a:t>such that if the densities of the three bipartite graphs in the above theorem are </a:t>
            </a:r>
            <a:r>
              <a:rPr lang="en-US" dirty="0">
                <a:solidFill>
                  <a:srgbClr val="FF0000"/>
                </a:solidFill>
              </a:rPr>
              <a:t>1-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 </a:t>
            </a:r>
            <a:r>
              <a:rPr lang="en-US" dirty="0"/>
              <a:t>(rather than </a:t>
            </a:r>
            <a:r>
              <a:rPr lang="en-US" dirty="0">
                <a:solidFill>
                  <a:srgbClr val="FF0000"/>
                </a:solidFill>
              </a:rPr>
              <a:t>31/32</a:t>
            </a:r>
            <a:r>
              <a:rPr lang="en-US" dirty="0"/>
              <a:t>) then one can find many copies of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dirty="0"/>
              <a:t> (simple counting argument), and in this case there is no need to use the B-E-S Theorem.</a:t>
            </a:r>
          </a:p>
          <a:p>
            <a:pPr marL="174625" indent="-174625" eaLnBrk="0" hangingPunct="0">
              <a:spcBef>
                <a:spcPct val="50000"/>
              </a:spcBef>
            </a:pPr>
            <a:r>
              <a:rPr lang="en-US" dirty="0"/>
              <a:t>However, in our case we will not have the freedom of choosing the parameters this way!</a:t>
            </a:r>
          </a:p>
          <a:p>
            <a:pPr marL="174625" indent="-174625" eaLnBrk="0" hangingPunct="0">
              <a:spcBef>
                <a:spcPct val="50000"/>
              </a:spcBef>
            </a:pPr>
            <a:r>
              <a:rPr lang="en-US" dirty="0"/>
              <a:t>The reason is that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 </a:t>
            </a:r>
            <a:r>
              <a:rPr lang="en-US" dirty="0"/>
              <a:t>in the above reasoning, will be given by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(0)</a:t>
            </a:r>
            <a:r>
              <a:rPr lang="en-US" dirty="0"/>
              <a:t> (in the functional reg. lemma) while </a:t>
            </a:r>
            <a:r>
              <a:rPr lang="en-US" i="1" dirty="0">
                <a:solidFill>
                  <a:srgbClr val="FF0000"/>
                </a:solidFill>
              </a:rPr>
              <a:t>t </a:t>
            </a:r>
            <a:r>
              <a:rPr lang="en-US" dirty="0"/>
              <a:t>will be roughly the huge integer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 E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  <a:r>
              <a:rPr lang="en-US" dirty="0" smtClean="0"/>
              <a:t>of the </a:t>
            </a:r>
            <a:r>
              <a:rPr lang="en-US" dirty="0"/>
              <a:t>lemma which is much larger than </a:t>
            </a:r>
            <a:r>
              <a:rPr lang="en-US" dirty="0">
                <a:solidFill>
                  <a:srgbClr val="FF0000"/>
                </a:solidFill>
              </a:rPr>
              <a:t>1/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(0)</a:t>
            </a:r>
            <a:r>
              <a:rPr lang="en-US" dirty="0"/>
              <a:t>. In particular, we will not have the freedom of choosing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(0) </a:t>
            </a:r>
            <a:r>
              <a:rPr lang="en-US" dirty="0"/>
              <a:t>to be small as a function of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, as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 itself will depend on </a:t>
            </a:r>
            <a:r>
              <a:rPr lang="en-US" dirty="0">
                <a:solidFill>
                  <a:srgbClr val="FF0000"/>
                </a:solidFill>
                <a:latin typeface="Brush Script MT" pitchFamily="66" charset="0"/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(0)</a:t>
            </a:r>
            <a:r>
              <a:rPr lang="en-US" dirty="0"/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34182D-ABF9-46E3-8BE3-E9E353B21773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54274" name="TextBox 2"/>
          <p:cNvSpPr txBox="1">
            <a:spLocks noChangeArrowheads="1"/>
          </p:cNvSpPr>
          <p:nvPr/>
        </p:nvSpPr>
        <p:spPr bwMode="auto">
          <a:xfrm>
            <a:off x="1828800" y="1562100"/>
            <a:ext cx="5905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400"/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92DE7F64-BF39-48B5-87A0-84688B40AFE9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533400" y="304800"/>
            <a:ext cx="7910513" cy="55707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/>
              <a:t>Let </a:t>
            </a:r>
            <a:r>
              <a:rPr lang="en-US" i="1" dirty="0" err="1">
                <a:solidFill>
                  <a:srgbClr val="FF0000"/>
                </a:solidFill>
              </a:rPr>
              <a:t>d</a:t>
            </a:r>
            <a:r>
              <a:rPr lang="en-US" i="1" baseline="-25000" dirty="0" err="1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denote the density of 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en-US" dirty="0"/>
              <a:t> in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/>
              <a:t>.</a:t>
            </a:r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dirty="0"/>
          </a:p>
          <a:p>
            <a:pPr marL="2460625" lvl="5" indent="-174625">
              <a:defRPr/>
            </a:pPr>
            <a:r>
              <a:rPr lang="en-US" sz="2000" dirty="0"/>
              <a:t>Here density of triangles 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1/2 </a:t>
            </a:r>
            <a:r>
              <a:rPr lang="en-US" sz="2000" dirty="0" smtClean="0"/>
              <a:t>(actually: </a:t>
            </a:r>
            <a:r>
              <a:rPr lang="en-US" sz="2000" dirty="0" smtClean="0">
                <a:solidFill>
                  <a:srgbClr val="FF0000"/>
                </a:solidFill>
              </a:rPr>
              <a:t>46/64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r>
              <a:rPr lang="en-US" sz="2000" dirty="0" smtClean="0"/>
              <a:t>.</a:t>
            </a:r>
            <a:endParaRPr lang="en-US" sz="2000" dirty="0"/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dirty="0"/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Many results (e.g. CGW, KST, </a:t>
            </a:r>
            <a:r>
              <a:rPr lang="en-US" dirty="0" err="1" smtClean="0"/>
              <a:t>Erdös</a:t>
            </a:r>
            <a:r>
              <a:rPr lang="en-US" dirty="0" smtClean="0"/>
              <a:t>) assert that </a:t>
            </a:r>
            <a:r>
              <a:rPr lang="en-US" dirty="0"/>
              <a:t>of all graphs with edge-density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dirty="0"/>
              <a:t>, 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 err="1">
                <a:solidFill>
                  <a:srgbClr val="FF0000"/>
                </a:solidFill>
              </a:rPr>
              <a:t>n</a:t>
            </a:r>
            <a:r>
              <a:rPr lang="en-US" dirty="0" err="1">
                <a:solidFill>
                  <a:srgbClr val="FF0000"/>
                </a:solidFill>
              </a:rPr>
              <a:t>,</a:t>
            </a:r>
            <a:r>
              <a:rPr lang="en-US" i="1" dirty="0" err="1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contains the smallest asymptotic density of copies of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a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b</a:t>
            </a:r>
            <a:r>
              <a:rPr lang="en-US" dirty="0"/>
              <a:t>. (the conjectures of </a:t>
            </a:r>
            <a:r>
              <a:rPr lang="en-US" dirty="0" err="1"/>
              <a:t>Sidorenko</a:t>
            </a:r>
            <a:r>
              <a:rPr lang="en-US" dirty="0"/>
              <a:t> and </a:t>
            </a:r>
            <a:r>
              <a:rPr lang="en-US" dirty="0" err="1"/>
              <a:t>Simonovits</a:t>
            </a:r>
            <a:r>
              <a:rPr lang="en-US" dirty="0"/>
              <a:t> state that the same holds for any bipartite graph).</a:t>
            </a:r>
          </a:p>
          <a:p>
            <a:pPr marL="174625" indent="-174625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But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a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b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en-US" dirty="0"/>
              <a:t>is just a blowup of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/>
              <a:t>, so what happens for blowups of other graphs (say, the triangle) 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066800" y="1143000"/>
            <a:ext cx="1447800" cy="1143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cxnSp>
        <p:nvCxnSpPr>
          <p:cNvPr id="19462" name="Straight Connector 6"/>
          <p:cNvCxnSpPr>
            <a:cxnSpLocks noChangeShapeType="1"/>
          </p:cNvCxnSpPr>
          <p:nvPr/>
        </p:nvCxnSpPr>
        <p:spPr bwMode="auto">
          <a:xfrm>
            <a:off x="1066800" y="1143000"/>
            <a:ext cx="1447800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2CAB5D07-18BA-434F-9EA4-6DD5B6479D46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533400" y="304800"/>
            <a:ext cx="7910513" cy="5861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endParaRPr lang="en-US" dirty="0"/>
          </a:p>
          <a:p>
            <a:pPr marL="174625" indent="-174625" eaLnBrk="0" hangingPunct="0">
              <a:spcBef>
                <a:spcPct val="50000"/>
              </a:spcBef>
            </a:pPr>
            <a:endParaRPr lang="en-US" dirty="0"/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endParaRPr lang="en-US" dirty="0"/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Problem turns out to be challenging already for blowups of triangles.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edge-blowup </a:t>
            </a:r>
            <a:r>
              <a:rPr lang="en-US" dirty="0"/>
              <a:t>“analogue” fails already for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-blowups of triangles:</a:t>
            </a:r>
          </a:p>
          <a:p>
            <a:pPr marL="631825" lvl="1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Conlon et al. observed that the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/>
              <a:t>-blow-up of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has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-density </a:t>
            </a:r>
            <a:r>
              <a:rPr lang="en-US" dirty="0">
                <a:solidFill>
                  <a:srgbClr val="FF0000"/>
                </a:solidFill>
              </a:rPr>
              <a:t>12/25</a:t>
            </a:r>
            <a:r>
              <a:rPr lang="en-US" dirty="0"/>
              <a:t> and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-25000" dirty="0">
                <a:solidFill>
                  <a:srgbClr val="FF0000"/>
                </a:solidFill>
              </a:rPr>
              <a:t>2,2,2 </a:t>
            </a:r>
            <a:r>
              <a:rPr lang="en-US" dirty="0"/>
              <a:t>density </a:t>
            </a:r>
            <a:r>
              <a:rPr lang="en-US" dirty="0">
                <a:solidFill>
                  <a:srgbClr val="FF0000"/>
                </a:solidFill>
              </a:rPr>
              <a:t>0.941(12/25)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  <a:r>
              <a:rPr lang="en-US" dirty="0"/>
              <a:t>. On the other hand,</a:t>
            </a:r>
            <a:br>
              <a:rPr lang="en-US" dirty="0"/>
            </a:b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,(12/25)</a:t>
            </a:r>
            <a:r>
              <a:rPr lang="en-US" baseline="30000" dirty="0" smtClean="0">
                <a:solidFill>
                  <a:srgbClr val="FF0000"/>
                </a:solidFill>
              </a:rPr>
              <a:t>1/3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-25000" dirty="0">
                <a:solidFill>
                  <a:srgbClr val="FF0000"/>
                </a:solidFill>
              </a:rPr>
              <a:t>2,2,2 </a:t>
            </a:r>
            <a:r>
              <a:rPr lang="en-US" dirty="0"/>
              <a:t>-density </a:t>
            </a:r>
            <a:r>
              <a:rPr lang="en-US" dirty="0">
                <a:solidFill>
                  <a:srgbClr val="FF0000"/>
                </a:solidFill>
              </a:rPr>
              <a:t>(12/25)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  <a:r>
              <a:rPr lang="en-US" dirty="0"/>
              <a:t>.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71500" y="533400"/>
            <a:ext cx="7848600" cy="10556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/>
              <a:t>Let 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en-US" dirty="0"/>
              <a:t> be a fixed graph and set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i="1" dirty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,…,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baseline="-25000" dirty="0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 Assuming that </a:t>
            </a:r>
            <a:r>
              <a:rPr lang="en-US" i="1" dirty="0" err="1">
                <a:solidFill>
                  <a:srgbClr val="FF0000"/>
                </a:solidFill>
              </a:rPr>
              <a:t>d</a:t>
            </a:r>
            <a:r>
              <a:rPr lang="en-US" i="1" baseline="-25000" dirty="0" err="1">
                <a:solidFill>
                  <a:srgbClr val="FF0000"/>
                </a:solidFill>
              </a:rPr>
              <a:t>H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)=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/>
              <a:t>, how small can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i="1" baseline="-25000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be?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5B392693-794B-45E6-B7A1-18BFC4B0842C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2667000"/>
            <a:ext cx="7962900" cy="41242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A trivial upper bound for </a:t>
            </a:r>
            <a:r>
              <a:rPr lang="en-US" i="1" dirty="0" err="1">
                <a:solidFill>
                  <a:srgbClr val="FF0000"/>
                </a:solidFill>
              </a:rPr>
              <a:t>f</a:t>
            </a:r>
            <a:r>
              <a:rPr lang="en-US" i="1" baseline="-25000" dirty="0" err="1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is obtained by the number of triangles and copies of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a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b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c</a:t>
            </a:r>
            <a:r>
              <a:rPr lang="en-US" dirty="0"/>
              <a:t> in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l-GR" dirty="0">
                <a:solidFill>
                  <a:srgbClr val="FF0000"/>
                </a:solidFill>
              </a:rPr>
              <a:t> γ</a:t>
            </a:r>
            <a:r>
              <a:rPr lang="en-US" baseline="30000" dirty="0">
                <a:solidFill>
                  <a:srgbClr val="FF0000"/>
                </a:solidFill>
              </a:rPr>
              <a:t>1/3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i="1" dirty="0" smtClean="0">
                <a:solidFill>
                  <a:srgbClr val="FF0000"/>
                </a:solidFill>
              </a:rPr>
              <a:t> 			</a:t>
            </a:r>
            <a:r>
              <a:rPr lang="en-US" i="1" dirty="0" err="1" smtClean="0">
                <a:solidFill>
                  <a:srgbClr val="FF0000"/>
                </a:solidFill>
              </a:rPr>
              <a:t>f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baseline="30000" dirty="0" smtClean="0">
                <a:solidFill>
                  <a:srgbClr val="FF0000"/>
                </a:solidFill>
              </a:rPr>
              <a:t>(</a:t>
            </a:r>
            <a:r>
              <a:rPr lang="en-US" i="1" baseline="30000" dirty="0" err="1" smtClean="0">
                <a:solidFill>
                  <a:srgbClr val="FF0000"/>
                </a:solidFill>
              </a:rPr>
              <a:t>ab</a:t>
            </a:r>
            <a:r>
              <a:rPr lang="en-US" baseline="30000" dirty="0" err="1" smtClean="0">
                <a:solidFill>
                  <a:srgbClr val="FF0000"/>
                </a:solidFill>
              </a:rPr>
              <a:t>+</a:t>
            </a:r>
            <a:r>
              <a:rPr lang="en-US" i="1" baseline="30000" dirty="0" err="1" smtClean="0">
                <a:solidFill>
                  <a:srgbClr val="FF0000"/>
                </a:solidFill>
              </a:rPr>
              <a:t>ac</a:t>
            </a:r>
            <a:r>
              <a:rPr lang="en-US" baseline="30000" dirty="0" err="1" smtClean="0">
                <a:solidFill>
                  <a:srgbClr val="FF0000"/>
                </a:solidFill>
              </a:rPr>
              <a:t>+</a:t>
            </a:r>
            <a:r>
              <a:rPr lang="en-US" i="1" baseline="30000" dirty="0" err="1" smtClean="0">
                <a:solidFill>
                  <a:srgbClr val="FF0000"/>
                </a:solidFill>
              </a:rPr>
              <a:t>bc</a:t>
            </a:r>
            <a:r>
              <a:rPr lang="en-US" baseline="30000" dirty="0" smtClean="0">
                <a:solidFill>
                  <a:srgbClr val="FF0000"/>
                </a:solidFill>
              </a:rPr>
              <a:t>)/3</a:t>
            </a:r>
            <a:endParaRPr lang="en-US" dirty="0"/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A trivial lower bound is obtained from the </a:t>
            </a:r>
            <a:r>
              <a:rPr lang="en-US" dirty="0" err="1"/>
              <a:t>Erdös-Simonovits</a:t>
            </a:r>
            <a:r>
              <a:rPr lang="en-US" dirty="0"/>
              <a:t> Theorem on the number of copies of complete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-partite </a:t>
            </a:r>
            <a:r>
              <a:rPr lang="en-US" dirty="0" err="1"/>
              <a:t>hypergraphs</a:t>
            </a:r>
            <a:r>
              <a:rPr lang="en-US" dirty="0"/>
              <a:t> in dense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-uniform </a:t>
            </a:r>
            <a:r>
              <a:rPr lang="en-US" dirty="0" err="1"/>
              <a:t>hypergraphs</a:t>
            </a:r>
            <a:r>
              <a:rPr lang="en-US" dirty="0" smtClean="0"/>
              <a:t>.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i="1" baseline="30000" dirty="0" err="1" smtClean="0">
                <a:solidFill>
                  <a:srgbClr val="FF0000"/>
                </a:solidFill>
              </a:rPr>
              <a:t>abc</a:t>
            </a:r>
            <a:r>
              <a:rPr lang="en-US" i="1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n-US" i="1" dirty="0" err="1" smtClean="0">
                <a:solidFill>
                  <a:srgbClr val="FF0000"/>
                </a:solidFill>
              </a:rPr>
              <a:t>f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pPr marL="174625" indent="-174625" eaLnBrk="0" hangingPunct="0">
              <a:spcBef>
                <a:spcPct val="50000"/>
              </a:spcBef>
            </a:pPr>
            <a:r>
              <a:rPr lang="en-US" sz="1800" dirty="0"/>
              <a:t>           (the “trivial” bounds)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l-GR" sz="3200" dirty="0">
                <a:solidFill>
                  <a:srgbClr val="FF0000"/>
                </a:solidFill>
              </a:rPr>
              <a:t>γ</a:t>
            </a:r>
            <a:r>
              <a:rPr lang="en-US" sz="3200" i="1" baseline="30000" dirty="0" err="1">
                <a:solidFill>
                  <a:srgbClr val="FF0000"/>
                </a:solidFill>
              </a:rPr>
              <a:t>abc</a:t>
            </a:r>
            <a:r>
              <a:rPr lang="en-US" sz="3200" i="1" baseline="300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n-US" sz="3200" i="1" dirty="0" err="1">
                <a:solidFill>
                  <a:srgbClr val="FF0000"/>
                </a:solidFill>
              </a:rPr>
              <a:t>f</a:t>
            </a:r>
            <a:r>
              <a:rPr lang="en-US" sz="3200" i="1" baseline="-25000" dirty="0" err="1">
                <a:solidFill>
                  <a:srgbClr val="FF0000"/>
                </a:solidFill>
              </a:rPr>
              <a:t>B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l-GR" sz="3200" dirty="0">
                <a:solidFill>
                  <a:srgbClr val="FF0000"/>
                </a:solidFill>
              </a:rPr>
              <a:t>γ</a:t>
            </a:r>
            <a:r>
              <a:rPr lang="en-US" sz="3200" dirty="0">
                <a:solidFill>
                  <a:srgbClr val="FF0000"/>
                </a:solidFill>
              </a:rPr>
              <a:t>) </a:t>
            </a:r>
            <a:r>
              <a:rPr lang="en-US" sz="3200" dirty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l-GR" sz="3200" dirty="0">
                <a:solidFill>
                  <a:srgbClr val="FF0000"/>
                </a:solidFill>
              </a:rPr>
              <a:t>γ</a:t>
            </a:r>
            <a:r>
              <a:rPr lang="en-US" sz="3200" baseline="30000" dirty="0">
                <a:solidFill>
                  <a:srgbClr val="FF0000"/>
                </a:solidFill>
              </a:rPr>
              <a:t>(</a:t>
            </a:r>
            <a:r>
              <a:rPr lang="en-US" sz="3200" i="1" baseline="30000" dirty="0" err="1">
                <a:solidFill>
                  <a:srgbClr val="FF0000"/>
                </a:solidFill>
              </a:rPr>
              <a:t>ab</a:t>
            </a:r>
            <a:r>
              <a:rPr lang="en-US" sz="3200" baseline="30000" dirty="0" err="1">
                <a:solidFill>
                  <a:srgbClr val="FF0000"/>
                </a:solidFill>
              </a:rPr>
              <a:t>+</a:t>
            </a:r>
            <a:r>
              <a:rPr lang="en-US" sz="3200" i="1" baseline="30000" dirty="0" err="1">
                <a:solidFill>
                  <a:srgbClr val="FF0000"/>
                </a:solidFill>
              </a:rPr>
              <a:t>ac</a:t>
            </a:r>
            <a:r>
              <a:rPr lang="en-US" sz="3200" baseline="30000" dirty="0" err="1">
                <a:solidFill>
                  <a:srgbClr val="FF0000"/>
                </a:solidFill>
              </a:rPr>
              <a:t>+</a:t>
            </a:r>
            <a:r>
              <a:rPr lang="en-US" sz="3200" i="1" baseline="30000" dirty="0" err="1">
                <a:solidFill>
                  <a:srgbClr val="FF0000"/>
                </a:solidFill>
              </a:rPr>
              <a:t>bc</a:t>
            </a:r>
            <a:r>
              <a:rPr lang="en-US" sz="3200" baseline="30000" dirty="0">
                <a:solidFill>
                  <a:srgbClr val="FF0000"/>
                </a:solidFill>
              </a:rPr>
              <a:t>)/3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71500" y="381000"/>
            <a:ext cx="7772400" cy="20097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/>
              <a:t>For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 &gt; 0</a:t>
            </a:r>
            <a:r>
              <a:rPr lang="en-US" dirty="0"/>
              <a:t> and integer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/>
              <a:t>, let </a:t>
            </a:r>
            <a:r>
              <a:rPr lang="en-US" i="1" dirty="0">
                <a:solidFill>
                  <a:srgbClr val="FF0000"/>
                </a:solidFill>
                <a:latin typeface="Calligraphic" pitchFamily="2" charset="0"/>
              </a:rPr>
              <a:t>G</a:t>
            </a:r>
            <a:r>
              <a:rPr lang="el-GR" baseline="-25000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be the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/>
              <a:t>-vertex graphs with triangle-density at least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/>
              <a:t>. For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a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b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c</a:t>
            </a:r>
            <a:r>
              <a:rPr lang="en-US" dirty="0"/>
              <a:t> define</a:t>
            </a:r>
            <a:br>
              <a:rPr lang="en-US" dirty="0"/>
            </a:br>
            <a:endParaRPr lang="en-US" dirty="0"/>
          </a:p>
        </p:txBody>
      </p:sp>
      <p:pic>
        <p:nvPicPr>
          <p:cNvPr id="23558" name="Picture 7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1562100"/>
            <a:ext cx="4714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982B60B1-C6C1-4139-B952-43F28C56986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571500" y="447675"/>
            <a:ext cx="7962900" cy="543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For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-25000" dirty="0">
                <a:solidFill>
                  <a:srgbClr val="FF0000"/>
                </a:solidFill>
              </a:rPr>
              <a:t>2,2,2 </a:t>
            </a:r>
            <a:r>
              <a:rPr lang="en-US" dirty="0"/>
              <a:t>the trivial bounds are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baseline="30000" dirty="0">
                <a:solidFill>
                  <a:srgbClr val="FF0000"/>
                </a:solidFill>
              </a:rPr>
              <a:t>8</a:t>
            </a:r>
            <a:r>
              <a:rPr lang="en-US" i="1" baseline="30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n-US" i="1" dirty="0" err="1">
                <a:solidFill>
                  <a:srgbClr val="FF0000"/>
                </a:solidFill>
              </a:rPr>
              <a:t>f</a:t>
            </a:r>
            <a:r>
              <a:rPr lang="en-US" i="1" baseline="-25000" dirty="0" err="1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Recall that </a:t>
            </a:r>
            <a:r>
              <a:rPr lang="en-US" dirty="0" err="1">
                <a:solidFill>
                  <a:schemeClr val="tx1"/>
                </a:solidFill>
              </a:rPr>
              <a:t>conlon</a:t>
            </a:r>
            <a:r>
              <a:rPr lang="en-US" dirty="0">
                <a:solidFill>
                  <a:schemeClr val="tx1"/>
                </a:solidFill>
              </a:rPr>
              <a:t> et al. proved </a:t>
            </a:r>
            <a:r>
              <a:rPr lang="en-US" i="1" dirty="0" err="1">
                <a:solidFill>
                  <a:srgbClr val="FF0000"/>
                </a:solidFill>
              </a:rPr>
              <a:t>f</a:t>
            </a:r>
            <a:r>
              <a:rPr lang="en-US" i="1" baseline="-25000" dirty="0" err="1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 0.941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baseline="30000" dirty="0">
                <a:solidFill>
                  <a:srgbClr val="FF0000"/>
                </a:solidFill>
              </a:rPr>
              <a:t>4 </a:t>
            </a:r>
            <a:r>
              <a:rPr lang="en-US" dirty="0">
                <a:solidFill>
                  <a:schemeClr val="tx1"/>
                </a:solidFill>
              </a:rPr>
              <a:t>for a specific </a:t>
            </a:r>
            <a:r>
              <a:rPr lang="el-GR" dirty="0">
                <a:solidFill>
                  <a:srgbClr val="FF0000"/>
                </a:solidFill>
              </a:rPr>
              <a:t>γ </a:t>
            </a:r>
            <a:r>
              <a:rPr lang="en-US" dirty="0">
                <a:solidFill>
                  <a:srgbClr val="FF0000"/>
                </a:solidFill>
              </a:rPr>
              <a:t>=12/25</a:t>
            </a:r>
            <a:r>
              <a:rPr lang="en-US" dirty="0">
                <a:solidFill>
                  <a:schemeClr val="tx1"/>
                </a:solidFill>
              </a:rPr>
              <a:t>. It is thus natural to ask if there are examples in which the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baseline="-25000" dirty="0">
                <a:solidFill>
                  <a:srgbClr val="FF0000"/>
                </a:solidFill>
              </a:rPr>
              <a:t>2,2,2 </a:t>
            </a:r>
            <a:r>
              <a:rPr lang="en-US" dirty="0">
                <a:solidFill>
                  <a:schemeClr val="tx1"/>
                </a:solidFill>
              </a:rPr>
              <a:t>-density is </a:t>
            </a:r>
            <a:r>
              <a:rPr lang="en-US" i="1" u="sng" dirty="0" err="1">
                <a:solidFill>
                  <a:schemeClr val="tx1"/>
                </a:solidFill>
              </a:rPr>
              <a:t>polynomially</a:t>
            </a:r>
            <a:r>
              <a:rPr lang="en-US" dirty="0">
                <a:solidFill>
                  <a:schemeClr val="tx1"/>
                </a:solidFill>
              </a:rPr>
              <a:t> smaller than in the random graph.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Taking an appropriate tensor product of the example of Conlon et al. we can show that for any small enough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chemeClr val="tx1"/>
                </a:solidFill>
              </a:rPr>
              <a:t>, we have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i="1" dirty="0" err="1">
                <a:solidFill>
                  <a:srgbClr val="FF0000"/>
                </a:solidFill>
              </a:rPr>
              <a:t>f</a:t>
            </a:r>
            <a:r>
              <a:rPr lang="en-US" i="1" baseline="-25000" dirty="0" err="1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baseline="30000" dirty="0" smtClean="0">
                <a:solidFill>
                  <a:srgbClr val="FF0000"/>
                </a:solidFill>
              </a:rPr>
              <a:t>4.08 </a:t>
            </a:r>
            <a:r>
              <a:rPr lang="en-US" dirty="0" smtClean="0">
                <a:solidFill>
                  <a:schemeClr val="tx1"/>
                </a:solidFill>
              </a:rPr>
              <a:t>for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B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2,2,2 </a:t>
            </a:r>
            <a:r>
              <a:rPr lang="en-US" baseline="-25000" dirty="0" smtClean="0">
                <a:solidFill>
                  <a:schemeClr val="tx1"/>
                </a:solidFill>
              </a:rPr>
              <a:t>.</a:t>
            </a:r>
            <a:endParaRPr lang="en-US" baseline="30000" dirty="0">
              <a:solidFill>
                <a:schemeClr val="tx1"/>
              </a:solidFill>
            </a:endParaRP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about  </a:t>
            </a:r>
            <a:r>
              <a:rPr lang="en-US" i="1" dirty="0">
                <a:solidFill>
                  <a:srgbClr val="FF0000"/>
                </a:solidFill>
              </a:rPr>
              <a:t>B=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? Can we improve over the trivial bound </a:t>
            </a:r>
            <a:r>
              <a:rPr lang="en-US" i="1" dirty="0" err="1">
                <a:solidFill>
                  <a:srgbClr val="FF0000"/>
                </a:solidFill>
              </a:rPr>
              <a:t>f</a:t>
            </a:r>
            <a:r>
              <a:rPr lang="en-US" i="1" baseline="-25000" dirty="0" err="1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baseline="30000" dirty="0" smtClean="0">
                <a:solidFill>
                  <a:srgbClr val="FF0000"/>
                </a:solidFill>
              </a:rPr>
              <a:t>t</a:t>
            </a:r>
            <a:r>
              <a:rPr lang="en-US" baseline="48000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marL="174625" indent="-174625" eaLnBrk="0" hangingPunct="0">
              <a:spcBef>
                <a:spcPct val="50000"/>
              </a:spcBef>
              <a:buFont typeface="Arial" charset="0"/>
              <a:buNone/>
            </a:pPr>
            <a:endParaRPr lang="en-US" baseline="30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AE8823B1-5F85-4F5C-AB4E-FFEF19F79CA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7652" name="Rounded Rectangle 5"/>
          <p:cNvSpPr>
            <a:spLocks noChangeArrowheads="1"/>
          </p:cNvSpPr>
          <p:nvPr/>
        </p:nvSpPr>
        <p:spPr bwMode="auto">
          <a:xfrm>
            <a:off x="571500" y="381000"/>
            <a:ext cx="7772400" cy="2349500"/>
          </a:xfrm>
          <a:prstGeom prst="roundRect">
            <a:avLst>
              <a:gd name="adj" fmla="val 16667"/>
            </a:avLst>
          </a:prstGeom>
          <a:solidFill>
            <a:srgbClr val="FCCA9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There are absolute constants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c</a:t>
            </a:r>
            <a:r>
              <a:rPr lang="en-US" dirty="0"/>
              <a:t>, so that for all</a:t>
            </a:r>
            <a:br>
              <a:rPr lang="en-US" dirty="0"/>
            </a:b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all small enough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/>
              <a:t>, for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/>
              <a:t>we have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solidFill>
                  <a:srgbClr val="FF0000"/>
                </a:solidFill>
              </a:rPr>
              <a:t>			</a:t>
            </a:r>
            <a:r>
              <a:rPr lang="en-US" sz="3200" i="1" dirty="0" err="1">
                <a:solidFill>
                  <a:srgbClr val="FF0000"/>
                </a:solidFill>
              </a:rPr>
              <a:t>f</a:t>
            </a:r>
            <a:r>
              <a:rPr lang="en-US" sz="3200" i="1" baseline="-25000" dirty="0" err="1">
                <a:solidFill>
                  <a:srgbClr val="FF0000"/>
                </a:solidFill>
              </a:rPr>
              <a:t>B</a:t>
            </a:r>
            <a:r>
              <a:rPr lang="en-US" sz="3200" dirty="0">
                <a:solidFill>
                  <a:srgbClr val="FF0000"/>
                </a:solidFill>
              </a:rPr>
              <a:t>(</a:t>
            </a:r>
            <a:r>
              <a:rPr lang="el-GR" sz="3200" dirty="0">
                <a:solidFill>
                  <a:srgbClr val="FF0000"/>
                </a:solidFill>
              </a:rPr>
              <a:t>γ</a:t>
            </a:r>
            <a:r>
              <a:rPr lang="en-US" sz="3200" dirty="0">
                <a:solidFill>
                  <a:srgbClr val="FF0000"/>
                </a:solidFill>
              </a:rPr>
              <a:t>) </a:t>
            </a:r>
            <a:r>
              <a:rPr lang="en-US" sz="3200" dirty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l-GR" sz="3200" dirty="0">
                <a:solidFill>
                  <a:srgbClr val="FF0000"/>
                </a:solidFill>
              </a:rPr>
              <a:t>γ</a:t>
            </a:r>
            <a:r>
              <a:rPr lang="en-US" sz="3200" i="1" baseline="30000" dirty="0">
                <a:solidFill>
                  <a:srgbClr val="FF0000"/>
                </a:solidFill>
              </a:rPr>
              <a:t>t</a:t>
            </a:r>
            <a:r>
              <a:rPr lang="en-US" sz="3200" baseline="50000" dirty="0">
                <a:solidFill>
                  <a:srgbClr val="FF0000"/>
                </a:solidFill>
              </a:rPr>
              <a:t>2</a:t>
            </a:r>
            <a:r>
              <a:rPr lang="en-US" sz="3200" baseline="30000" dirty="0">
                <a:solidFill>
                  <a:srgbClr val="FF0000"/>
                </a:solidFill>
              </a:rPr>
              <a:t>(1+</a:t>
            </a:r>
            <a:r>
              <a:rPr lang="en-US" sz="3200" i="1" baseline="30000" dirty="0">
                <a:solidFill>
                  <a:srgbClr val="FF0000"/>
                </a:solidFill>
              </a:rPr>
              <a:t>c</a:t>
            </a:r>
            <a:r>
              <a:rPr lang="en-US" sz="3200" baseline="30000" dirty="0">
                <a:solidFill>
                  <a:srgbClr val="FF0000"/>
                </a:solidFill>
              </a:rPr>
              <a:t>)</a:t>
            </a:r>
            <a:endParaRPr lang="en-US" sz="3200" dirty="0"/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3390900" y="457200"/>
            <a:ext cx="1749425" cy="52387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Theorem 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2900" y="2895600"/>
            <a:ext cx="84963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So </a:t>
            </a:r>
            <a:r>
              <a:rPr lang="en-US" dirty="0">
                <a:solidFill>
                  <a:schemeClr val="tx1"/>
                </a:solidFill>
              </a:rPr>
              <a:t>the</a:t>
            </a:r>
            <a:r>
              <a:rPr lang="en-US" dirty="0"/>
              <a:t> above theorem states that there are graphs whose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/>
              <a:t>-density is far from the corresponding density in a random graph with the same triangle-density.</a:t>
            </a:r>
          </a:p>
          <a:p>
            <a:pPr indent="2667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Our second main result complements the above theorem by showing that if a graph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/>
              <a:t> has triangle-density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/>
              <a:t> then for </a:t>
            </a:r>
            <a:r>
              <a:rPr lang="en-US" i="1" u="sng" dirty="0"/>
              <a:t>some</a:t>
            </a:r>
            <a:r>
              <a:rPr lang="en-US" dirty="0"/>
              <a:t> relatively small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 the graph must have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dirty="0"/>
              <a:t>-density close to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baseline="30000" dirty="0">
                <a:solidFill>
                  <a:srgbClr val="FF0000"/>
                </a:solidFill>
              </a:rPr>
              <a:t>t</a:t>
            </a:r>
            <a:r>
              <a:rPr lang="en-US" baseline="50000" dirty="0">
                <a:solidFill>
                  <a:srgbClr val="FF0000"/>
                </a:solidFill>
              </a:rPr>
              <a:t>2</a:t>
            </a:r>
            <a:r>
              <a:rPr lang="en-US" dirty="0"/>
              <a:t>  (what we expect in a random graph).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B9AAE8E0-0070-482B-B9B9-B3C2939169E8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9700" name="Rounded Rectangle 5"/>
          <p:cNvSpPr>
            <a:spLocks noChangeArrowheads="1"/>
          </p:cNvSpPr>
          <p:nvPr/>
        </p:nvSpPr>
        <p:spPr bwMode="auto">
          <a:xfrm>
            <a:off x="571500" y="381000"/>
            <a:ext cx="7772400" cy="2486025"/>
          </a:xfrm>
          <a:prstGeom prst="roundRect">
            <a:avLst>
              <a:gd name="adj" fmla="val 16667"/>
            </a:avLst>
          </a:prstGeom>
          <a:solidFill>
            <a:srgbClr val="FCCA9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 For every </a:t>
            </a:r>
            <a:r>
              <a:rPr lang="en-US" dirty="0">
                <a:solidFill>
                  <a:srgbClr val="FF0000"/>
                </a:solidFill>
              </a:rPr>
              <a:t>0 &lt; </a:t>
            </a:r>
            <a:r>
              <a:rPr lang="el-GR" dirty="0">
                <a:solidFill>
                  <a:srgbClr val="FF0000"/>
                </a:solidFill>
              </a:rPr>
              <a:t>γ 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</a:t>
            </a:r>
            <a:r>
              <a:rPr lang="en-US" dirty="0">
                <a:solidFill>
                  <a:srgbClr val="FF0000"/>
                </a:solidFill>
              </a:rPr>
              <a:t> &lt; 1</a:t>
            </a:r>
            <a:r>
              <a:rPr lang="en-US" dirty="0"/>
              <a:t> there are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)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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such that if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/>
              <a:t> has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&gt;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vertices and triangle density </a:t>
            </a:r>
            <a:r>
              <a:rPr lang="el-GR" dirty="0">
                <a:solidFill>
                  <a:srgbClr val="FF0000"/>
                </a:solidFill>
              </a:rPr>
              <a:t>γ </a:t>
            </a:r>
            <a:r>
              <a:rPr lang="en-US" dirty="0"/>
              <a:t>then there is some </a:t>
            </a:r>
            <a:r>
              <a:rPr lang="en-US" dirty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/>
              <a:t> for which the 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i="1" baseline="-25000" dirty="0">
                <a:solidFill>
                  <a:srgbClr val="FF0000"/>
                </a:solidFill>
              </a:rPr>
              <a:t> </a:t>
            </a:r>
            <a:r>
              <a:rPr lang="en-US" dirty="0"/>
              <a:t>-density of </a:t>
            </a:r>
            <a:r>
              <a:rPr lang="en-US" i="1" dirty="0">
                <a:solidFill>
                  <a:srgbClr val="FF0000"/>
                </a:solidFill>
              </a:rPr>
              <a:t>G</a:t>
            </a:r>
            <a:r>
              <a:rPr lang="en-US" dirty="0"/>
              <a:t> is at least 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baseline="30000" dirty="0" smtClean="0">
                <a:solidFill>
                  <a:srgbClr val="FF0000"/>
                </a:solidFill>
              </a:rPr>
              <a:t>t</a:t>
            </a:r>
            <a:r>
              <a:rPr lang="en-US" baseline="50000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(1+</a:t>
            </a:r>
            <a:r>
              <a:rPr lang="en-US" baseline="30000" dirty="0">
                <a:solidFill>
                  <a:srgbClr val="FF0000"/>
                </a:solidFill>
                <a:sym typeface="Symbol" pitchFamily="18" charset="2"/>
              </a:rPr>
              <a:t></a:t>
            </a:r>
            <a:r>
              <a:rPr lang="en-US" baseline="30000" dirty="0">
                <a:solidFill>
                  <a:srgbClr val="FF0000"/>
                </a:solidFill>
              </a:rPr>
              <a:t>)</a:t>
            </a:r>
            <a:endParaRPr lang="en-US" sz="3200" dirty="0"/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3390900" y="457200"/>
            <a:ext cx="1749425" cy="52387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Theorem 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6700" y="2887663"/>
            <a:ext cx="84963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So any graph 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/>
              <a:t> with </a:t>
            </a:r>
            <a:r>
              <a:rPr lang="en-US" i="1">
                <a:solidFill>
                  <a:srgbClr val="FF0000"/>
                </a:solidFill>
              </a:rPr>
              <a:t>K</a:t>
            </a:r>
            <a:r>
              <a:rPr lang="en-US" baseline="-25000">
                <a:solidFill>
                  <a:srgbClr val="FF0000"/>
                </a:solidFill>
              </a:rPr>
              <a:t>3</a:t>
            </a:r>
            <a:r>
              <a:rPr lang="en-US"/>
              <a:t>-density </a:t>
            </a:r>
            <a:r>
              <a:rPr lang="el-GR">
                <a:solidFill>
                  <a:srgbClr val="FF0000"/>
                </a:solidFill>
              </a:rPr>
              <a:t>γ</a:t>
            </a:r>
            <a:r>
              <a:rPr lang="en-US"/>
              <a:t> there is </a:t>
            </a:r>
            <a:r>
              <a:rPr lang="en-US" i="1"/>
              <a:t>some</a:t>
            </a:r>
            <a:r>
              <a:rPr lang="en-US"/>
              <a:t> </a:t>
            </a:r>
            <a:r>
              <a:rPr lang="en-US" i="1">
                <a:solidFill>
                  <a:srgbClr val="FF0000"/>
                </a:solidFill>
              </a:rPr>
              <a:t>t</a:t>
            </a:r>
            <a:r>
              <a:rPr lang="en-US"/>
              <a:t> for which the </a:t>
            </a:r>
            <a:r>
              <a:rPr lang="en-US" i="1">
                <a:solidFill>
                  <a:srgbClr val="FF0000"/>
                </a:solidFill>
              </a:rPr>
              <a:t>K</a:t>
            </a:r>
            <a:r>
              <a:rPr lang="en-US" i="1" baseline="-25000">
                <a:solidFill>
                  <a:srgbClr val="FF0000"/>
                </a:solidFill>
              </a:rPr>
              <a:t>t</a:t>
            </a:r>
            <a:r>
              <a:rPr lang="en-US" baseline="-25000">
                <a:solidFill>
                  <a:srgbClr val="FF0000"/>
                </a:solidFill>
              </a:rPr>
              <a:t>,</a:t>
            </a:r>
            <a:r>
              <a:rPr lang="en-US" i="1" baseline="-25000">
                <a:solidFill>
                  <a:srgbClr val="FF0000"/>
                </a:solidFill>
              </a:rPr>
              <a:t>t</a:t>
            </a:r>
            <a:r>
              <a:rPr lang="en-US" baseline="-25000">
                <a:solidFill>
                  <a:srgbClr val="FF0000"/>
                </a:solidFill>
              </a:rPr>
              <a:t>,</a:t>
            </a:r>
            <a:r>
              <a:rPr lang="en-US" i="1" baseline="-25000">
                <a:solidFill>
                  <a:srgbClr val="FF0000"/>
                </a:solidFill>
              </a:rPr>
              <a:t>t </a:t>
            </a:r>
            <a:r>
              <a:rPr lang="en-US"/>
              <a:t>-density in 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/>
              <a:t> is almost as large as in the random graph.</a:t>
            </a:r>
          </a:p>
          <a:p>
            <a:pPr indent="2667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A natural question is if the dependence of </a:t>
            </a:r>
            <a:r>
              <a:rPr lang="en-US" i="1">
                <a:solidFill>
                  <a:srgbClr val="FF0000"/>
                </a:solidFill>
              </a:rPr>
              <a:t>t</a:t>
            </a:r>
            <a:r>
              <a:rPr lang="en-US"/>
              <a:t>  on </a:t>
            </a:r>
            <a:r>
              <a:rPr lang="en-US" i="1">
                <a:solidFill>
                  <a:srgbClr val="FF0000"/>
                </a:solidFill>
              </a:rPr>
              <a:t>G</a:t>
            </a:r>
            <a:r>
              <a:rPr lang="en-US"/>
              <a:t> can be removed (namely can </a:t>
            </a:r>
            <a:r>
              <a:rPr lang="en-US" i="1">
                <a:solidFill>
                  <a:srgbClr val="FF0000"/>
                </a:solidFill>
              </a:rPr>
              <a:t>t</a:t>
            </a:r>
            <a:r>
              <a:rPr lang="en-US"/>
              <a:t> depend only on </a:t>
            </a:r>
            <a:r>
              <a:rPr lang="el-GR">
                <a:solidFill>
                  <a:srgbClr val="FF0000"/>
                </a:solidFill>
              </a:rPr>
              <a:t>γ</a:t>
            </a:r>
            <a:r>
              <a:rPr lang="en-US"/>
              <a:t>,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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?)</a:t>
            </a:r>
          </a:p>
          <a:p>
            <a:pPr indent="2667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/>
              <a:t>Answer: no! (Theorem 1). </a:t>
            </a:r>
            <a:r>
              <a:rPr lang="en-US" i="1">
                <a:solidFill>
                  <a:srgbClr val="FF0000"/>
                </a:solidFill>
              </a:rPr>
              <a:t>t</a:t>
            </a:r>
            <a:r>
              <a:rPr lang="en-US"/>
              <a:t> must depend on the specific graph, although bounded by a quantity depending on </a:t>
            </a:r>
            <a:r>
              <a:rPr lang="el-GR">
                <a:solidFill>
                  <a:srgbClr val="FF0000"/>
                </a:solidFill>
              </a:rPr>
              <a:t>γ</a:t>
            </a:r>
            <a:r>
              <a:rPr lang="en-US"/>
              <a:t>,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</a:t>
            </a:r>
            <a:r>
              <a:rPr lang="en-US"/>
              <a:t>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fld id="{7784F873-962C-4C61-8F34-2FD34A0A44F5}" type="slidenum">
              <a:rPr lang="he-IL"/>
              <a:pPr>
                <a:defRPr/>
              </a:pPr>
              <a:t>9</a:t>
            </a:fld>
            <a:endParaRPr lang="en-US"/>
          </a:p>
        </p:txBody>
      </p:sp>
      <p:sp>
        <p:nvSpPr>
          <p:cNvPr id="31748" name="Rounded Rectangle 5"/>
          <p:cNvSpPr>
            <a:spLocks noChangeArrowheads="1"/>
          </p:cNvSpPr>
          <p:nvPr/>
        </p:nvSpPr>
        <p:spPr bwMode="auto">
          <a:xfrm>
            <a:off x="571500" y="381000"/>
            <a:ext cx="7772400" cy="1770063"/>
          </a:xfrm>
          <a:prstGeom prst="roundRect">
            <a:avLst>
              <a:gd name="adj" fmla="val 16667"/>
            </a:avLst>
          </a:prstGeom>
          <a:solidFill>
            <a:srgbClr val="FCCA9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There is an absolute constant </a:t>
            </a:r>
            <a:r>
              <a:rPr lang="en-US" i="1" dirty="0">
                <a:solidFill>
                  <a:srgbClr val="FF0000"/>
                </a:solidFill>
              </a:rPr>
              <a:t>C</a:t>
            </a:r>
            <a:r>
              <a:rPr lang="en-US" dirty="0"/>
              <a:t> such that for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i="1" dirty="0" err="1">
                <a:solidFill>
                  <a:srgbClr val="FF0000"/>
                </a:solidFill>
              </a:rPr>
              <a:t>K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,</a:t>
            </a:r>
            <a:r>
              <a:rPr lang="en-US" i="1" baseline="-25000" dirty="0" err="1">
                <a:solidFill>
                  <a:srgbClr val="FF0000"/>
                </a:solidFill>
              </a:rPr>
              <a:t>t</a:t>
            </a:r>
            <a:r>
              <a:rPr lang="en-US" dirty="0"/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solidFill>
                  <a:srgbClr val="FF0000"/>
                </a:solidFill>
              </a:rPr>
              <a:t>			 </a:t>
            </a:r>
            <a:r>
              <a:rPr lang="en-US" i="1" dirty="0" err="1">
                <a:solidFill>
                  <a:srgbClr val="FF0000"/>
                </a:solidFill>
              </a:rPr>
              <a:t>f</a:t>
            </a:r>
            <a:r>
              <a:rPr lang="en-US" i="1" baseline="-25000" dirty="0" err="1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γ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</a:t>
            </a:r>
            <a:r>
              <a:rPr lang="el-GR" dirty="0">
                <a:solidFill>
                  <a:srgbClr val="FF0000"/>
                </a:solidFill>
              </a:rPr>
              <a:t> γ</a:t>
            </a:r>
            <a:r>
              <a:rPr lang="en-US" i="1" baseline="30000" dirty="0">
                <a:solidFill>
                  <a:srgbClr val="FF0000"/>
                </a:solidFill>
              </a:rPr>
              <a:t>Ct</a:t>
            </a:r>
            <a:r>
              <a:rPr lang="en-US" baseline="50000" dirty="0">
                <a:solidFill>
                  <a:srgbClr val="FF0000"/>
                </a:solidFill>
              </a:rPr>
              <a:t>2</a:t>
            </a:r>
            <a:endParaRPr lang="en-US" dirty="0"/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3390900" y="457200"/>
            <a:ext cx="1757363" cy="52387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Conjecture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2476500"/>
            <a:ext cx="84963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67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/>
              <a:t>Recall that by Theorem 1, even if the above conjecture is true, we must have </a:t>
            </a:r>
            <a:r>
              <a:rPr lang="en-US" i="1" dirty="0">
                <a:solidFill>
                  <a:srgbClr val="FF0000"/>
                </a:solidFill>
              </a:rPr>
              <a:t>C </a:t>
            </a:r>
            <a:r>
              <a:rPr lang="en-US" dirty="0">
                <a:solidFill>
                  <a:srgbClr val="FF0000"/>
                </a:solidFill>
              </a:rPr>
              <a:t>&gt; 1</a:t>
            </a:r>
            <a:r>
              <a:rPr lang="en-US" dirty="0"/>
              <a:t>. </a:t>
            </a:r>
            <a:endParaRPr lang="en-US" dirty="0" smtClean="0"/>
          </a:p>
          <a:p>
            <a:pPr indent="2667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i="1" dirty="0" smtClean="0"/>
              <a:t>A note about skewed blowups: </a:t>
            </a:r>
            <a:r>
              <a:rPr lang="en-US" dirty="0" smtClean="0"/>
              <a:t>In some cases we can determine the </a:t>
            </a:r>
            <a:r>
              <a:rPr lang="en-US" dirty="0" err="1" smtClean="0"/>
              <a:t>asymptotics</a:t>
            </a:r>
            <a:r>
              <a:rPr lang="en-US" dirty="0" smtClean="0"/>
              <a:t> of </a:t>
            </a:r>
            <a:r>
              <a:rPr lang="en-US" i="1" dirty="0" err="1" smtClean="0">
                <a:solidFill>
                  <a:srgbClr val="FF0000"/>
                </a:solidFill>
              </a:rPr>
              <a:t>f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. Specifically, for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baseline="-25000" dirty="0" smtClean="0">
                <a:solidFill>
                  <a:srgbClr val="FF0000"/>
                </a:solidFill>
              </a:rPr>
              <a:t>1,1,</a:t>
            </a:r>
            <a:r>
              <a:rPr lang="en-US" i="1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</a:t>
            </a:r>
            <a:r>
              <a:rPr lang="he-IL" dirty="0" smtClean="0"/>
              <a:t> </a:t>
            </a:r>
            <a:r>
              <a:rPr lang="en-US" dirty="0" smtClean="0"/>
              <a:t>the trivial bounds give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i="1" baseline="30000" dirty="0" smtClean="0">
                <a:solidFill>
                  <a:srgbClr val="FF0000"/>
                </a:solidFill>
              </a:rPr>
              <a:t>t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n-US" i="1" dirty="0" err="1" smtClean="0">
                <a:solidFill>
                  <a:srgbClr val="FF0000"/>
                </a:solidFill>
              </a:rPr>
              <a:t>f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baseline="30000" dirty="0" smtClean="0">
                <a:solidFill>
                  <a:srgbClr val="FF0000"/>
                </a:solidFill>
              </a:rPr>
              <a:t>(</a:t>
            </a:r>
            <a:r>
              <a:rPr lang="en-US" i="1" baseline="30000" dirty="0" smtClean="0">
                <a:solidFill>
                  <a:srgbClr val="FF0000"/>
                </a:solidFill>
              </a:rPr>
              <a:t>2t+</a:t>
            </a:r>
            <a:r>
              <a:rPr lang="en-US" baseline="30000" dirty="0" smtClean="0">
                <a:solidFill>
                  <a:srgbClr val="FF0000"/>
                </a:solidFill>
              </a:rPr>
              <a:t>1)/3</a:t>
            </a:r>
          </a:p>
          <a:p>
            <a:pPr indent="2667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here we can prove that: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l-GR" dirty="0" smtClean="0">
                <a:solidFill>
                  <a:srgbClr val="FF0000"/>
                </a:solidFill>
              </a:rPr>
              <a:t>ω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i="1" baseline="30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i="1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n-US" i="1" dirty="0" err="1" smtClean="0">
                <a:solidFill>
                  <a:srgbClr val="FF0000"/>
                </a:solidFill>
              </a:rPr>
              <a:t>f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 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r>
              <a:rPr lang="en-US" i="1" baseline="30000" dirty="0" smtClean="0">
                <a:solidFill>
                  <a:srgbClr val="FF0000"/>
                </a:solidFill>
              </a:rPr>
              <a:t>t-o</a:t>
            </a:r>
            <a:r>
              <a:rPr lang="en-US" baseline="30000" dirty="0" smtClean="0">
                <a:solidFill>
                  <a:srgbClr val="FF0000"/>
                </a:solidFill>
              </a:rPr>
              <a:t>(1)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&quot;C:\programs\TeX\MiKTeX 2.7\miktex\bin\latex&quot; $(base).tex; &quot;C:\programs\TeX\MiKTeX 2.7\miktex\bin\dvips&quot; -D $(res) -E -o $(base).ps $(base).dvi"/>
  <p:tag name="EXTERNALEDITCOMMAND" val="notepad %"/>
  <p:tag name="GHOSTSCRIPTCOMMAND" val="c:\programs\ghostscript\gs8.61\bin\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54"/>
  <p:tag name="DEFAULTHEIGHT" val="3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&#10;f_{B}(\gamma)=\liminf_{n \rightarrow \infty}\min_{G \in {\cal G}_{\gamma}(n)}d_B(G)\;.&#10;$$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297.0006"/>
  <p:tag name="PICTUREFILESIZE" val="3154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42666</TotalTime>
  <Words>1635</Words>
  <Application>Microsoft Office PowerPoint</Application>
  <PresentationFormat>On-screen Show (4:3)</PresentationFormat>
  <Paragraphs>145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עיצוב ברירת מחדל</vt:lpstr>
      <vt:lpstr>On the Density of a Graph  and its Blowup </vt:lpstr>
      <vt:lpstr>Formulation and definitions</vt:lpstr>
      <vt:lpstr>Slide 3</vt:lpstr>
      <vt:lpstr>Slide 4</vt:lpstr>
      <vt:lpstr>Slide 5</vt:lpstr>
      <vt:lpstr>Slide 6</vt:lpstr>
      <vt:lpstr>Slide 7</vt:lpstr>
      <vt:lpstr>Slide 8</vt:lpstr>
      <vt:lpstr>Slide 9</vt:lpstr>
      <vt:lpstr>Outline of Theorem 1</vt:lpstr>
      <vt:lpstr>Slide 11</vt:lpstr>
      <vt:lpstr>Slide 12</vt:lpstr>
      <vt:lpstr>Slide 13</vt:lpstr>
      <vt:lpstr>Outline of Theorem 2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matching in minor-closed families of graphs</dc:title>
  <dc:creator>Uri Zwick</dc:creator>
  <cp:lastModifiedBy>Raphael</cp:lastModifiedBy>
  <cp:revision>997</cp:revision>
  <cp:lastPrinted>2000-08-13T22:29:51Z</cp:lastPrinted>
  <dcterms:created xsi:type="dcterms:W3CDTF">2000-08-08T08:53:06Z</dcterms:created>
  <dcterms:modified xsi:type="dcterms:W3CDTF">2009-08-25T23:30:07Z</dcterms:modified>
</cp:coreProperties>
</file>