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3" r:id="rId3"/>
    <p:sldId id="425" r:id="rId4"/>
    <p:sldId id="318" r:id="rId5"/>
    <p:sldId id="426" r:id="rId6"/>
    <p:sldId id="427" r:id="rId7"/>
    <p:sldId id="365" r:id="rId8"/>
    <p:sldId id="362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23" r:id="rId20"/>
  </p:sldIdLst>
  <p:sldSz cx="9144000" cy="6858000" type="screen4x3"/>
  <p:notesSz cx="6858000" cy="9774238"/>
  <p:custDataLst>
    <p:tags r:id="rId23"/>
  </p:custDataLst>
  <p:defaultTextStyle>
    <a:defPPr>
      <a:defRPr lang="he-IL"/>
    </a:defPPr>
    <a:lvl1pPr algn="ctr" rtl="0" eaLnBrk="0" fontAlgn="base" hangingPunct="0">
      <a:spcBef>
        <a:spcPct val="50000"/>
      </a:spcBef>
      <a:spcAft>
        <a:spcPct val="0"/>
      </a:spcAft>
      <a:defRPr sz="32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32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32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32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32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996633"/>
    <a:srgbClr val="CC3300"/>
    <a:srgbClr val="FF0000"/>
    <a:srgbClr val="33CC33"/>
    <a:srgbClr val="CCFFCC"/>
    <a:srgbClr val="FF99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0441" autoAdjust="0"/>
    <p:restoredTop sz="99546" autoAdjust="0"/>
  </p:normalViewPr>
  <p:slideViewPr>
    <p:cSldViewPr>
      <p:cViewPr>
        <p:scale>
          <a:sx n="50" d="100"/>
          <a:sy n="50" d="100"/>
        </p:scale>
        <p:origin x="-134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922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pPr>
              <a:defRPr/>
            </a:pPr>
            <a:fld id="{BB136F80-DE89-4427-BC33-A8B21D21CE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31838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004B7C5-1987-4C95-A6A4-7BE7A9426DA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02764-05CF-4D3F-BF1E-1B5B0365591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6DC7D-08FE-49AE-9964-251B11DD4F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DDCD0-3571-471D-B2B4-DC258472767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60A06-E0D2-4A97-9450-0A594DCD132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F3474-1186-48A9-ABEF-F7DB38C4D6B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33945-0671-4B50-8033-5A6F848E99E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9DB9F-D186-4987-AB04-365272D5EDD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8F536-2E13-4A3C-A3CB-5C0A4E22E77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9E237-D798-47C4-AA61-6A090960127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2F521-39E8-411D-8E2B-1F7FFF19D40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EF3EB-1387-434D-BAA7-D0502B4CFC0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CA591-F6C9-48E4-BBA6-3E3F2875F02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950432E-E5D6-4945-9ACC-2777CFB9330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B84FE7-141E-4184-9E8E-4D94521E894D}" type="slidenum">
              <a:rPr lang="he-IL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90600"/>
            <a:ext cx="8491537" cy="1963738"/>
          </a:xfrm>
        </p:spPr>
        <p:txBody>
          <a:bodyPr/>
          <a:lstStyle/>
          <a:p>
            <a:pPr rtl="0"/>
            <a:r>
              <a:rPr lang="en-US" sz="4800" dirty="0" smtClean="0">
                <a:solidFill>
                  <a:srgbClr val="FF0000"/>
                </a:solidFill>
              </a:rPr>
              <a:t>Efficient algorithms on sets of permutations, dominance, and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 real-weighted APSP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43100" y="3848100"/>
            <a:ext cx="5307013" cy="762000"/>
          </a:xfrm>
        </p:spPr>
        <p:txBody>
          <a:bodyPr/>
          <a:lstStyle/>
          <a:p>
            <a:pPr rtl="0"/>
            <a:r>
              <a:rPr lang="en-US" sz="4000" b="1" dirty="0" smtClean="0">
                <a:solidFill>
                  <a:schemeClr val="accent2"/>
                </a:solidFill>
              </a:rPr>
              <a:t>Raphael Yuster</a:t>
            </a:r>
            <a:endParaRPr lang="zh-CN" altLang="en-US" sz="2000" b="1" dirty="0" smtClean="0">
              <a:solidFill>
                <a:srgbClr val="33CC33"/>
              </a:solidFill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8198" name="Rectangle 14"/>
          <p:cNvSpPr>
            <a:spLocks noChangeArrowheads="1"/>
          </p:cNvSpPr>
          <p:nvPr/>
        </p:nvSpPr>
        <p:spPr bwMode="auto">
          <a:xfrm>
            <a:off x="2019300" y="4648200"/>
            <a:ext cx="530701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rgbClr val="33CC33"/>
                </a:solidFill>
              </a:rPr>
              <a:t>University of Haifa</a:t>
            </a:r>
            <a:endParaRPr lang="zh-CN" altLang="en-US" b="1" dirty="0">
              <a:solidFill>
                <a:srgbClr val="33CC33"/>
              </a:solidFill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790700" y="4038600"/>
            <a:ext cx="4741500" cy="1066800"/>
            <a:chOff x="1790700" y="4038600"/>
            <a:chExt cx="4741500" cy="1066800"/>
          </a:xfrm>
        </p:grpSpPr>
        <p:sp>
          <p:nvSpPr>
            <p:cNvPr id="20" name="Oval 19"/>
            <p:cNvSpPr/>
            <p:nvPr/>
          </p:nvSpPr>
          <p:spPr bwMode="auto">
            <a:xfrm>
              <a:off x="6172200" y="4745400"/>
              <a:ext cx="360000" cy="3600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1790700" y="4038600"/>
              <a:ext cx="360000" cy="3600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09700" y="3124200"/>
            <a:ext cx="5867400" cy="1257300"/>
            <a:chOff x="1409700" y="3124200"/>
            <a:chExt cx="5867400" cy="1257300"/>
          </a:xfrm>
        </p:grpSpPr>
        <p:sp>
          <p:nvSpPr>
            <p:cNvPr id="11" name="Oval 10"/>
            <p:cNvSpPr/>
            <p:nvPr/>
          </p:nvSpPr>
          <p:spPr bwMode="auto">
            <a:xfrm>
              <a:off x="6972300" y="3124200"/>
              <a:ext cx="304800" cy="3429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591300" y="3124200"/>
              <a:ext cx="304800" cy="3429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5829300" y="3124200"/>
              <a:ext cx="304800" cy="3429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28900" y="4038600"/>
              <a:ext cx="304800" cy="3429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247900" y="4038600"/>
              <a:ext cx="304800" cy="3429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409700" y="4038600"/>
              <a:ext cx="304800" cy="3429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9A6A9-295F-4C04-A5CC-4FD15F7D1D04}" type="slidenum">
              <a:rPr lang="he-IL"/>
              <a:pPr/>
              <a:t>10</a:t>
            </a:fld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66700" y="457200"/>
            <a:ext cx="86164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For each row </a:t>
            </a:r>
            <a:r>
              <a:rPr lang="en-US" sz="2800" i="1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/>
              <a:t> of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, let </a:t>
            </a:r>
            <a:r>
              <a:rPr lang="en-US" sz="2800" i="1" dirty="0" smtClean="0">
                <a:solidFill>
                  <a:srgbClr val="FF0000"/>
                </a:solidFill>
              </a:rPr>
              <a:t>W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>
                <a:solidFill>
                  <a:srgbClr val="FF0000"/>
                </a:solidFill>
              </a:rPr>
              <a:t>)={</a:t>
            </a:r>
            <a:r>
              <a:rPr lang="en-US" sz="2800" i="1" dirty="0" smtClean="0">
                <a:solidFill>
                  <a:srgbClr val="FF0000"/>
                </a:solidFill>
              </a:rPr>
              <a:t>w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u</a:t>
            </a:r>
            <a:r>
              <a:rPr lang="en-US" sz="2800" baseline="-25000" dirty="0" smtClean="0">
                <a:solidFill>
                  <a:srgbClr val="FF0000"/>
                </a:solidFill>
              </a:rPr>
              <a:t>,1</a:t>
            </a:r>
            <a:r>
              <a:rPr lang="en-US" sz="2800" dirty="0" smtClean="0">
                <a:solidFill>
                  <a:srgbClr val="FF0000"/>
                </a:solidFill>
              </a:rPr>
              <a:t>,…,</a:t>
            </a:r>
            <a:r>
              <a:rPr lang="en-US" sz="2800" i="1" dirty="0" err="1" smtClean="0">
                <a:solidFill>
                  <a:srgbClr val="FF0000"/>
                </a:solidFill>
              </a:rPr>
              <a:t>w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u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,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 }</a:t>
            </a:r>
            <a:r>
              <a:rPr lang="en-US" sz="2800" dirty="0" smtClean="0"/>
              <a:t> be the distinct values appearing in it.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 Let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'</a:t>
            </a:r>
            <a:r>
              <a:rPr lang="en-US" sz="2800" dirty="0" smtClean="0"/>
              <a:t> be the Boolean matrix of order </a:t>
            </a:r>
            <a:r>
              <a:rPr lang="en-US" sz="2800" i="1" dirty="0" err="1" smtClean="0">
                <a:solidFill>
                  <a:srgbClr val="FF0000"/>
                </a:solidFill>
              </a:rPr>
              <a:t>nk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×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/>
              <a:t> indexed by the row set </a:t>
            </a:r>
            <a:r>
              <a:rPr lang="en-US" sz="2800" dirty="0" smtClean="0">
                <a:solidFill>
                  <a:srgbClr val="FF0000"/>
                </a:solidFill>
              </a:rPr>
              <a:t>[</a:t>
            </a:r>
            <a:r>
              <a:rPr lang="en-US" sz="2800" i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] × [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  <a:r>
              <a:rPr lang="en-US" sz="2800" dirty="0" smtClean="0"/>
              <a:t> and the column set </a:t>
            </a:r>
            <a:r>
              <a:rPr lang="en-US" sz="2800" dirty="0" smtClean="0">
                <a:solidFill>
                  <a:srgbClr val="FF0000"/>
                </a:solidFill>
              </a:rPr>
              <a:t>[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We set </a:t>
            </a:r>
            <a:r>
              <a:rPr lang="en-US" sz="2800" dirty="0" smtClean="0">
                <a:solidFill>
                  <a:srgbClr val="FF0000"/>
                </a:solidFill>
              </a:rPr>
              <a:t>A'((</a:t>
            </a:r>
            <a:r>
              <a:rPr lang="en-US" sz="2800" i="1" dirty="0" err="1" smtClean="0">
                <a:solidFill>
                  <a:srgbClr val="FF0000"/>
                </a:solidFill>
              </a:rPr>
              <a:t>j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smtClean="0">
                <a:solidFill>
                  <a:srgbClr val="FF0000"/>
                </a:solidFill>
              </a:rPr>
              <a:t>),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 = 1</a:t>
            </a:r>
            <a:r>
              <a:rPr lang="en-US" sz="2800" dirty="0" smtClean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)=</a:t>
            </a:r>
            <a:r>
              <a:rPr lang="en-US" sz="2800" i="1" dirty="0" err="1" smtClean="0">
                <a:solidFill>
                  <a:srgbClr val="FF0000"/>
                </a:solidFill>
              </a:rPr>
              <a:t>w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u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,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“Example”: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=4</a:t>
            </a:r>
            <a:r>
              <a:rPr lang="en-US" sz="2800" dirty="0" smtClean="0"/>
              <a:t>,  </a:t>
            </a:r>
            <a:r>
              <a:rPr lang="en-US" sz="2800" i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=2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4000500"/>
          <a:ext cx="2226276" cy="1790700"/>
        </p:xfrm>
        <a:graphic>
          <a:graphicData uri="http://schemas.openxmlformats.org/presentationml/2006/ole">
            <p:oleObj spid="_x0000_s23554" name="משוואה" r:id="rId3" imgW="1168200" imgH="939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06925" y="3124200"/>
          <a:ext cx="2870200" cy="3254375"/>
        </p:xfrm>
        <a:graphic>
          <a:graphicData uri="http://schemas.openxmlformats.org/presentationml/2006/ole">
            <p:oleObj spid="_x0000_s23555" name="משוואה" r:id="rId4" imgW="1612800" imgH="182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7086600" y="4495800"/>
            <a:ext cx="304800" cy="1905000"/>
            <a:chOff x="7086600" y="4495800"/>
            <a:chExt cx="304800" cy="1905000"/>
          </a:xfrm>
        </p:grpSpPr>
        <p:sp>
          <p:nvSpPr>
            <p:cNvPr id="36" name="Oval 35"/>
            <p:cNvSpPr/>
            <p:nvPr/>
          </p:nvSpPr>
          <p:spPr bwMode="auto">
            <a:xfrm>
              <a:off x="7086600" y="4495800"/>
              <a:ext cx="304800" cy="342900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7086600" y="6057900"/>
              <a:ext cx="304800" cy="3429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76800" y="4991100"/>
            <a:ext cx="304800" cy="876300"/>
            <a:chOff x="4876800" y="4991100"/>
            <a:chExt cx="304800" cy="876300"/>
          </a:xfrm>
        </p:grpSpPr>
        <p:sp>
          <p:nvSpPr>
            <p:cNvPr id="34" name="Oval 33"/>
            <p:cNvSpPr/>
            <p:nvPr/>
          </p:nvSpPr>
          <p:spPr bwMode="auto">
            <a:xfrm>
              <a:off x="4876800" y="5524500"/>
              <a:ext cx="304800" cy="3429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876800" y="4991100"/>
              <a:ext cx="304800" cy="3429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43100" y="5143500"/>
            <a:ext cx="838200" cy="1333500"/>
            <a:chOff x="1943100" y="5143500"/>
            <a:chExt cx="838200" cy="1333500"/>
          </a:xfrm>
          <a:solidFill>
            <a:srgbClr val="FFFF00"/>
          </a:solidFill>
        </p:grpSpPr>
        <p:sp>
          <p:nvSpPr>
            <p:cNvPr id="21" name="Oval 20"/>
            <p:cNvSpPr/>
            <p:nvPr/>
          </p:nvSpPr>
          <p:spPr bwMode="auto">
            <a:xfrm>
              <a:off x="1943100" y="5143500"/>
              <a:ext cx="304800" cy="3429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476500" y="6134100"/>
              <a:ext cx="304800" cy="3429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00200" y="4267200"/>
            <a:ext cx="647700" cy="2209800"/>
            <a:chOff x="1600200" y="4267200"/>
            <a:chExt cx="647700" cy="2209800"/>
          </a:xfrm>
          <a:solidFill>
            <a:srgbClr val="92D050"/>
          </a:solidFill>
        </p:grpSpPr>
        <p:sp>
          <p:nvSpPr>
            <p:cNvPr id="24" name="Oval 23"/>
            <p:cNvSpPr/>
            <p:nvPr/>
          </p:nvSpPr>
          <p:spPr bwMode="auto">
            <a:xfrm>
              <a:off x="1943100" y="4267200"/>
              <a:ext cx="304800" cy="3429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00200" y="6134100"/>
              <a:ext cx="304800" cy="3429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43100" y="5562600"/>
            <a:ext cx="1219200" cy="914400"/>
            <a:chOff x="1943100" y="5562600"/>
            <a:chExt cx="1219200" cy="914400"/>
          </a:xfrm>
        </p:grpSpPr>
        <p:sp>
          <p:nvSpPr>
            <p:cNvPr id="25" name="Oval 24"/>
            <p:cNvSpPr/>
            <p:nvPr/>
          </p:nvSpPr>
          <p:spPr bwMode="auto">
            <a:xfrm>
              <a:off x="1943100" y="5562600"/>
              <a:ext cx="304800" cy="3429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2857500" y="6134100"/>
              <a:ext cx="304800" cy="3429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943100" y="4724400"/>
            <a:ext cx="381000" cy="1752600"/>
            <a:chOff x="1943100" y="4724400"/>
            <a:chExt cx="381000" cy="1752600"/>
          </a:xfrm>
          <a:solidFill>
            <a:srgbClr val="FFC000"/>
          </a:solidFill>
        </p:grpSpPr>
        <p:sp>
          <p:nvSpPr>
            <p:cNvPr id="23" name="Oval 22"/>
            <p:cNvSpPr/>
            <p:nvPr/>
          </p:nvSpPr>
          <p:spPr bwMode="auto">
            <a:xfrm>
              <a:off x="1943100" y="4724400"/>
              <a:ext cx="304800" cy="3429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2019300" y="6134100"/>
              <a:ext cx="304800" cy="3429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45770" y="5981700"/>
            <a:ext cx="2409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chemeClr val="tx1"/>
                </a:solidFill>
                <a:sym typeface="Symbol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=(3   2   1  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9A6A9-295F-4C04-A5CC-4FD15F7D1D04}" type="slidenum">
              <a:rPr lang="he-IL"/>
              <a:pPr/>
              <a:t>11</a:t>
            </a:fld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66700" y="457200"/>
            <a:ext cx="861643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Let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u </a:t>
            </a:r>
            <a:r>
              <a:rPr lang="en-US" sz="2800" dirty="0" smtClean="0"/>
              <a:t>be a permutation so that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 &lt; 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/>
              <a:t>implies 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smtClean="0">
                <a:solidFill>
                  <a:srgbClr val="FF0000"/>
                </a:solidFill>
              </a:rPr>
              <a:t>) 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j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. We can construct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,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...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,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/>
              <a:t>in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log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time by sorting each column of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Let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'</a:t>
            </a:r>
            <a:r>
              <a:rPr lang="en-US" sz="2800" dirty="0" smtClean="0"/>
              <a:t> be the Boolean matrix of order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×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ns</a:t>
            </a:r>
            <a:r>
              <a:rPr lang="en-US" sz="2800" dirty="0" smtClean="0"/>
              <a:t> indexed by the row set </a:t>
            </a:r>
            <a:r>
              <a:rPr lang="en-US" sz="2800" dirty="0" smtClean="0">
                <a:solidFill>
                  <a:srgbClr val="FF0000"/>
                </a:solidFill>
              </a:rPr>
              <a:t>[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  <a:r>
              <a:rPr lang="en-US" sz="2800" dirty="0" smtClean="0"/>
              <a:t> and the column set </a:t>
            </a:r>
            <a:r>
              <a:rPr lang="en-US" sz="2800" dirty="0" smtClean="0">
                <a:solidFill>
                  <a:srgbClr val="FF0000"/>
                </a:solidFill>
              </a:rPr>
              <a:t>[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] × [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  <a:r>
              <a:rPr lang="en-US" sz="2800" dirty="0" smtClean="0"/>
              <a:t>. We set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'(</a:t>
            </a:r>
            <a:r>
              <a:rPr lang="en-US" sz="2800" i="1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>
                <a:solidFill>
                  <a:srgbClr val="FF0000"/>
                </a:solidFill>
              </a:rPr>
              <a:t>,(</a:t>
            </a:r>
            <a:r>
              <a:rPr lang="en-US" sz="2800" i="1" dirty="0" err="1" smtClean="0">
                <a:solidFill>
                  <a:srgbClr val="FF0000"/>
                </a:solidFill>
              </a:rPr>
              <a:t>j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))=1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 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[1+(</a:t>
            </a:r>
            <a:r>
              <a:rPr lang="en-US" sz="2800" i="1" dirty="0" smtClean="0">
                <a:solidFill>
                  <a:srgbClr val="FF0000"/>
                </a:solidFill>
              </a:rPr>
              <a:t>j</a:t>
            </a:r>
            <a:r>
              <a:rPr lang="en-US" sz="2800" dirty="0" smtClean="0">
                <a:solidFill>
                  <a:srgbClr val="FF0000"/>
                </a:solidFill>
              </a:rPr>
              <a:t>-1)(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 , … , </a:t>
            </a:r>
            <a:r>
              <a:rPr lang="en-US" sz="2800" i="1" dirty="0" err="1" smtClean="0">
                <a:solidFill>
                  <a:srgbClr val="FF0000"/>
                </a:solidFill>
              </a:rPr>
              <a:t>jn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] </a:t>
            </a:r>
            <a:r>
              <a:rPr lang="en-US" sz="2800" dirty="0" smtClean="0"/>
              <a:t>. 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“Example”: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=4</a:t>
            </a:r>
            <a:r>
              <a:rPr lang="en-US" sz="2800" dirty="0" smtClean="0"/>
              <a:t>,  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=2 </a:t>
            </a:r>
            <a:r>
              <a:rPr lang="en-US" sz="2800" dirty="0" smtClean="0">
                <a:solidFill>
                  <a:schemeClr val="tx1"/>
                </a:solidFill>
              </a:rPr>
              <a:t>(we will actually choose 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=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l-GR" sz="2800" baseline="30000" dirty="0" smtClean="0">
                <a:solidFill>
                  <a:srgbClr val="FF0000"/>
                </a:solidFill>
              </a:rPr>
              <a:t>γ</a:t>
            </a:r>
            <a:r>
              <a:rPr lang="en-US" sz="2800" dirty="0" smtClean="0"/>
              <a:t>)</a:t>
            </a:r>
            <a:endParaRPr lang="en-US" sz="2800" baseline="30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533400" y="4191000"/>
          <a:ext cx="2249487" cy="1790700"/>
        </p:xfrm>
        <a:graphic>
          <a:graphicData uri="http://schemas.openxmlformats.org/presentationml/2006/ole">
            <p:oleObj spid="_x0000_s24580" name="משוואה" r:id="rId3" imgW="1180800" imgH="9396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971800" y="3886200"/>
          <a:ext cx="5183188" cy="2620963"/>
        </p:xfrm>
        <a:graphic>
          <a:graphicData uri="http://schemas.openxmlformats.org/presentationml/2006/ole">
            <p:oleObj spid="_x0000_s24581" name="משוואה" r:id="rId4" imgW="226044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266700" y="457200"/>
            <a:ext cx="86164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we compute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'=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'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'</a:t>
            </a:r>
            <a:r>
              <a:rPr lang="en-US" sz="2800" dirty="0" smtClean="0"/>
              <a:t> in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l-GR" sz="2800" baseline="30000" dirty="0" smtClean="0">
                <a:solidFill>
                  <a:srgbClr val="FF0000"/>
                </a:solidFill>
              </a:rPr>
              <a:t>ω</a:t>
            </a:r>
            <a:r>
              <a:rPr lang="en-US" sz="2800" baseline="30000" dirty="0" smtClean="0">
                <a:solidFill>
                  <a:srgbClr val="FF0000"/>
                </a:solidFill>
              </a:rPr>
              <a:t>(1+</a:t>
            </a:r>
            <a:r>
              <a:rPr lang="el-GR" sz="2800" baseline="30000" dirty="0" smtClean="0">
                <a:solidFill>
                  <a:srgbClr val="FF0000"/>
                </a:solidFill>
              </a:rPr>
              <a:t> ρ</a:t>
            </a:r>
            <a:r>
              <a:rPr lang="en-US" sz="2800" baseline="30000" dirty="0" smtClean="0">
                <a:solidFill>
                  <a:srgbClr val="FF0000"/>
                </a:solidFill>
              </a:rPr>
              <a:t>,1,1+</a:t>
            </a:r>
            <a:r>
              <a:rPr lang="el-GR" sz="2800" baseline="30000" dirty="0" smtClean="0">
                <a:solidFill>
                  <a:srgbClr val="FF0000"/>
                </a:solidFill>
              </a:rPr>
              <a:t>γ</a:t>
            </a:r>
            <a:r>
              <a:rPr lang="en-US" sz="2800" baseline="300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time.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We can deduce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 =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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from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'</a:t>
            </a:r>
            <a:r>
              <a:rPr lang="en-US" sz="2800" dirty="0" smtClean="0"/>
              <a:t>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Fixing </a:t>
            </a:r>
            <a:r>
              <a:rPr lang="en-US" sz="2800" i="1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, we show how to compute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in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solidFill>
                  <a:srgbClr val="FF0000"/>
                </a:solidFill>
              </a:rPr>
              <a:t>+</a:t>
            </a:r>
            <a:r>
              <a:rPr lang="en-US" sz="2800" i="1" dirty="0" err="1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))</a:t>
            </a:r>
            <a:r>
              <a:rPr lang="en-US" sz="2800" dirty="0" smtClean="0"/>
              <a:t> time, and hence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 is</a:t>
            </a:r>
            <a:r>
              <a:rPr lang="en-US" sz="2800" i="1" dirty="0" smtClean="0"/>
              <a:t> </a:t>
            </a:r>
            <a:r>
              <a:rPr lang="en-US" sz="2800" dirty="0" smtClean="0"/>
              <a:t>computed in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i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solidFill>
                  <a:srgbClr val="FF0000"/>
                </a:solidFill>
              </a:rPr>
              <a:t>+</a:t>
            </a:r>
            <a:r>
              <a:rPr lang="en-US" sz="2800" i="1" dirty="0" err="1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)) </a:t>
            </a:r>
            <a:r>
              <a:rPr lang="en-US" sz="2800" dirty="0" smtClean="0"/>
              <a:t> =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3+</a:t>
            </a:r>
            <a:r>
              <a:rPr lang="el-GR" sz="2800" baseline="30000" dirty="0" smtClean="0">
                <a:solidFill>
                  <a:srgbClr val="FF0000"/>
                </a:solidFill>
              </a:rPr>
              <a:t>ρ</a:t>
            </a:r>
            <a:r>
              <a:rPr lang="en-US" sz="2800" baseline="30000" dirty="0" smtClean="0">
                <a:solidFill>
                  <a:srgbClr val="FF0000"/>
                </a:solidFill>
              </a:rPr>
              <a:t>-</a:t>
            </a:r>
            <a:r>
              <a:rPr lang="el-GR" sz="2800" baseline="30000" dirty="0" smtClean="0">
                <a:solidFill>
                  <a:srgbClr val="FF0000"/>
                </a:solidFill>
              </a:rPr>
              <a:t>γ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=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l-GR" sz="2800" baseline="30000" dirty="0" smtClean="0">
                <a:solidFill>
                  <a:srgbClr val="FF0000"/>
                </a:solidFill>
              </a:rPr>
              <a:t>ω</a:t>
            </a:r>
            <a:r>
              <a:rPr lang="en-US" sz="2800" baseline="30000" dirty="0" smtClean="0">
                <a:solidFill>
                  <a:srgbClr val="FF0000"/>
                </a:solidFill>
              </a:rPr>
              <a:t>(1+</a:t>
            </a:r>
            <a:r>
              <a:rPr lang="el-GR" sz="2800" baseline="30000" dirty="0" smtClean="0">
                <a:solidFill>
                  <a:srgbClr val="FF0000"/>
                </a:solidFill>
              </a:rPr>
              <a:t> ρ</a:t>
            </a:r>
            <a:r>
              <a:rPr lang="en-US" sz="2800" baseline="30000" dirty="0" smtClean="0">
                <a:solidFill>
                  <a:srgbClr val="FF0000"/>
                </a:solidFill>
              </a:rPr>
              <a:t>,1,1+</a:t>
            </a:r>
            <a:r>
              <a:rPr lang="el-GR" sz="2800" baseline="30000" dirty="0" smtClean="0">
                <a:solidFill>
                  <a:srgbClr val="FF0000"/>
                </a:solidFill>
              </a:rPr>
              <a:t>γ</a:t>
            </a:r>
            <a:r>
              <a:rPr lang="en-US" sz="2800" baseline="300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time.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F3474-1186-48A9-ABEF-F7DB38C4D6B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266700" y="457200"/>
            <a:ext cx="861643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lvl="1" indent="-261938" algn="l">
              <a:buBlip>
                <a:blip r:embed="rId2"/>
              </a:buBlip>
            </a:pPr>
            <a:r>
              <a:rPr lang="en-US" sz="2800" dirty="0" smtClean="0"/>
              <a:t>For each </a:t>
            </a:r>
            <a:r>
              <a:rPr lang="en-US" sz="2800" i="1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=1,…,</a:t>
            </a:r>
            <a:r>
              <a:rPr lang="en-US" sz="2800" i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/>
              <a:t>, let </a:t>
            </a:r>
            <a:r>
              <a:rPr lang="en-US" sz="2800" i="1" dirty="0" err="1" smtClean="0">
                <a:solidFill>
                  <a:srgbClr val="FF0000"/>
                </a:solidFill>
              </a:rPr>
              <a:t>j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 be the smallest index so that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((</a:t>
            </a:r>
            <a:r>
              <a:rPr lang="en-US" sz="2800" i="1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smtClean="0">
                <a:solidFill>
                  <a:srgbClr val="FF0000"/>
                </a:solidFill>
              </a:rPr>
              <a:t>),(</a:t>
            </a:r>
            <a:r>
              <a:rPr lang="en-US" sz="2800" i="1" dirty="0" err="1" smtClean="0">
                <a:solidFill>
                  <a:srgbClr val="FF0000"/>
                </a:solidFill>
              </a:rPr>
              <a:t>j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))=1 </a:t>
            </a:r>
            <a:r>
              <a:rPr lang="en-US" sz="2800" dirty="0" smtClean="0"/>
              <a:t>(if no such index exists, set </a:t>
            </a:r>
            <a:r>
              <a:rPr lang="en-US" sz="2800" i="1" dirty="0" err="1" smtClean="0">
                <a:solidFill>
                  <a:srgbClr val="FF0000"/>
                </a:solidFill>
              </a:rPr>
              <a:t>j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=0</a:t>
            </a:r>
            <a:r>
              <a:rPr lang="en-US" sz="2800" dirty="0" smtClean="0"/>
              <a:t>).</a:t>
            </a:r>
          </a:p>
          <a:p>
            <a:pPr marL="719138" lvl="1" indent="-261938" algn="l">
              <a:buBlip>
                <a:blip r:embed="rId2"/>
              </a:buBlip>
            </a:pPr>
            <a:r>
              <a:rPr lang="en-US" sz="2800" dirty="0" smtClean="0"/>
              <a:t>If </a:t>
            </a:r>
            <a:r>
              <a:rPr lang="en-US" sz="2800" i="1" dirty="0" err="1" smtClean="0">
                <a:solidFill>
                  <a:srgbClr val="FF0000"/>
                </a:solidFill>
              </a:rPr>
              <a:t>j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</a:t>
            </a:r>
            <a:r>
              <a:rPr lang="en-US" sz="2800" dirty="0" smtClean="0">
                <a:solidFill>
                  <a:srgbClr val="FF0000"/>
                </a:solidFill>
              </a:rPr>
              <a:t> 0</a:t>
            </a:r>
            <a:r>
              <a:rPr lang="en-US" sz="2800" dirty="0" smtClean="0"/>
              <a:t>, we know that we have at least one index </a:t>
            </a:r>
            <a:r>
              <a:rPr lang="en-US" sz="2800" i="1" dirty="0" smtClean="0">
                <a:solidFill>
                  <a:srgbClr val="FF0000"/>
                </a:solidFill>
              </a:rPr>
              <a:t>z</a:t>
            </a:r>
            <a:r>
              <a:rPr lang="en-US" sz="2800" dirty="0" smtClean="0"/>
              <a:t> so that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'((</a:t>
            </a:r>
            <a:r>
              <a:rPr lang="en-US" sz="2800" i="1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smtClean="0">
                <a:solidFill>
                  <a:srgbClr val="FF0000"/>
                </a:solidFill>
              </a:rPr>
              <a:t>),</a:t>
            </a:r>
            <a:r>
              <a:rPr lang="en-US" sz="2800" i="1" dirty="0" smtClean="0">
                <a:solidFill>
                  <a:srgbClr val="FF0000"/>
                </a:solidFill>
              </a:rPr>
              <a:t>z</a:t>
            </a:r>
            <a:r>
              <a:rPr lang="en-US" sz="2800" dirty="0" smtClean="0">
                <a:solidFill>
                  <a:srgbClr val="FF0000"/>
                </a:solidFill>
              </a:rPr>
              <a:t>)=1 </a:t>
            </a:r>
            <a:r>
              <a:rPr lang="en-US" sz="2800" b="1" dirty="0" smtClean="0"/>
              <a:t>and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'(</a:t>
            </a:r>
            <a:r>
              <a:rPr lang="en-US" sz="2800" i="1" dirty="0" smtClean="0">
                <a:solidFill>
                  <a:srgbClr val="FF0000"/>
                </a:solidFill>
              </a:rPr>
              <a:t>z</a:t>
            </a:r>
            <a:r>
              <a:rPr lang="en-US" sz="2800" dirty="0" smtClean="0">
                <a:solidFill>
                  <a:srgbClr val="FF0000"/>
                </a:solidFill>
              </a:rPr>
              <a:t>,(</a:t>
            </a:r>
            <a:r>
              <a:rPr lang="en-US" sz="2800" i="1" dirty="0" err="1" smtClean="0">
                <a:solidFill>
                  <a:srgbClr val="FF0000"/>
                </a:solidFill>
              </a:rPr>
              <a:t>j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))=1</a:t>
            </a:r>
            <a:r>
              <a:rPr lang="en-US" sz="2800" dirty="0" smtClean="0"/>
              <a:t>.</a:t>
            </a:r>
          </a:p>
          <a:p>
            <a:pPr marL="719138" lvl="1" indent="-261938" algn="l">
              <a:buBlip>
                <a:blip r:embed="rId2"/>
              </a:buBlip>
            </a:pPr>
            <a:r>
              <a:rPr lang="en-US" sz="2800" dirty="0" smtClean="0"/>
              <a:t>This means that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z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 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[1+(</a:t>
            </a:r>
            <a:r>
              <a:rPr lang="en-US" sz="2800" i="1" dirty="0" err="1" smtClean="0">
                <a:solidFill>
                  <a:srgbClr val="FF0000"/>
                </a:solidFill>
              </a:rPr>
              <a:t>j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- 1)(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 , … , </a:t>
            </a:r>
            <a:r>
              <a:rPr lang="en-US" sz="2800" i="1" dirty="0" err="1" smtClean="0">
                <a:solidFill>
                  <a:srgbClr val="FF0000"/>
                </a:solidFill>
              </a:rPr>
              <a:t>j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  <a:r>
              <a:rPr lang="en-US" sz="2800" dirty="0" smtClean="0"/>
              <a:t>.</a:t>
            </a:r>
          </a:p>
          <a:p>
            <a:pPr marL="719138" lvl="1" indent="-261938" algn="l">
              <a:buBlip>
                <a:blip r:embed="rId2"/>
              </a:buBlip>
            </a:pPr>
            <a:r>
              <a:rPr lang="en-US" sz="2800" dirty="0" smtClean="0"/>
              <a:t>We wish to locate that </a:t>
            </a:r>
            <a:r>
              <a:rPr lang="en-US" sz="2800" i="1" dirty="0" err="1" smtClean="0">
                <a:solidFill>
                  <a:srgbClr val="FF0000"/>
                </a:solidFill>
              </a:rPr>
              <a:t>z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 for which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z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/>
              <a:t>is minimal. We use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2800" dirty="0" smtClean="0"/>
              <a:t> to locate </a:t>
            </a:r>
            <a:r>
              <a:rPr lang="en-US" sz="2800" i="1" dirty="0" err="1" smtClean="0">
                <a:solidFill>
                  <a:srgbClr val="FF0000"/>
                </a:solidFill>
              </a:rPr>
              <a:t>z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 in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time.</a:t>
            </a:r>
          </a:p>
          <a:p>
            <a:pPr marL="719138" lvl="1" indent="-261938" algn="l">
              <a:buBlip>
                <a:blip r:embed="rId2"/>
              </a:buBlip>
            </a:pPr>
            <a:r>
              <a:rPr lang="en-US" sz="2800" dirty="0" smtClean="0"/>
              <a:t>We know that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z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)+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z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is the minimum sum whenever the first term has weight </a:t>
            </a:r>
            <a:r>
              <a:rPr lang="en-US" sz="2800" i="1" dirty="0" err="1" smtClean="0">
                <a:solidFill>
                  <a:srgbClr val="FF0000"/>
                </a:solidFill>
              </a:rPr>
              <a:t>w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u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,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.</a:t>
            </a:r>
          </a:p>
          <a:p>
            <a:pPr marL="719138" lvl="1" indent="-261938" algn="l">
              <a:buBlip>
                <a:blip r:embed="rId2"/>
              </a:buBlip>
            </a:pPr>
            <a:r>
              <a:rPr lang="en-US" sz="2800" dirty="0" smtClean="0"/>
              <a:t>Taking the minimum of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z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)+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z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ranging over all plausible </a:t>
            </a:r>
            <a:r>
              <a:rPr lang="en-US" sz="2800" i="1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 we obtain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F3474-1186-48A9-ABEF-F7DB38C4D6B6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 bwMode="auto">
          <a:xfrm>
            <a:off x="7717200" y="5143500"/>
            <a:ext cx="468000" cy="900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773600" y="897300"/>
            <a:ext cx="2760300" cy="796200"/>
            <a:chOff x="1773600" y="897300"/>
            <a:chExt cx="2760300" cy="796200"/>
          </a:xfrm>
          <a:solidFill>
            <a:srgbClr val="FFFF00"/>
          </a:solidFill>
        </p:grpSpPr>
        <p:sp>
          <p:nvSpPr>
            <p:cNvPr id="39" name="Oval 38"/>
            <p:cNvSpPr/>
            <p:nvPr/>
          </p:nvSpPr>
          <p:spPr bwMode="auto">
            <a:xfrm>
              <a:off x="1773600" y="897300"/>
              <a:ext cx="360000" cy="3600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4173900" y="1333500"/>
              <a:ext cx="360000" cy="3600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28700" y="457200"/>
            <a:ext cx="3522300" cy="779100"/>
            <a:chOff x="1028700" y="457200"/>
            <a:chExt cx="3522300" cy="779100"/>
          </a:xfrm>
          <a:solidFill>
            <a:srgbClr val="92D050"/>
          </a:solidFill>
        </p:grpSpPr>
        <p:sp>
          <p:nvSpPr>
            <p:cNvPr id="45" name="Oval 44"/>
            <p:cNvSpPr/>
            <p:nvPr/>
          </p:nvSpPr>
          <p:spPr bwMode="auto">
            <a:xfrm>
              <a:off x="4191000" y="457200"/>
              <a:ext cx="360000" cy="3600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1028700" y="876300"/>
              <a:ext cx="360000" cy="360000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Oval 8"/>
          <p:cNvSpPr/>
          <p:nvPr/>
        </p:nvSpPr>
        <p:spPr bwMode="auto">
          <a:xfrm>
            <a:off x="7200900" y="1028700"/>
            <a:ext cx="266700" cy="2667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6700" y="457200"/>
            <a:ext cx="8616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lvl="1" indent="-261938" algn="l"/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F3474-1186-48A9-ABEF-F7DB38C4D6B6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57200" y="419100"/>
          <a:ext cx="2225675" cy="1790700"/>
        </p:xfrm>
        <a:graphic>
          <a:graphicData uri="http://schemas.openxmlformats.org/presentationml/2006/ole">
            <p:oleObj spid="_x0000_s26626" name="משוואה" r:id="rId3" imgW="1168200" imgH="93960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819400" y="419100"/>
          <a:ext cx="2249488" cy="1790700"/>
        </p:xfrm>
        <a:graphic>
          <a:graphicData uri="http://schemas.openxmlformats.org/presentationml/2006/ole">
            <p:oleObj spid="_x0000_s26627" name="משוואה" r:id="rId4" imgW="1180800" imgH="93960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459413" y="495300"/>
          <a:ext cx="2684462" cy="1790700"/>
        </p:xfrm>
        <a:graphic>
          <a:graphicData uri="http://schemas.openxmlformats.org/presentationml/2006/ole">
            <p:oleObj spid="_x0000_s26628" name="משוואה" r:id="rId5" imgW="1409400" imgH="939600" progId="Equation.3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609600" y="2327275"/>
          <a:ext cx="5316538" cy="4264025"/>
        </p:xfrm>
        <a:graphic>
          <a:graphicData uri="http://schemas.openxmlformats.org/presentationml/2006/ole">
            <p:oleObj spid="_x0000_s26629" name="משוואה" r:id="rId6" imgW="2565360" imgH="2057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0800" y="2324100"/>
            <a:ext cx="2409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=(3   2   1  4)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05500" y="32385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j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=2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4762500" y="2476500"/>
            <a:ext cx="1524000" cy="646986"/>
          </a:xfrm>
          <a:prstGeom prst="wedgeRoundRectCallout">
            <a:avLst>
              <a:gd name="adj1" fmla="val -32475"/>
              <a:gd name="adj2" fmla="val 751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Belongs to block 2: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=2</a:t>
            </a: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2819400" y="4267200"/>
            <a:ext cx="1524000" cy="646986"/>
          </a:xfrm>
          <a:prstGeom prst="wedgeRoundRectCallout">
            <a:avLst>
              <a:gd name="adj1" fmla="val -32475"/>
              <a:gd name="adj2" fmla="val 751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Belongs to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block 1: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j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=1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857500" y="5164500"/>
            <a:ext cx="360000" cy="360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897800" y="5181600"/>
            <a:ext cx="360000" cy="360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895600" y="3335700"/>
            <a:ext cx="360000" cy="360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897800" y="3335700"/>
            <a:ext cx="360000" cy="360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29300" y="3810000"/>
            <a:ext cx="3124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(1),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(4) {3,4}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4457700"/>
            <a:ext cx="2598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z</a:t>
            </a:r>
            <a:r>
              <a:rPr lang="en-US" sz="2800" dirty="0" smtClean="0">
                <a:solidFill>
                  <a:srgbClr val="FF0000"/>
                </a:solidFill>
              </a:rPr>
              <a:t>=1 </a:t>
            </a:r>
            <a:r>
              <a:rPr lang="en-US" sz="2800" i="1" dirty="0" smtClean="0">
                <a:solidFill>
                  <a:srgbClr val="FF0000"/>
                </a:solidFill>
              </a:rPr>
              <a:t>z</a:t>
            </a:r>
            <a:r>
              <a:rPr lang="en-US" sz="2800" dirty="0" smtClean="0">
                <a:solidFill>
                  <a:srgbClr val="FF0000"/>
                </a:solidFill>
              </a:rPr>
              <a:t>=4 </a:t>
            </a:r>
            <a:r>
              <a:rPr lang="en-US" sz="2800" dirty="0" smtClean="0"/>
              <a:t>relevant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rot="10800000">
            <a:off x="1257300" y="1143000"/>
            <a:ext cx="5143500" cy="3467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10800000">
            <a:off x="1638301" y="1181100"/>
            <a:ext cx="4686301" cy="3390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134100" y="503938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z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=1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896100" y="5067300"/>
            <a:ext cx="1306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7+8=15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210300" y="33147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j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=1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05500" y="3924300"/>
            <a:ext cx="3066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(2),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(3</a:t>
            </a:r>
            <a:r>
              <a:rPr lang="en-US" sz="2800" dirty="0" smtClean="0">
                <a:sym typeface="Symbol"/>
              </a:rPr>
              <a:t>)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{1,2}</a:t>
            </a:r>
            <a:r>
              <a:rPr lang="en-US" sz="2800" i="1" baseline="-25000" dirty="0" smtClean="0">
                <a:solidFill>
                  <a:schemeClr val="tx1"/>
                </a:solidFill>
                <a:sym typeface="Symbol"/>
              </a:rPr>
              <a:t>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974083" y="4457700"/>
            <a:ext cx="2560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z</a:t>
            </a:r>
            <a:r>
              <a:rPr lang="en-US" sz="2800" dirty="0" smtClean="0">
                <a:solidFill>
                  <a:srgbClr val="FF0000"/>
                </a:solidFill>
              </a:rPr>
              <a:t>=2 </a:t>
            </a:r>
            <a:r>
              <a:rPr lang="en-US" sz="2800" i="1" dirty="0" smtClean="0">
                <a:solidFill>
                  <a:srgbClr val="FF0000"/>
                </a:solidFill>
              </a:rPr>
              <a:t>z</a:t>
            </a:r>
            <a:r>
              <a:rPr lang="en-US" sz="2800" dirty="0" smtClean="0">
                <a:solidFill>
                  <a:srgbClr val="FF0000"/>
                </a:solidFill>
              </a:rPr>
              <a:t>=3 </a:t>
            </a:r>
            <a:r>
              <a:rPr lang="en-US" sz="2800" dirty="0" smtClean="0"/>
              <a:t>relevant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6146433" y="560070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z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=3</a:t>
            </a:r>
            <a:endParaRPr lang="en-US" sz="2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10800000">
            <a:off x="2438400" y="1143000"/>
            <a:ext cx="4648200" cy="3429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10800000">
            <a:off x="2019302" y="1257300"/>
            <a:ext cx="4838698" cy="33528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896100" y="5610880"/>
            <a:ext cx="1127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1+4=5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9" grpId="0" animBg="1"/>
      <p:bldP spid="8" grpId="0"/>
      <p:bldP spid="10" grpId="0"/>
      <p:bldP spid="10" grpId="1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8" grpId="1" animBg="1"/>
      <p:bldP spid="13" grpId="0" animBg="1"/>
      <p:bldP spid="13" grpId="1" animBg="1"/>
      <p:bldP spid="14" grpId="0" animBg="1"/>
      <p:bldP spid="14" grpId="1" animBg="1"/>
      <p:bldP spid="19" grpId="0"/>
      <p:bldP spid="19" grpId="1"/>
      <p:bldP spid="20" grpId="0"/>
      <p:bldP spid="20" grpId="1"/>
      <p:bldP spid="25" grpId="0"/>
      <p:bldP spid="28" grpId="0"/>
      <p:bldP spid="29" grpId="0"/>
      <p:bldP spid="32" grpId="0"/>
      <p:bldP spid="33" grpId="0"/>
      <p:bldP spid="34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9A6A9-295F-4C04-A5CC-4FD15F7D1D04}" type="slidenum">
              <a:rPr lang="he-IL"/>
              <a:pPr/>
              <a:t>15</a:t>
            </a:fld>
            <a:endParaRPr lang="en-US" dirty="0"/>
          </a:p>
        </p:txBody>
      </p:sp>
      <p:sp>
        <p:nvSpPr>
          <p:cNvPr id="10246" name="Rectangle 3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09000" cy="671513"/>
          </a:xfrm>
          <a:noFill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From distance product to APSP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3439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G</a:t>
            </a:r>
            <a:r>
              <a:rPr lang="en-US" sz="2800" dirty="0" smtClean="0">
                <a:solidFill>
                  <a:srgbClr val="FF0000"/>
                </a:solidFill>
              </a:rPr>
              <a:t>=(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E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w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is a weighted digraph with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/>
              <a:t> vertices</a:t>
            </a:r>
          </a:p>
          <a:p>
            <a:pPr indent="266700" algn="l">
              <a:buFont typeface="Arial" pitchFamily="34" charset="0"/>
              <a:buChar char="•"/>
            </a:pPr>
            <a:r>
              <a:rPr lang="en-US" sz="2800" dirty="0" smtClean="0"/>
              <a:t>For 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,  </a:t>
            </a:r>
            <a:r>
              <a:rPr lang="en-US" sz="2800" i="1" dirty="0" smtClean="0">
                <a:solidFill>
                  <a:srgbClr val="FF0000"/>
                </a:solidFill>
              </a:rPr>
              <a:t>W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are the emanating weights. </a:t>
            </a:r>
            <a:r>
              <a:rPr lang="en-US" sz="2800" dirty="0" smtClean="0">
                <a:solidFill>
                  <a:srgbClr val="FF0000"/>
                </a:solidFill>
              </a:rPr>
              <a:t>|</a:t>
            </a:r>
            <a:r>
              <a:rPr lang="en-US" sz="2800" i="1" dirty="0" smtClean="0">
                <a:solidFill>
                  <a:srgbClr val="FF0000"/>
                </a:solidFill>
              </a:rPr>
              <a:t>W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)|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/>
              <a:t>.</a:t>
            </a:r>
          </a:p>
          <a:p>
            <a:pPr indent="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i="1" dirty="0" smtClean="0"/>
              <a:t> -</a:t>
            </a:r>
            <a:r>
              <a:rPr lang="en-US" sz="2800" dirty="0" smtClean="0"/>
              <a:t> a parameter (to be chosen later).</a:t>
            </a:r>
          </a:p>
          <a:p>
            <a:pPr indent="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min. # of edges on shortest path from </a:t>
            </a:r>
            <a:r>
              <a:rPr lang="en-US" sz="2800" i="1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/>
              <a:t> to 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.</a:t>
            </a:r>
          </a:p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i="1" dirty="0" err="1" smtClean="0">
                <a:solidFill>
                  <a:srgbClr val="FF0000"/>
                </a:solidFill>
              </a:rPr>
              <a:t>d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shortest distance from u to v using at most </a:t>
            </a:r>
            <a:r>
              <a:rPr lang="en-US" sz="2800" i="1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edges. Clearly,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)=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n</a:t>
            </a:r>
            <a:r>
              <a:rPr lang="en-US" sz="2800" baseline="-25000" dirty="0" smtClean="0">
                <a:solidFill>
                  <a:srgbClr val="FF0000"/>
                </a:solidFill>
              </a:rPr>
              <a:t>-1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.      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)=</a:t>
            </a:r>
            <a:r>
              <a:rPr lang="en-US" sz="2800" i="1" dirty="0" smtClean="0">
                <a:solidFill>
                  <a:srgbClr val="FF0000"/>
                </a:solidFill>
              </a:rPr>
              <a:t>w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266700" indent="-266700" algn="l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 - the matrix recording all the values </a:t>
            </a:r>
            <a:r>
              <a:rPr lang="en-US" sz="2800" i="1" dirty="0" err="1" smtClean="0">
                <a:solidFill>
                  <a:srgbClr val="FF0000"/>
                </a:solidFill>
              </a:rPr>
              <a:t>d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dirty="0" smtClean="0"/>
              <a:t>Thus,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 is our input.</a:t>
            </a:r>
          </a:p>
          <a:p>
            <a:pPr marL="266700" indent="-266700" algn="l">
              <a:buFont typeface="Arial" pitchFamily="34" charset="0"/>
              <a:buChar char="•"/>
            </a:pPr>
            <a:r>
              <a:rPr lang="en-US" sz="2800" dirty="0" smtClean="0"/>
              <a:t>Notice :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=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 D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-1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9A6A9-295F-4C04-A5CC-4FD15F7D1D04}" type="slidenum">
              <a:rPr lang="he-IL"/>
              <a:pPr/>
              <a:t>16</a:t>
            </a:fld>
            <a:endParaRPr lang="en-US" dirty="0"/>
          </a:p>
        </p:txBody>
      </p:sp>
      <p:sp>
        <p:nvSpPr>
          <p:cNvPr id="10246" name="Rectangle 3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09000" cy="671513"/>
          </a:xfrm>
          <a:noFill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From distance product to APSP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3439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Each row of 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 has at most </a:t>
            </a:r>
            <a:r>
              <a:rPr lang="en-US" sz="2800" i="1" dirty="0" smtClean="0">
                <a:solidFill>
                  <a:srgbClr val="FF0000"/>
                </a:solidFill>
              </a:rPr>
              <a:t>k </a:t>
            </a:r>
            <a:r>
              <a:rPr lang="en-US" sz="2800" dirty="0" smtClean="0">
                <a:solidFill>
                  <a:srgbClr val="FF0000"/>
                </a:solidFill>
              </a:rPr>
              <a:t>=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l-GR" sz="2800" baseline="30000" dirty="0" smtClean="0">
                <a:solidFill>
                  <a:srgbClr val="FF0000"/>
                </a:solidFill>
              </a:rPr>
              <a:t>ρ</a:t>
            </a:r>
            <a:r>
              <a:rPr lang="el-GR" sz="2800" dirty="0" smtClean="0"/>
              <a:t> </a:t>
            </a:r>
            <a:r>
              <a:rPr lang="en-US" sz="2800" dirty="0" smtClean="0"/>
              <a:t>distinct values.</a:t>
            </a:r>
            <a:br>
              <a:rPr lang="en-US" sz="2800" dirty="0" smtClean="0"/>
            </a:br>
            <a:r>
              <a:rPr lang="en-US" sz="2800" dirty="0" smtClean="0"/>
              <a:t>Thus,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 is computed from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 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-1</a:t>
            </a:r>
            <a:r>
              <a:rPr lang="en-US" sz="2800" dirty="0" smtClean="0"/>
              <a:t> in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3+</a:t>
            </a:r>
            <a:r>
              <a:rPr lang="el-GR" sz="2800" baseline="30000" dirty="0" smtClean="0">
                <a:solidFill>
                  <a:srgbClr val="FF0000"/>
                </a:solidFill>
              </a:rPr>
              <a:t>ρ</a:t>
            </a:r>
            <a:r>
              <a:rPr lang="en-US" sz="2800" baseline="30000" dirty="0" smtClean="0">
                <a:solidFill>
                  <a:srgbClr val="FF0000"/>
                </a:solidFill>
              </a:rPr>
              <a:t>-</a:t>
            </a:r>
            <a:r>
              <a:rPr lang="el-GR" sz="2800" baseline="30000" dirty="0" smtClean="0">
                <a:solidFill>
                  <a:srgbClr val="FF0000"/>
                </a:solidFill>
              </a:rPr>
              <a:t>γ</a:t>
            </a:r>
            <a:r>
              <a:rPr lang="en-US" sz="2800" dirty="0" smtClean="0">
                <a:solidFill>
                  <a:srgbClr val="FF0000"/>
                </a:solidFill>
              </a:rPr>
              <a:t>) =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l-GR" sz="2800" baseline="30000" dirty="0" smtClean="0">
                <a:solidFill>
                  <a:srgbClr val="FF0000"/>
                </a:solidFill>
              </a:rPr>
              <a:t>ω</a:t>
            </a:r>
            <a:r>
              <a:rPr lang="en-US" sz="2800" baseline="30000" dirty="0" smtClean="0">
                <a:solidFill>
                  <a:srgbClr val="FF0000"/>
                </a:solidFill>
              </a:rPr>
              <a:t>(1+</a:t>
            </a:r>
            <a:r>
              <a:rPr lang="el-GR" sz="2800" baseline="30000" dirty="0" smtClean="0">
                <a:solidFill>
                  <a:srgbClr val="FF0000"/>
                </a:solidFill>
              </a:rPr>
              <a:t> ρ</a:t>
            </a:r>
            <a:r>
              <a:rPr lang="en-US" sz="2800" baseline="30000" dirty="0" smtClean="0">
                <a:solidFill>
                  <a:srgbClr val="FF0000"/>
                </a:solidFill>
              </a:rPr>
              <a:t>,1,1+</a:t>
            </a:r>
            <a:r>
              <a:rPr lang="el-GR" sz="2800" baseline="30000" dirty="0" smtClean="0">
                <a:solidFill>
                  <a:srgbClr val="FF0000"/>
                </a:solidFill>
              </a:rPr>
              <a:t>γ</a:t>
            </a:r>
            <a:r>
              <a:rPr lang="en-US" sz="2800" baseline="300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time.</a:t>
            </a:r>
          </a:p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Hence </a:t>
            </a:r>
            <a:r>
              <a:rPr lang="en-US" sz="2800" i="1" dirty="0" err="1" smtClean="0">
                <a:solidFill>
                  <a:srgbClr val="FF0000"/>
                </a:solidFill>
              </a:rPr>
              <a:t>D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 is computed in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 </a:t>
            </a:r>
            <a:r>
              <a:rPr lang="en-US" sz="2800" i="1" dirty="0" smtClean="0">
                <a:solidFill>
                  <a:srgbClr val="FF0000"/>
                </a:solidFill>
              </a:rPr>
              <a:t>t n</a:t>
            </a:r>
            <a:r>
              <a:rPr lang="en-US" sz="2800" baseline="30000" dirty="0" smtClean="0">
                <a:solidFill>
                  <a:srgbClr val="FF0000"/>
                </a:solidFill>
              </a:rPr>
              <a:t>3+</a:t>
            </a:r>
            <a:r>
              <a:rPr lang="el-GR" sz="2800" baseline="30000" dirty="0" smtClean="0">
                <a:solidFill>
                  <a:srgbClr val="FF0000"/>
                </a:solidFill>
              </a:rPr>
              <a:t>ρ</a:t>
            </a:r>
            <a:r>
              <a:rPr lang="en-US" sz="2800" baseline="30000" dirty="0" smtClean="0">
                <a:solidFill>
                  <a:srgbClr val="FF0000"/>
                </a:solidFill>
              </a:rPr>
              <a:t>-</a:t>
            </a:r>
            <a:r>
              <a:rPr lang="el-GR" sz="2800" baseline="30000" dirty="0" smtClean="0">
                <a:solidFill>
                  <a:srgbClr val="FF0000"/>
                </a:solidFill>
              </a:rPr>
              <a:t>γ</a:t>
            </a:r>
            <a:r>
              <a:rPr lang="en-US" sz="2800" baseline="30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.</a:t>
            </a:r>
          </a:p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We already know that </a:t>
            </a:r>
            <a:r>
              <a:rPr lang="en-US" sz="2800" i="1" dirty="0" err="1" smtClean="0">
                <a:solidFill>
                  <a:srgbClr val="FF0000"/>
                </a:solidFill>
              </a:rPr>
              <a:t>D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)=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for all pairs with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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.</a:t>
            </a:r>
          </a:p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We need to worry about  pairs for which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 &gt;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.</a:t>
            </a:r>
          </a:p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For this, we shall use the </a:t>
            </a:r>
            <a:r>
              <a:rPr lang="en-US" sz="2800" dirty="0" smtClean="0">
                <a:solidFill>
                  <a:srgbClr val="C00000"/>
                </a:solidFill>
              </a:rPr>
              <a:t>bridging sets </a:t>
            </a:r>
            <a:r>
              <a:rPr lang="en-US" sz="2800" dirty="0" smtClean="0"/>
              <a:t>technique of </a:t>
            </a:r>
            <a:r>
              <a:rPr lang="en-US" sz="2800" dirty="0" smtClean="0">
                <a:solidFill>
                  <a:schemeClr val="accent2"/>
                </a:solidFill>
              </a:rPr>
              <a:t>[Zwick ‘02] 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9A6A9-295F-4C04-A5CC-4FD15F7D1D04}" type="slidenum">
              <a:rPr lang="he-IL"/>
              <a:pPr/>
              <a:t>17</a:t>
            </a:fld>
            <a:endParaRPr lang="en-US" dirty="0"/>
          </a:p>
        </p:txBody>
      </p:sp>
      <p:sp>
        <p:nvSpPr>
          <p:cNvPr id="10246" name="Rectangle 3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09000" cy="671513"/>
          </a:xfrm>
          <a:noFill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From distance product to APSP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343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A set of vertices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is a </a:t>
            </a:r>
            <a:r>
              <a:rPr lang="en-US" sz="2800" b="1" i="1" dirty="0" smtClean="0">
                <a:solidFill>
                  <a:srgbClr val="FF0000"/>
                </a:solidFill>
              </a:rPr>
              <a:t>t</a:t>
            </a:r>
            <a:r>
              <a:rPr lang="en-US" sz="2800" b="1" dirty="0" smtClean="0"/>
              <a:t>-bridging set</a:t>
            </a:r>
            <a:r>
              <a:rPr lang="en-US" sz="2800" dirty="0" smtClean="0"/>
              <a:t> if for each 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 with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</a:t>
            </a:r>
            <a:r>
              <a:rPr lang="en-US" sz="2800" dirty="0" smtClean="0">
                <a:solidFill>
                  <a:srgbClr val="FF0000"/>
                </a:solidFill>
              </a:rPr>
              <a:t> &gt;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 &gt;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, there exists a shortest path 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FF0000"/>
                </a:solidFill>
              </a:rPr>
              <a:t>p </a:t>
            </a:r>
            <a:r>
              <a:rPr lang="en-US" sz="2800" dirty="0" smtClean="0">
                <a:solidFill>
                  <a:srgbClr val="FF0000"/>
                </a:solidFill>
              </a:rPr>
              <a:t>={</a:t>
            </a:r>
            <a:r>
              <a:rPr lang="en-US" sz="2800" i="1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>
                <a:solidFill>
                  <a:srgbClr val="FF0000"/>
                </a:solidFill>
              </a:rPr>
              <a:t>=</a:t>
            </a:r>
            <a:r>
              <a:rPr lang="en-US" sz="2800" i="1" dirty="0" smtClean="0">
                <a:solidFill>
                  <a:srgbClr val="FF0000"/>
                </a:solidFill>
              </a:rPr>
              <a:t>u</a:t>
            </a:r>
            <a:r>
              <a:rPr lang="en-US" sz="2800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i="1" dirty="0" smtClean="0">
                <a:solidFill>
                  <a:srgbClr val="FF0000"/>
                </a:solidFill>
              </a:rPr>
              <a:t>u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,…,</a:t>
            </a:r>
            <a:r>
              <a:rPr lang="en-US" sz="2800" i="1" dirty="0" smtClean="0">
                <a:solidFill>
                  <a:srgbClr val="FF0000"/>
                </a:solidFill>
              </a:rPr>
              <a:t>u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=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} </a:t>
            </a:r>
            <a:r>
              <a:rPr lang="en-US" sz="2800" dirty="0" smtClean="0"/>
              <a:t>realizing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baseline="-25000" dirty="0" smtClean="0">
                <a:solidFill>
                  <a:srgbClr val="FF0000"/>
                </a:solidFill>
              </a:rPr>
              <a:t>1.5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where some vertex 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  is from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and </a:t>
            </a:r>
            <a:r>
              <a:rPr lang="en-US" sz="2800" i="1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 (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-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… 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342900" y="4038600"/>
            <a:ext cx="8458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Easy </a:t>
            </a:r>
            <a:r>
              <a:rPr lang="en-US" sz="2800" dirty="0" smtClean="0"/>
              <a:t>to show: a </a:t>
            </a:r>
            <a:r>
              <a:rPr lang="en-US" sz="2800" b="1" dirty="0" smtClean="0"/>
              <a:t>random</a:t>
            </a:r>
            <a:r>
              <a:rPr lang="en-US" sz="2800" dirty="0" smtClean="0"/>
              <a:t> set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of  size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(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 log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 /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is a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-bridging set. (Zwick has shown how to find such a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deterministically</a:t>
            </a:r>
            <a:r>
              <a:rPr lang="en-US" sz="2800" dirty="0" smtClean="0"/>
              <a:t> in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2.5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time).</a:t>
            </a:r>
          </a:p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Having found a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-bridging set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, we compute a matrix </a:t>
            </a:r>
            <a:r>
              <a:rPr lang="en-US" sz="2800" dirty="0" smtClean="0"/>
              <a:t>which is (better than)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baseline="-25000" dirty="0" smtClean="0">
                <a:solidFill>
                  <a:srgbClr val="FF0000"/>
                </a:solidFill>
              </a:rPr>
              <a:t>1.5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  </a:t>
            </a:r>
            <a:r>
              <a:rPr lang="en-US" sz="2800" dirty="0" smtClean="0"/>
              <a:t>as </a:t>
            </a:r>
            <a:r>
              <a:rPr lang="en-US" sz="2800" dirty="0" smtClean="0"/>
              <a:t>follows</a:t>
            </a:r>
            <a:r>
              <a:rPr lang="en-US" sz="2800" dirty="0" smtClean="0"/>
              <a:t>:</a:t>
            </a:r>
            <a:endParaRPr lang="en-US" sz="2800" dirty="0" smtClean="0"/>
          </a:p>
        </p:txBody>
      </p:sp>
      <p:grpSp>
        <p:nvGrpSpPr>
          <p:cNvPr id="53" name="Group 52"/>
          <p:cNvGrpSpPr/>
          <p:nvPr/>
        </p:nvGrpSpPr>
        <p:grpSpPr>
          <a:xfrm>
            <a:off x="609600" y="2781300"/>
            <a:ext cx="7543800" cy="1143000"/>
            <a:chOff x="609600" y="2781300"/>
            <a:chExt cx="7543800" cy="1143000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838200" y="3316288"/>
              <a:ext cx="7083425" cy="577850"/>
              <a:chOff x="595" y="2667"/>
              <a:chExt cx="4462" cy="364"/>
            </a:xfrm>
          </p:grpSpPr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595" y="2667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2106" y="2668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3582" y="2668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5057" y="2668"/>
                <a:ext cx="0" cy="3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85800" y="28194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33700" y="2819400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s-t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48300" y="2819400"/>
              <a:ext cx="2984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96200" y="2781300"/>
              <a:ext cx="3449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endParaRPr lang="en-US" dirty="0"/>
            </a:p>
          </p:txBody>
        </p:sp>
        <p:cxnSp>
          <p:nvCxnSpPr>
            <p:cNvPr id="47" name="Straight Arrow Connector 46"/>
            <p:cNvCxnSpPr>
              <a:stCxn id="26" idx="6"/>
            </p:cNvCxnSpPr>
            <p:nvPr/>
          </p:nvCxnSpPr>
          <p:spPr bwMode="auto">
            <a:xfrm>
              <a:off x="1066800" y="3600450"/>
              <a:ext cx="6629400" cy="1904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Oval 25"/>
            <p:cNvSpPr/>
            <p:nvPr/>
          </p:nvSpPr>
          <p:spPr bwMode="auto">
            <a:xfrm>
              <a:off x="609600" y="3314700"/>
              <a:ext cx="457200" cy="5715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1181100" y="35157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1638300" y="35157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057400" y="35157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514600" y="35157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2857500" y="35052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3162300" y="35052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3543300" y="35052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267200" y="35052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658700" y="35052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5115900" y="35052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5535000" y="35052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5943600" y="35052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6324600" y="35052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667500" y="35157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7048500" y="35157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429500" y="35157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696200" y="3352800"/>
              <a:ext cx="457200" cy="5715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v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3886200" y="350520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Oval 33"/>
          <p:cNvSpPr/>
          <p:nvPr/>
        </p:nvSpPr>
        <p:spPr bwMode="auto">
          <a:xfrm>
            <a:off x="3771900" y="3429000"/>
            <a:ext cx="360000" cy="3600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9A6A9-295F-4C04-A5CC-4FD15F7D1D04}" type="slidenum">
              <a:rPr lang="he-IL"/>
              <a:pPr/>
              <a:t>18</a:t>
            </a:fld>
            <a:endParaRPr lang="en-US" dirty="0"/>
          </a:p>
        </p:txBody>
      </p:sp>
      <p:sp>
        <p:nvSpPr>
          <p:cNvPr id="10246" name="Rectangle 3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09000" cy="671513"/>
          </a:xfrm>
          <a:noFill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From distance product to APSP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7200" y="3086100"/>
            <a:ext cx="8458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Time: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 (straightforward product).</a:t>
            </a:r>
          </a:p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W</a:t>
            </a:r>
            <a:r>
              <a:rPr lang="en-US" sz="2800" dirty="0" smtClean="0"/>
              <a:t>e now have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/>
              <a:t>for all pairs with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 1.5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sz="2800" dirty="0" smtClean="0"/>
              <a:t>.</a:t>
            </a:r>
          </a:p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Repeated squaring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(log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time we get the final </a:t>
            </a:r>
            <a:r>
              <a:rPr lang="en-US" sz="2800" i="1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Choosing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=</a:t>
            </a:r>
            <a:r>
              <a:rPr lang="el-GR" sz="2800" baseline="300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l-GR" sz="2800" baseline="30000" dirty="0" smtClean="0">
                <a:solidFill>
                  <a:srgbClr val="FF0000"/>
                </a:solidFill>
              </a:rPr>
              <a:t>γ</a:t>
            </a:r>
            <a:r>
              <a:rPr lang="en-US" sz="2800" baseline="30000" dirty="0" smtClean="0">
                <a:solidFill>
                  <a:srgbClr val="FF0000"/>
                </a:solidFill>
              </a:rPr>
              <a:t>/2-</a:t>
            </a:r>
            <a:r>
              <a:rPr lang="el-GR" sz="2800" baseline="30000" dirty="0" smtClean="0">
                <a:solidFill>
                  <a:srgbClr val="FF0000"/>
                </a:solidFill>
              </a:rPr>
              <a:t>ρ</a:t>
            </a:r>
            <a:r>
              <a:rPr lang="en-US" sz="2800" baseline="30000" dirty="0" smtClean="0">
                <a:solidFill>
                  <a:srgbClr val="FF0000"/>
                </a:solidFill>
              </a:rPr>
              <a:t>/2 </a:t>
            </a:r>
            <a:r>
              <a:rPr lang="en-US" sz="2800" dirty="0" smtClean="0"/>
              <a:t> </a:t>
            </a:r>
            <a:r>
              <a:rPr lang="en-US" sz="2800" dirty="0" smtClean="0"/>
              <a:t>we obtain </a:t>
            </a:r>
            <a:r>
              <a:rPr lang="en-US" sz="2800" dirty="0" smtClean="0"/>
              <a:t>that:</a:t>
            </a:r>
            <a:endParaRPr lang="en-US" sz="2800" dirty="0" smtClean="0"/>
          </a:p>
          <a:p>
            <a:pPr marL="266700" indent="-2667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 smtClean="0"/>
              <a:t>overall running time  </a:t>
            </a:r>
            <a:r>
              <a:rPr lang="en-US" sz="2800" dirty="0" smtClean="0"/>
              <a:t>is </a:t>
            </a:r>
            <a:r>
              <a:rPr lang="en-US" sz="2800" dirty="0" smtClean="0">
                <a:solidFill>
                  <a:srgbClr val="FF0000"/>
                </a:solidFill>
              </a:rPr>
              <a:t>O(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3-</a:t>
            </a:r>
            <a:r>
              <a:rPr lang="el-GR" sz="2800" baseline="30000" dirty="0" smtClean="0">
                <a:solidFill>
                  <a:schemeClr val="tx1"/>
                </a:solidFill>
              </a:rPr>
              <a:t> </a:t>
            </a:r>
            <a:r>
              <a:rPr lang="el-GR" sz="2800" baseline="30000" dirty="0" smtClean="0">
                <a:solidFill>
                  <a:srgbClr val="FF0000"/>
                </a:solidFill>
              </a:rPr>
              <a:t>γ</a:t>
            </a:r>
            <a:r>
              <a:rPr lang="en-US" sz="2800" baseline="30000" dirty="0" smtClean="0">
                <a:solidFill>
                  <a:srgbClr val="FF0000"/>
                </a:solidFill>
              </a:rPr>
              <a:t>/2+</a:t>
            </a:r>
            <a:r>
              <a:rPr lang="el-GR" sz="2800" baseline="30000" dirty="0" smtClean="0">
                <a:solidFill>
                  <a:srgbClr val="FF0000"/>
                </a:solidFill>
              </a:rPr>
              <a:t>ρ</a:t>
            </a:r>
            <a:r>
              <a:rPr lang="en-US" sz="2800" baseline="30000" dirty="0" smtClean="0">
                <a:solidFill>
                  <a:srgbClr val="FF0000"/>
                </a:solidFill>
              </a:rPr>
              <a:t>/2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as claimed 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39" name="Rectangle 38"/>
          <p:cNvSpPr/>
          <p:nvPr/>
        </p:nvSpPr>
        <p:spPr bwMode="auto">
          <a:xfrm>
            <a:off x="838200" y="1066800"/>
            <a:ext cx="1333500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3200" b="0" i="1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743200" y="1104902"/>
            <a:ext cx="2171700" cy="11666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180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3200" b="0" i="1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3200" b="0" i="1" u="none" strike="noStrike" cap="none" normalizeH="0" baseline="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286000" y="13335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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905500" y="1143002"/>
            <a:ext cx="1981200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32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1.5</a:t>
            </a:r>
            <a:r>
              <a:rPr kumimoji="0" lang="en-US" sz="3200" b="0" i="1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1" u="none" strike="noStrike" cap="none" normalizeH="0" baseline="-2500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19700" y="1600202"/>
            <a:ext cx="410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0" grpId="0" animBg="1"/>
      <p:bldP spid="51" grpId="0"/>
      <p:bldP spid="53" grpId="0" animBg="1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D58BB-C053-4F66-99FF-DB5A3D1A1B9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1828800" y="1562100"/>
            <a:ext cx="5905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4400" dirty="0"/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C9A459-30F2-4F42-84C1-56F139D3104A}" type="slidenum">
              <a:rPr lang="he-IL"/>
              <a:pPr/>
              <a:t>2</a:t>
            </a:fld>
            <a:endParaRPr lang="en-US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41300"/>
            <a:ext cx="8242300" cy="671513"/>
          </a:xfrm>
          <a:noFill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Permutations and matrix products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95300" y="1295400"/>
            <a:ext cx="8267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This work consists of several algorithms and applications that involve the manipulation of </a:t>
            </a:r>
            <a:r>
              <a:rPr lang="en-US" sz="2800" dirty="0" smtClean="0">
                <a:solidFill>
                  <a:srgbClr val="CC0099"/>
                </a:solidFill>
              </a:rPr>
              <a:t>sets of permutations via matrix multiplication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/>
              <a:t>techniques.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In this talk we shall only focus on one of these algorithms which, together with other ingredients implies a </a:t>
            </a:r>
            <a:r>
              <a:rPr lang="en-US" sz="2800" dirty="0" smtClean="0">
                <a:solidFill>
                  <a:srgbClr val="CC0099"/>
                </a:solidFill>
              </a:rPr>
              <a:t>sub-cubic APSP algorithm for arbitrary real weighted graphs</a:t>
            </a:r>
            <a:r>
              <a:rPr lang="en-US" sz="2800" dirty="0" smtClean="0"/>
              <a:t>,  where there are </a:t>
            </a:r>
            <a:r>
              <a:rPr lang="en-US" sz="2800" dirty="0" smtClean="0">
                <a:solidFill>
                  <a:srgbClr val="CC0099"/>
                </a:solidFill>
              </a:rPr>
              <a:t>not too many </a:t>
            </a:r>
            <a:r>
              <a:rPr lang="en-US" sz="2800" dirty="0" smtClean="0"/>
              <a:t>distinct weights emanating from each vertex.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But before that: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C9A459-30F2-4F42-84C1-56F139D3104A}" type="slidenum">
              <a:rPr lang="he-IL"/>
              <a:pPr/>
              <a:t>3</a:t>
            </a:fld>
            <a:endParaRPr lang="en-US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41300"/>
            <a:ext cx="8242300" cy="671513"/>
          </a:xfrm>
          <a:noFill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An interesting open problem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3400" y="1028700"/>
            <a:ext cx="82677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 algn="just">
              <a:buFont typeface="Arial" pitchFamily="34" charset="0"/>
              <a:buChar char="•"/>
            </a:pPr>
            <a:r>
              <a:rPr lang="en-US" sz="2800" dirty="0" smtClean="0"/>
              <a:t>Let </a:t>
            </a:r>
            <a:r>
              <a:rPr lang="en-US" sz="2800" i="1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 be a set of </a:t>
            </a:r>
            <a:r>
              <a:rPr lang="en-US" sz="2800" i="1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 permutations of  </a:t>
            </a:r>
            <a:r>
              <a:rPr lang="en-US" sz="2800" i="1" dirty="0" err="1" smtClean="0">
                <a:solidFill>
                  <a:srgbClr val="FF0000"/>
                </a:solidFill>
              </a:rPr>
              <a:t>S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2800" dirty="0" smtClean="0"/>
              <a:t> .</a:t>
            </a:r>
          </a:p>
          <a:p>
            <a:pPr marL="261938" indent="-2619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P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= {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2800" dirty="0" err="1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i="1" baseline="-25000" dirty="0" err="1" smtClean="0">
                <a:solidFill>
                  <a:srgbClr val="FF0000"/>
                </a:solidFill>
                <a:sym typeface="Symbol"/>
              </a:rPr>
              <a:t>j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| </a:t>
            </a:r>
            <a:r>
              <a:rPr lang="en-US" sz="2800" i="1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 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, </a:t>
            </a:r>
            <a:r>
              <a:rPr lang="en-US" sz="2800" i="1" baseline="-25000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 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}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Task:  compute </a:t>
            </a:r>
            <a:r>
              <a:rPr lang="en-US" sz="2800" dirty="0" smtClean="0">
                <a:solidFill>
                  <a:srgbClr val="FF0000"/>
                </a:solidFill>
              </a:rPr>
              <a:t>|</a:t>
            </a:r>
            <a:r>
              <a:rPr lang="en-US" sz="2800" i="1" dirty="0" smtClean="0">
                <a:solidFill>
                  <a:srgbClr val="FF0000"/>
                </a:solidFill>
              </a:rPr>
              <a:t>P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|</a:t>
            </a:r>
            <a:r>
              <a:rPr lang="en-US" sz="2800" dirty="0" smtClean="0"/>
              <a:t> in less than trivial </a:t>
            </a:r>
            <a:r>
              <a:rPr lang="en-US" sz="2800" i="1" dirty="0" smtClean="0">
                <a:solidFill>
                  <a:srgbClr val="FF0000"/>
                </a:solidFill>
              </a:rPr>
              <a:t>p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/>
              <a:t> time.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>
                <a:sym typeface="Symbol"/>
              </a:rPr>
              <a:t>Example:  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= {4231, 3124, 1243}        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answer: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7</a:t>
            </a:r>
            <a:br>
              <a:rPr lang="en-US" sz="2800" dirty="0" smtClean="0">
                <a:solidFill>
                  <a:srgbClr val="FF0000"/>
                </a:solidFill>
                <a:sym typeface="Symbol"/>
              </a:rPr>
            </a:b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= {1234, 4123, 3241, 3421, 2314, 4213, 3142} 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>
                <a:sym typeface="Symbol"/>
              </a:rPr>
              <a:t>Say, e.g., 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, then computing it in 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z="2800" dirty="0" smtClean="0">
                <a:sym typeface="Symbol"/>
              </a:rPr>
              <a:t> time is trivial.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>
                <a:sym typeface="Symbol"/>
              </a:rPr>
              <a:t>With fast matrix 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multiplication </a:t>
            </a:r>
            <a:r>
              <a:rPr lang="en-US" sz="2800" dirty="0" smtClean="0">
                <a:sym typeface="Symbol"/>
              </a:rPr>
              <a:t>we can show an 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  <a:sym typeface="Symbol"/>
              </a:rPr>
              <a:t>2.38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olidFill>
                  <a:srgbClr val="CC0099"/>
                </a:solidFill>
                <a:sym typeface="Symbol"/>
              </a:rPr>
              <a:t>randomized </a:t>
            </a:r>
            <a:r>
              <a:rPr lang="en-US" sz="2800" dirty="0" smtClean="0">
                <a:sym typeface="Symbol"/>
              </a:rPr>
              <a:t>algorithm.</a:t>
            </a:r>
            <a:endParaRPr lang="en-US" sz="2800" dirty="0" smtClean="0"/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Can we solve it in 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  <a:sym typeface="Symbol"/>
              </a:rPr>
              <a:t>3-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  </a:t>
            </a:r>
            <a:r>
              <a:rPr lang="en-US" sz="2800" dirty="0" smtClean="0">
                <a:solidFill>
                  <a:srgbClr val="CC0099"/>
                </a:solidFill>
                <a:sym typeface="Symbol"/>
              </a:rPr>
              <a:t>deterministically</a:t>
            </a:r>
            <a:r>
              <a:rPr lang="en-US" sz="2800" dirty="0" smtClean="0">
                <a:sym typeface="Symbol"/>
              </a:rPr>
              <a:t>?</a:t>
            </a: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9A6A9-295F-4C04-A5CC-4FD15F7D1D04}" type="slidenum">
              <a:rPr lang="he-IL"/>
              <a:pPr/>
              <a:t>4</a:t>
            </a:fld>
            <a:endParaRPr lang="en-US" dirty="0"/>
          </a:p>
        </p:txBody>
      </p:sp>
      <p:sp>
        <p:nvSpPr>
          <p:cNvPr id="10243" name="Oval 82"/>
          <p:cNvSpPr>
            <a:spLocks noChangeArrowheads="1"/>
          </p:cNvSpPr>
          <p:nvPr/>
        </p:nvSpPr>
        <p:spPr bwMode="auto">
          <a:xfrm>
            <a:off x="571500" y="1581150"/>
            <a:ext cx="3013075" cy="1981200"/>
          </a:xfrm>
          <a:prstGeom prst="ellipse">
            <a:avLst/>
          </a:prstGeom>
          <a:solidFill>
            <a:srgbClr val="FFCC99">
              <a:alpha val="1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4" name="Text Box 25"/>
          <p:cNvSpPr txBox="1">
            <a:spLocks noChangeArrowheads="1"/>
          </p:cNvSpPr>
          <p:nvPr/>
        </p:nvSpPr>
        <p:spPr bwMode="auto">
          <a:xfrm>
            <a:off x="3646488" y="1149350"/>
            <a:ext cx="19018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mic Sans MS" pitchFamily="66" charset="0"/>
              </a:rPr>
              <a:t>APSP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2800" b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800" b="1">
                <a:solidFill>
                  <a:schemeClr val="tx1"/>
                </a:solidFill>
                <a:latin typeface="Comic Sans MS" pitchFamily="66" charset="0"/>
              </a:rPr>
              <a:t>algorithm</a:t>
            </a:r>
          </a:p>
        </p:txBody>
      </p:sp>
      <p:sp>
        <p:nvSpPr>
          <p:cNvPr id="10245" name="AutoShape 29"/>
          <p:cNvSpPr>
            <a:spLocks noChangeArrowheads="1"/>
          </p:cNvSpPr>
          <p:nvPr/>
        </p:nvSpPr>
        <p:spPr bwMode="auto">
          <a:xfrm rot="17870" flipV="1">
            <a:off x="3841750" y="2314575"/>
            <a:ext cx="1624013" cy="479425"/>
          </a:xfrm>
          <a:prstGeom prst="rightArrow">
            <a:avLst>
              <a:gd name="adj1" fmla="val 50000"/>
              <a:gd name="adj2" fmla="val 8468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31"/>
          <p:cNvSpPr>
            <a:spLocks noGrp="1" noChangeArrowheads="1"/>
          </p:cNvSpPr>
          <p:nvPr>
            <p:ph type="title"/>
          </p:nvPr>
        </p:nvSpPr>
        <p:spPr>
          <a:xfrm>
            <a:off x="533400" y="422275"/>
            <a:ext cx="8242300" cy="671513"/>
          </a:xfrm>
          <a:noFill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All-Pairs Shortest Paths</a:t>
            </a:r>
          </a:p>
        </p:txBody>
      </p:sp>
      <p:sp>
        <p:nvSpPr>
          <p:cNvPr id="10247" name="Rectangle 75"/>
          <p:cNvSpPr>
            <a:spLocks noChangeArrowheads="1"/>
          </p:cNvSpPr>
          <p:nvPr/>
        </p:nvSpPr>
        <p:spPr bwMode="auto">
          <a:xfrm>
            <a:off x="5911850" y="1462088"/>
            <a:ext cx="2306638" cy="2235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CC6600"/>
                </a:solidFill>
                <a:latin typeface="Comic Sans MS" pitchFamily="66" charset="0"/>
              </a:rPr>
              <a:t>n by n</a:t>
            </a:r>
            <a:br>
              <a:rPr lang="en-US" sz="2800" b="1">
                <a:solidFill>
                  <a:srgbClr val="CC6600"/>
                </a:solidFill>
                <a:latin typeface="Comic Sans MS" pitchFamily="66" charset="0"/>
              </a:rPr>
            </a:br>
            <a:r>
              <a:rPr lang="en-US" sz="2800" b="1">
                <a:solidFill>
                  <a:srgbClr val="CC6600"/>
                </a:solidFill>
                <a:latin typeface="Comic Sans MS" pitchFamily="66" charset="0"/>
              </a:rPr>
              <a:t>distance</a:t>
            </a:r>
            <a:br>
              <a:rPr lang="en-US" sz="2800" b="1">
                <a:solidFill>
                  <a:srgbClr val="CC6600"/>
                </a:solidFill>
                <a:latin typeface="Comic Sans MS" pitchFamily="66" charset="0"/>
              </a:rPr>
            </a:br>
            <a:r>
              <a:rPr lang="en-US" sz="2800" b="1">
                <a:solidFill>
                  <a:srgbClr val="CC6600"/>
                </a:solidFill>
                <a:latin typeface="Comic Sans MS" pitchFamily="66" charset="0"/>
              </a:rPr>
              <a:t>matrix</a:t>
            </a:r>
          </a:p>
        </p:txBody>
      </p:sp>
      <p:grpSp>
        <p:nvGrpSpPr>
          <p:cNvPr id="10248" name="Group 2"/>
          <p:cNvGrpSpPr>
            <a:grpSpLocks noChangeAspect="1"/>
          </p:cNvGrpSpPr>
          <p:nvPr/>
        </p:nvGrpSpPr>
        <p:grpSpPr bwMode="auto">
          <a:xfrm>
            <a:off x="1035050" y="1968500"/>
            <a:ext cx="2265363" cy="1214438"/>
            <a:chOff x="1267" y="1409"/>
            <a:chExt cx="3312" cy="1776"/>
          </a:xfrm>
        </p:grpSpPr>
        <p:sp>
          <p:nvSpPr>
            <p:cNvPr id="10269" name="Oval 3"/>
            <p:cNvSpPr>
              <a:spLocks noChangeAspect="1" noChangeArrowheads="1"/>
            </p:cNvSpPr>
            <p:nvPr/>
          </p:nvSpPr>
          <p:spPr bwMode="auto">
            <a:xfrm>
              <a:off x="1699" y="140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Oval 4"/>
            <p:cNvSpPr>
              <a:spLocks noChangeAspect="1" noChangeArrowheads="1"/>
            </p:cNvSpPr>
            <p:nvPr/>
          </p:nvSpPr>
          <p:spPr bwMode="auto">
            <a:xfrm>
              <a:off x="1267" y="270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Oval 5"/>
            <p:cNvSpPr>
              <a:spLocks noChangeAspect="1" noChangeArrowheads="1"/>
            </p:cNvSpPr>
            <p:nvPr/>
          </p:nvSpPr>
          <p:spPr bwMode="auto">
            <a:xfrm>
              <a:off x="2851" y="150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Oval 6"/>
            <p:cNvSpPr>
              <a:spLocks noChangeAspect="1" noChangeArrowheads="1"/>
            </p:cNvSpPr>
            <p:nvPr/>
          </p:nvSpPr>
          <p:spPr bwMode="auto">
            <a:xfrm>
              <a:off x="2323" y="236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Oval 7"/>
            <p:cNvSpPr>
              <a:spLocks noChangeAspect="1" noChangeArrowheads="1"/>
            </p:cNvSpPr>
            <p:nvPr/>
          </p:nvSpPr>
          <p:spPr bwMode="auto">
            <a:xfrm>
              <a:off x="3091" y="304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Oval 8"/>
            <p:cNvSpPr>
              <a:spLocks noChangeAspect="1" noChangeArrowheads="1"/>
            </p:cNvSpPr>
            <p:nvPr/>
          </p:nvSpPr>
          <p:spPr bwMode="auto">
            <a:xfrm>
              <a:off x="4435" y="232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Freeform 9"/>
            <p:cNvSpPr>
              <a:spLocks noChangeAspect="1"/>
            </p:cNvSpPr>
            <p:nvPr/>
          </p:nvSpPr>
          <p:spPr bwMode="auto">
            <a:xfrm>
              <a:off x="1411" y="2513"/>
              <a:ext cx="960" cy="280"/>
            </a:xfrm>
            <a:custGeom>
              <a:avLst/>
              <a:gdLst>
                <a:gd name="T0" fmla="*/ 0 w 960"/>
                <a:gd name="T1" fmla="*/ 240 h 280"/>
                <a:gd name="T2" fmla="*/ 528 w 960"/>
                <a:gd name="T3" fmla="*/ 240 h 280"/>
                <a:gd name="T4" fmla="*/ 960 w 960"/>
                <a:gd name="T5" fmla="*/ 0 h 280"/>
                <a:gd name="T6" fmla="*/ 0 60000 65536"/>
                <a:gd name="T7" fmla="*/ 0 60000 65536"/>
                <a:gd name="T8" fmla="*/ 0 60000 65536"/>
                <a:gd name="T9" fmla="*/ 0 w 960"/>
                <a:gd name="T10" fmla="*/ 0 h 280"/>
                <a:gd name="T11" fmla="*/ 960 w 960"/>
                <a:gd name="T12" fmla="*/ 280 h 2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0">
                  <a:moveTo>
                    <a:pt x="0" y="240"/>
                  </a:moveTo>
                  <a:cubicBezTo>
                    <a:pt x="184" y="260"/>
                    <a:pt x="368" y="280"/>
                    <a:pt x="528" y="240"/>
                  </a:cubicBezTo>
                  <a:cubicBezTo>
                    <a:pt x="688" y="200"/>
                    <a:pt x="824" y="100"/>
                    <a:pt x="96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0276" name="AutoShape 10"/>
            <p:cNvCxnSpPr>
              <a:cxnSpLocks noChangeAspect="1" noChangeShapeType="1"/>
              <a:stCxn id="10272" idx="6"/>
              <a:endCxn id="10273" idx="0"/>
            </p:cNvCxnSpPr>
            <p:nvPr/>
          </p:nvCxnSpPr>
          <p:spPr bwMode="auto">
            <a:xfrm>
              <a:off x="2467" y="2441"/>
              <a:ext cx="696" cy="60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77" name="AutoShape 11"/>
            <p:cNvCxnSpPr>
              <a:cxnSpLocks noChangeAspect="1" noChangeShapeType="1"/>
              <a:stCxn id="10269" idx="6"/>
              <a:endCxn id="10273" idx="7"/>
            </p:cNvCxnSpPr>
            <p:nvPr/>
          </p:nvCxnSpPr>
          <p:spPr bwMode="auto">
            <a:xfrm>
              <a:off x="1843" y="1481"/>
              <a:ext cx="1371" cy="1581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78" name="AutoShape 12"/>
            <p:cNvCxnSpPr>
              <a:cxnSpLocks noChangeAspect="1" noChangeShapeType="1"/>
              <a:stCxn id="10270" idx="0"/>
              <a:endCxn id="10271" idx="4"/>
            </p:cNvCxnSpPr>
            <p:nvPr/>
          </p:nvCxnSpPr>
          <p:spPr bwMode="auto">
            <a:xfrm rot="-5400000">
              <a:off x="1603" y="1385"/>
              <a:ext cx="1056" cy="158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79" name="AutoShape 13"/>
            <p:cNvCxnSpPr>
              <a:cxnSpLocks noChangeAspect="1" noChangeShapeType="1"/>
              <a:stCxn id="10269" idx="5"/>
              <a:endCxn id="10272" idx="0"/>
            </p:cNvCxnSpPr>
            <p:nvPr/>
          </p:nvCxnSpPr>
          <p:spPr bwMode="auto">
            <a:xfrm rot="16200000" flipH="1">
              <a:off x="1690" y="1664"/>
              <a:ext cx="837" cy="573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80" name="AutoShape 14"/>
            <p:cNvCxnSpPr>
              <a:cxnSpLocks noChangeAspect="1" noChangeShapeType="1"/>
              <a:stCxn id="10270" idx="5"/>
              <a:endCxn id="10273" idx="3"/>
            </p:cNvCxnSpPr>
            <p:nvPr/>
          </p:nvCxnSpPr>
          <p:spPr bwMode="auto">
            <a:xfrm rot="16200000" flipH="1">
              <a:off x="2083" y="2135"/>
              <a:ext cx="336" cy="1722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81" name="AutoShape 15"/>
            <p:cNvCxnSpPr>
              <a:cxnSpLocks noChangeAspect="1" noChangeShapeType="1"/>
              <a:stCxn id="10269" idx="0"/>
              <a:endCxn id="10271" idx="1"/>
            </p:cNvCxnSpPr>
            <p:nvPr/>
          </p:nvCxnSpPr>
          <p:spPr bwMode="auto">
            <a:xfrm rot="5400000" flipV="1">
              <a:off x="2263" y="917"/>
              <a:ext cx="117" cy="110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82" name="AutoShape 16"/>
            <p:cNvCxnSpPr>
              <a:cxnSpLocks noChangeAspect="1" noChangeShapeType="1"/>
              <a:stCxn id="10271" idx="6"/>
              <a:endCxn id="10274" idx="0"/>
            </p:cNvCxnSpPr>
            <p:nvPr/>
          </p:nvCxnSpPr>
          <p:spPr bwMode="auto">
            <a:xfrm>
              <a:off x="2995" y="1577"/>
              <a:ext cx="1512" cy="744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83" name="AutoShape 17"/>
            <p:cNvCxnSpPr>
              <a:cxnSpLocks noChangeAspect="1" noChangeShapeType="1"/>
              <a:stCxn id="10270" idx="2"/>
              <a:endCxn id="10269" idx="3"/>
            </p:cNvCxnSpPr>
            <p:nvPr/>
          </p:nvCxnSpPr>
          <p:spPr bwMode="auto">
            <a:xfrm rot="10800000" flipH="1">
              <a:off x="1267" y="1532"/>
              <a:ext cx="453" cy="1245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84" name="AutoShape 18"/>
            <p:cNvCxnSpPr>
              <a:cxnSpLocks noChangeAspect="1" noChangeShapeType="1"/>
              <a:stCxn id="10274" idx="4"/>
              <a:endCxn id="10273" idx="6"/>
            </p:cNvCxnSpPr>
            <p:nvPr/>
          </p:nvCxnSpPr>
          <p:spPr bwMode="auto">
            <a:xfrm rot="5400000">
              <a:off x="3547" y="2153"/>
              <a:ext cx="648" cy="1272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85" name="AutoShape 19"/>
            <p:cNvCxnSpPr>
              <a:cxnSpLocks noChangeAspect="1" noChangeShapeType="1"/>
              <a:stCxn id="10272" idx="7"/>
              <a:endCxn id="10274" idx="1"/>
            </p:cNvCxnSpPr>
            <p:nvPr/>
          </p:nvCxnSpPr>
          <p:spPr bwMode="auto">
            <a:xfrm rot="-5400000">
              <a:off x="3427" y="1361"/>
              <a:ext cx="48" cy="2010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10249" name="Oval 58"/>
          <p:cNvSpPr>
            <a:spLocks noChangeAspect="1" noChangeArrowheads="1"/>
          </p:cNvSpPr>
          <p:nvPr/>
        </p:nvSpPr>
        <p:spPr bwMode="auto">
          <a:xfrm>
            <a:off x="1330325" y="1968500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59"/>
          <p:cNvSpPr>
            <a:spLocks noChangeAspect="1" noChangeArrowheads="1"/>
          </p:cNvSpPr>
          <p:nvPr/>
        </p:nvSpPr>
        <p:spPr bwMode="auto">
          <a:xfrm>
            <a:off x="1035050" y="2854325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60"/>
          <p:cNvSpPr>
            <a:spLocks noChangeAspect="1" noChangeArrowheads="1"/>
          </p:cNvSpPr>
          <p:nvPr/>
        </p:nvSpPr>
        <p:spPr bwMode="auto">
          <a:xfrm>
            <a:off x="2117725" y="2033588"/>
            <a:ext cx="100013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61"/>
          <p:cNvSpPr>
            <a:spLocks noChangeAspect="1" noChangeArrowheads="1"/>
          </p:cNvSpPr>
          <p:nvPr/>
        </p:nvSpPr>
        <p:spPr bwMode="auto">
          <a:xfrm>
            <a:off x="1757363" y="2625725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62"/>
          <p:cNvSpPr>
            <a:spLocks noChangeAspect="1" noChangeArrowheads="1"/>
          </p:cNvSpPr>
          <p:nvPr/>
        </p:nvSpPr>
        <p:spPr bwMode="auto">
          <a:xfrm>
            <a:off x="2282825" y="3084513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63"/>
          <p:cNvSpPr>
            <a:spLocks noChangeAspect="1" noChangeArrowheads="1"/>
          </p:cNvSpPr>
          <p:nvPr/>
        </p:nvSpPr>
        <p:spPr bwMode="auto">
          <a:xfrm>
            <a:off x="3201988" y="2592388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Freeform 64"/>
          <p:cNvSpPr>
            <a:spLocks noChangeAspect="1"/>
          </p:cNvSpPr>
          <p:nvPr/>
        </p:nvSpPr>
        <p:spPr bwMode="auto">
          <a:xfrm>
            <a:off x="1133475" y="2724150"/>
            <a:ext cx="657225" cy="190500"/>
          </a:xfrm>
          <a:custGeom>
            <a:avLst/>
            <a:gdLst>
              <a:gd name="T0" fmla="*/ 0 w 960"/>
              <a:gd name="T1" fmla="*/ 240 h 280"/>
              <a:gd name="T2" fmla="*/ 528 w 960"/>
              <a:gd name="T3" fmla="*/ 240 h 280"/>
              <a:gd name="T4" fmla="*/ 960 w 960"/>
              <a:gd name="T5" fmla="*/ 0 h 280"/>
              <a:gd name="T6" fmla="*/ 0 60000 65536"/>
              <a:gd name="T7" fmla="*/ 0 60000 65536"/>
              <a:gd name="T8" fmla="*/ 0 60000 65536"/>
              <a:gd name="T9" fmla="*/ 0 w 960"/>
              <a:gd name="T10" fmla="*/ 0 h 280"/>
              <a:gd name="T11" fmla="*/ 960 w 960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280">
                <a:moveTo>
                  <a:pt x="0" y="240"/>
                </a:moveTo>
                <a:cubicBezTo>
                  <a:pt x="184" y="260"/>
                  <a:pt x="368" y="280"/>
                  <a:pt x="528" y="240"/>
                </a:cubicBezTo>
                <a:cubicBezTo>
                  <a:pt x="688" y="200"/>
                  <a:pt x="824" y="100"/>
                  <a:pt x="96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0256" name="AutoShape 65"/>
          <p:cNvCxnSpPr>
            <a:cxnSpLocks noChangeAspect="1" noChangeShapeType="1"/>
            <a:stCxn id="10252" idx="6"/>
            <a:endCxn id="10253" idx="0"/>
          </p:cNvCxnSpPr>
          <p:nvPr/>
        </p:nvCxnSpPr>
        <p:spPr bwMode="auto">
          <a:xfrm>
            <a:off x="1855788" y="2674938"/>
            <a:ext cx="476250" cy="4095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7" name="AutoShape 66"/>
          <p:cNvCxnSpPr>
            <a:cxnSpLocks noChangeAspect="1" noChangeShapeType="1"/>
            <a:stCxn id="10249" idx="6"/>
            <a:endCxn id="10253" idx="7"/>
          </p:cNvCxnSpPr>
          <p:nvPr/>
        </p:nvCxnSpPr>
        <p:spPr bwMode="auto">
          <a:xfrm>
            <a:off x="1428750" y="2017713"/>
            <a:ext cx="938213" cy="1081087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8" name="AutoShape 67"/>
          <p:cNvCxnSpPr>
            <a:cxnSpLocks noChangeAspect="1" noChangeShapeType="1"/>
            <a:stCxn id="10250" idx="0"/>
            <a:endCxn id="10251" idx="4"/>
          </p:cNvCxnSpPr>
          <p:nvPr/>
        </p:nvCxnSpPr>
        <p:spPr bwMode="auto">
          <a:xfrm rot="-5400000">
            <a:off x="1265238" y="1951038"/>
            <a:ext cx="722312" cy="1084262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9" name="AutoShape 68"/>
          <p:cNvCxnSpPr>
            <a:cxnSpLocks noChangeAspect="1" noChangeShapeType="1"/>
            <a:stCxn id="10249" idx="5"/>
            <a:endCxn id="10252" idx="0"/>
          </p:cNvCxnSpPr>
          <p:nvPr/>
        </p:nvCxnSpPr>
        <p:spPr bwMode="auto">
          <a:xfrm rot="16200000" flipH="1">
            <a:off x="1323975" y="2143126"/>
            <a:ext cx="573087" cy="392112"/>
          </a:xfrm>
          <a:prstGeom prst="curvedConnector3">
            <a:avLst>
              <a:gd name="adj1" fmla="val 51255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60" name="AutoShape 69"/>
          <p:cNvCxnSpPr>
            <a:cxnSpLocks noChangeAspect="1" noChangeShapeType="1"/>
            <a:stCxn id="10250" idx="5"/>
            <a:endCxn id="10253" idx="3"/>
          </p:cNvCxnSpPr>
          <p:nvPr/>
        </p:nvCxnSpPr>
        <p:spPr bwMode="auto">
          <a:xfrm rot="16200000" flipH="1">
            <a:off x="1593057" y="2464594"/>
            <a:ext cx="230187" cy="1177925"/>
          </a:xfrm>
          <a:prstGeom prst="curvedConnector3">
            <a:avLst>
              <a:gd name="adj1" fmla="val 149106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61" name="AutoShape 70"/>
          <p:cNvCxnSpPr>
            <a:cxnSpLocks noChangeAspect="1" noChangeShapeType="1"/>
            <a:stCxn id="10249" idx="0"/>
            <a:endCxn id="10251" idx="1"/>
          </p:cNvCxnSpPr>
          <p:nvPr/>
        </p:nvCxnSpPr>
        <p:spPr bwMode="auto">
          <a:xfrm rot="5400000" flipV="1">
            <a:off x="1716881" y="1631157"/>
            <a:ext cx="79375" cy="754062"/>
          </a:xfrm>
          <a:prstGeom prst="curvedConnector3">
            <a:avLst>
              <a:gd name="adj1" fmla="val -123079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62" name="AutoShape 71"/>
          <p:cNvCxnSpPr>
            <a:cxnSpLocks noChangeAspect="1" noChangeShapeType="1"/>
            <a:stCxn id="10251" idx="6"/>
            <a:endCxn id="10254" idx="0"/>
          </p:cNvCxnSpPr>
          <p:nvPr/>
        </p:nvCxnSpPr>
        <p:spPr bwMode="auto">
          <a:xfrm>
            <a:off x="2217738" y="2082800"/>
            <a:ext cx="1033462" cy="509588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63" name="AutoShape 72"/>
          <p:cNvCxnSpPr>
            <a:cxnSpLocks noChangeAspect="1" noChangeShapeType="1"/>
            <a:stCxn id="10250" idx="2"/>
            <a:endCxn id="10249" idx="3"/>
          </p:cNvCxnSpPr>
          <p:nvPr/>
        </p:nvCxnSpPr>
        <p:spPr bwMode="auto">
          <a:xfrm rot="10800000" flipH="1">
            <a:off x="1035050" y="2052638"/>
            <a:ext cx="309563" cy="850900"/>
          </a:xfrm>
          <a:prstGeom prst="curvedConnector4">
            <a:avLst>
              <a:gd name="adj1" fmla="val -31787"/>
              <a:gd name="adj2" fmla="val 52046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64" name="AutoShape 73"/>
          <p:cNvCxnSpPr>
            <a:cxnSpLocks noChangeAspect="1" noChangeShapeType="1"/>
            <a:stCxn id="10254" idx="4"/>
            <a:endCxn id="10253" idx="6"/>
          </p:cNvCxnSpPr>
          <p:nvPr/>
        </p:nvCxnSpPr>
        <p:spPr bwMode="auto">
          <a:xfrm rot="5400000">
            <a:off x="2594769" y="2477294"/>
            <a:ext cx="442912" cy="8699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65" name="AutoShape 74"/>
          <p:cNvCxnSpPr>
            <a:cxnSpLocks noChangeAspect="1" noChangeShapeType="1"/>
            <a:stCxn id="10252" idx="7"/>
            <a:endCxn id="10254" idx="1"/>
          </p:cNvCxnSpPr>
          <p:nvPr/>
        </p:nvCxnSpPr>
        <p:spPr bwMode="auto">
          <a:xfrm rot="-5400000">
            <a:off x="2512219" y="1935956"/>
            <a:ext cx="33338" cy="1374775"/>
          </a:xfrm>
          <a:prstGeom prst="curvedConnector3">
            <a:avLst>
              <a:gd name="adj1" fmla="val 44375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266" name="Text Box 86"/>
          <p:cNvSpPr txBox="1">
            <a:spLocks noChangeArrowheads="1"/>
          </p:cNvSpPr>
          <p:nvPr/>
        </p:nvSpPr>
        <p:spPr bwMode="auto">
          <a:xfrm>
            <a:off x="962025" y="3736975"/>
            <a:ext cx="7419975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u="sng" dirty="0">
                <a:solidFill>
                  <a:srgbClr val="CC00CC"/>
                </a:solidFill>
              </a:rPr>
              <a:t>Input:</a:t>
            </a:r>
            <a:r>
              <a:rPr lang="en-US" sz="2800" dirty="0"/>
              <a:t> </a:t>
            </a:r>
            <a:r>
              <a:rPr lang="en-US" sz="2800" dirty="0" smtClean="0"/>
              <a:t>An edge-weighted </a:t>
            </a:r>
            <a:r>
              <a:rPr lang="en-US" sz="2800" dirty="0"/>
              <a:t>directed graph </a:t>
            </a:r>
            <a:r>
              <a:rPr lang="en-US" sz="2800" i="1" dirty="0">
                <a:solidFill>
                  <a:srgbClr val="FF0000"/>
                </a:solidFill>
              </a:rPr>
              <a:t>G=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i="1" dirty="0">
                <a:solidFill>
                  <a:srgbClr val="FF0000"/>
                </a:solidFill>
              </a:rPr>
              <a:t>V</a:t>
            </a:r>
            <a:r>
              <a:rPr lang="en-US" sz="2800" dirty="0">
                <a:solidFill>
                  <a:srgbClr val="FF0000"/>
                </a:solidFill>
              </a:rPr>
              <a:t>,</a:t>
            </a:r>
            <a:r>
              <a:rPr lang="en-US" sz="2800" i="1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r>
              <a:rPr lang="en-US" sz="2800" dirty="0"/>
              <a:t>, </a:t>
            </a:r>
            <a:r>
              <a:rPr lang="en-US" sz="2800" dirty="0" smtClean="0"/>
              <a:t>where </a:t>
            </a:r>
            <a:r>
              <a:rPr lang="en-US" sz="2800" i="1" dirty="0">
                <a:solidFill>
                  <a:srgbClr val="FF0000"/>
                </a:solidFill>
              </a:rPr>
              <a:t>|V|=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he-IL" sz="28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(weights are arbitrary </a:t>
            </a:r>
            <a:r>
              <a:rPr lang="en-US" sz="2800" dirty="0" err="1" smtClean="0">
                <a:solidFill>
                  <a:schemeClr val="tx1"/>
                </a:solidFill>
              </a:rPr>
              <a:t>reals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267" name="Text Box 87"/>
          <p:cNvSpPr txBox="1">
            <a:spLocks noChangeArrowheads="1"/>
          </p:cNvSpPr>
          <p:nvPr/>
        </p:nvSpPr>
        <p:spPr bwMode="auto">
          <a:xfrm>
            <a:off x="990600" y="4610100"/>
            <a:ext cx="67532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u="sng" dirty="0">
                <a:solidFill>
                  <a:srgbClr val="CC00CC"/>
                </a:solidFill>
              </a:rPr>
              <a:t>Output:</a:t>
            </a:r>
            <a:r>
              <a:rPr lang="en-US" sz="2800" dirty="0"/>
              <a:t> An </a:t>
            </a:r>
            <a:r>
              <a:rPr lang="en-US" sz="2800" i="1" dirty="0" err="1">
                <a:solidFill>
                  <a:srgbClr val="FF0000"/>
                </a:solidFill>
              </a:rPr>
              <a:t>n</a:t>
            </a:r>
            <a:r>
              <a:rPr lang="en-US" sz="2800" dirty="0" err="1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sz="2800" i="1" dirty="0" err="1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800" dirty="0">
                <a:sym typeface="Symbol" pitchFamily="18" charset="2"/>
              </a:rPr>
              <a:t> distance matrix.</a:t>
            </a:r>
          </a:p>
        </p:txBody>
      </p:sp>
      <p:sp>
        <p:nvSpPr>
          <p:cNvPr id="235608" name="Text Box 88"/>
          <p:cNvSpPr txBox="1">
            <a:spLocks noChangeArrowheads="1"/>
          </p:cNvSpPr>
          <p:nvPr/>
        </p:nvSpPr>
        <p:spPr bwMode="auto">
          <a:xfrm>
            <a:off x="0" y="5410200"/>
            <a:ext cx="8796337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Can </a:t>
            </a:r>
            <a:r>
              <a:rPr lang="en-US" sz="2800" dirty="0">
                <a:solidFill>
                  <a:schemeClr val="tx1"/>
                </a:solidFill>
              </a:rPr>
              <a:t>be solved in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pt-BR" sz="2800" i="1" dirty="0" smtClean="0">
                <a:solidFill>
                  <a:srgbClr val="FF0000"/>
                </a:solidFill>
              </a:rPr>
              <a:t>O</a:t>
            </a:r>
            <a:r>
              <a:rPr lang="pt-BR" sz="2800" dirty="0" smtClean="0">
                <a:solidFill>
                  <a:srgbClr val="FF0000"/>
                </a:solidFill>
              </a:rPr>
              <a:t>(</a:t>
            </a:r>
            <a:r>
              <a:rPr lang="pt-BR" sz="2800" i="1" dirty="0" smtClean="0">
                <a:solidFill>
                  <a:srgbClr val="FF0000"/>
                </a:solidFill>
              </a:rPr>
              <a:t>n</a:t>
            </a:r>
            <a:r>
              <a:rPr lang="pt-BR" sz="2800" baseline="30000" dirty="0" smtClean="0">
                <a:solidFill>
                  <a:srgbClr val="FF0000"/>
                </a:solidFill>
              </a:rPr>
              <a:t>3</a:t>
            </a:r>
            <a:r>
              <a:rPr lang="pt-BR" sz="2800" dirty="0" smtClean="0">
                <a:solidFill>
                  <a:srgbClr val="FF0000"/>
                </a:solidFill>
              </a:rPr>
              <a:t> (loglog </a:t>
            </a:r>
            <a:r>
              <a:rPr lang="pt-BR" sz="2800" i="1" dirty="0" smtClean="0">
                <a:solidFill>
                  <a:srgbClr val="FF0000"/>
                </a:solidFill>
              </a:rPr>
              <a:t>n</a:t>
            </a:r>
            <a:r>
              <a:rPr lang="pt-BR" sz="2800" dirty="0" smtClean="0">
                <a:solidFill>
                  <a:srgbClr val="FF0000"/>
                </a:solidFill>
              </a:rPr>
              <a:t>)</a:t>
            </a:r>
            <a:r>
              <a:rPr lang="pt-BR" sz="2800" baseline="30000" dirty="0" smtClean="0">
                <a:solidFill>
                  <a:srgbClr val="FF0000"/>
                </a:solidFill>
              </a:rPr>
              <a:t>3 </a:t>
            </a:r>
            <a:r>
              <a:rPr lang="pt-BR" sz="2800" dirty="0" smtClean="0">
                <a:solidFill>
                  <a:srgbClr val="FF0000"/>
                </a:solidFill>
              </a:rPr>
              <a:t>/ log</a:t>
            </a:r>
            <a:r>
              <a:rPr lang="pt-BR" sz="2800" baseline="30000" dirty="0" smtClean="0">
                <a:solidFill>
                  <a:srgbClr val="FF0000"/>
                </a:solidFill>
              </a:rPr>
              <a:t>2</a:t>
            </a:r>
            <a:r>
              <a:rPr lang="pt-BR" sz="2800" i="1" dirty="0" smtClean="0">
                <a:solidFill>
                  <a:srgbClr val="FF0000"/>
                </a:solidFill>
              </a:rPr>
              <a:t>n</a:t>
            </a:r>
            <a:r>
              <a:rPr lang="pt-BR" sz="2800" dirty="0" smtClean="0">
                <a:solidFill>
                  <a:srgbClr val="FF0000"/>
                </a:solidFill>
              </a:rPr>
              <a:t>)</a:t>
            </a:r>
            <a:r>
              <a:rPr lang="pt-BR" sz="2800" dirty="0" smtClean="0">
                <a:solidFill>
                  <a:schemeClr val="tx1"/>
                </a:solidFill>
              </a:rPr>
              <a:t> time </a:t>
            </a:r>
            <a:r>
              <a:rPr lang="pt-BR" sz="2400" dirty="0" smtClean="0">
                <a:solidFill>
                  <a:schemeClr val="accent6"/>
                </a:solidFill>
              </a:rPr>
              <a:t>[Chan ‘07]</a:t>
            </a:r>
            <a:r>
              <a:rPr lang="en-US" sz="2400" dirty="0" smtClean="0">
                <a:sym typeface="Symbol" pitchFamily="18" charset="2"/>
              </a:rPr>
              <a:t> .</a:t>
            </a:r>
            <a:endParaRPr lang="en-US" sz="2400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9A6A9-295F-4C04-A5CC-4FD15F7D1D04}" type="slidenum">
              <a:rPr lang="he-IL"/>
              <a:pPr/>
              <a:t>5</a:t>
            </a:fld>
            <a:endParaRPr lang="en-US"/>
          </a:p>
        </p:txBody>
      </p:sp>
      <p:sp>
        <p:nvSpPr>
          <p:cNvPr id="10246" name="Rectangle 31"/>
          <p:cNvSpPr>
            <a:spLocks noGrp="1" noChangeArrowheads="1"/>
          </p:cNvSpPr>
          <p:nvPr>
            <p:ph type="title"/>
          </p:nvPr>
        </p:nvSpPr>
        <p:spPr>
          <a:xfrm>
            <a:off x="533400" y="422275"/>
            <a:ext cx="8242300" cy="671513"/>
          </a:xfrm>
          <a:noFill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New result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6700" y="1219200"/>
            <a:ext cx="861643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APSP algorithm that is truly sub-cubic as long as the</a:t>
            </a:r>
            <a:br>
              <a:rPr lang="en-US" sz="2800" dirty="0" smtClean="0"/>
            </a:br>
            <a:r>
              <a:rPr lang="en-US" sz="2800" dirty="0" smtClean="0"/>
              <a:t>set of distinct weights emanating from each vertex is not</a:t>
            </a:r>
            <a:br>
              <a:rPr lang="en-US" sz="2800" dirty="0" smtClean="0"/>
            </a:br>
            <a:r>
              <a:rPr lang="en-US" sz="2800" dirty="0" smtClean="0"/>
              <a:t>too large (</a:t>
            </a:r>
            <a:r>
              <a:rPr lang="en-US" sz="2800" dirty="0" smtClean="0">
                <a:solidFill>
                  <a:srgbClr val="CC0099"/>
                </a:solidFill>
              </a:rPr>
              <a:t>but still much larger than a constant</a:t>
            </a:r>
            <a:r>
              <a:rPr lang="en-US" sz="2800" dirty="0" smtClean="0"/>
              <a:t>).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For </a:t>
            </a:r>
            <a:r>
              <a:rPr lang="en-US" sz="2800" i="1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2800" i="1" dirty="0" err="1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2800" dirty="0" smtClean="0"/>
              <a:t>, let </a:t>
            </a:r>
            <a:r>
              <a:rPr lang="en-US" sz="2800" i="1" dirty="0" smtClean="0">
                <a:solidFill>
                  <a:srgbClr val="FF0000"/>
                </a:solidFill>
              </a:rPr>
              <a:t>W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be the set of distinct weights of edges emanating from 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 and let </a:t>
            </a:r>
            <a:br>
              <a:rPr lang="en-US" sz="2800" dirty="0" smtClean="0"/>
            </a:br>
            <a:r>
              <a:rPr lang="en-US" sz="2800" dirty="0" smtClean="0"/>
              <a:t>			</a:t>
            </a:r>
            <a:r>
              <a:rPr lang="en-US" sz="2800" i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G</a:t>
            </a:r>
            <a:r>
              <a:rPr lang="en-US" sz="2800" dirty="0" smtClean="0">
                <a:solidFill>
                  <a:srgbClr val="FF0000"/>
                </a:solidFill>
              </a:rPr>
              <a:t>)=</a:t>
            </a:r>
            <a:r>
              <a:rPr lang="en-US" sz="2800" dirty="0" err="1" smtClean="0">
                <a:solidFill>
                  <a:srgbClr val="FF0000"/>
                </a:solidFill>
              </a:rPr>
              <a:t>max</a:t>
            </a:r>
            <a:r>
              <a:rPr lang="en-US" sz="2800" i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 |</a:t>
            </a:r>
            <a:r>
              <a:rPr lang="en-US" sz="2800" i="1" dirty="0" smtClean="0">
                <a:solidFill>
                  <a:srgbClr val="FF0000"/>
                </a:solidFill>
              </a:rPr>
              <a:t>W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)|</a:t>
            </a:r>
            <a:r>
              <a:rPr lang="en-US" sz="2800" dirty="0" smtClean="0"/>
              <a:t>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Our algorithm:  sub-cubic  when </a:t>
            </a:r>
            <a:r>
              <a:rPr lang="en-US" sz="2800" i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G</a:t>
            </a:r>
            <a:r>
              <a:rPr lang="en-US" sz="2800" dirty="0" smtClean="0">
                <a:solidFill>
                  <a:srgbClr val="FF0000"/>
                </a:solidFill>
              </a:rPr>
              <a:t>) &lt;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0.338</a:t>
            </a:r>
            <a:r>
              <a:rPr lang="en-US" sz="2800" dirty="0" smtClean="0"/>
              <a:t>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Note: this allows for up to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1.338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distinct weights.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9A6A9-295F-4C04-A5CC-4FD15F7D1D04}" type="slidenum">
              <a:rPr lang="he-IL"/>
              <a:pPr/>
              <a:t>6</a:t>
            </a:fld>
            <a:endParaRPr lang="en-US"/>
          </a:p>
        </p:txBody>
      </p:sp>
      <p:sp>
        <p:nvSpPr>
          <p:cNvPr id="10246" name="Rectangle 31"/>
          <p:cNvSpPr>
            <a:spLocks noGrp="1" noChangeArrowheads="1"/>
          </p:cNvSpPr>
          <p:nvPr>
            <p:ph type="title"/>
          </p:nvPr>
        </p:nvSpPr>
        <p:spPr>
          <a:xfrm>
            <a:off x="571500" y="228600"/>
            <a:ext cx="8242300" cy="671513"/>
          </a:xfrm>
          <a:noFill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Matrix multiplication exponents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6700" y="952500"/>
            <a:ext cx="861643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a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b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: “time” to multiply an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× b</a:t>
            </a:r>
            <a:r>
              <a:rPr lang="en-US" sz="2800" dirty="0" smtClean="0"/>
              <a:t> matrix by a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 × </a:t>
            </a:r>
            <a:r>
              <a:rPr lang="en-US" sz="2800" i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			matrix over an arbitrary field.</a:t>
            </a:r>
          </a:p>
          <a:p>
            <a:pPr marL="261938" indent="-2619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FF0000"/>
                </a:solidFill>
              </a:rPr>
              <a:t>ω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: 	smallest exponent for which</a:t>
            </a:r>
            <a:br>
              <a:rPr lang="en-US" sz="2800" dirty="0" smtClean="0"/>
            </a:br>
            <a:r>
              <a:rPr lang="en-US" sz="2800" dirty="0" smtClean="0"/>
              <a:t>		</a:t>
            </a:r>
            <a:r>
              <a:rPr lang="en-US" sz="2800" i="1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n</a:t>
            </a:r>
            <a:r>
              <a:rPr lang="en-US" sz="2800" i="1" baseline="30000" dirty="0" err="1" smtClean="0">
                <a:solidFill>
                  <a:srgbClr val="FF0000"/>
                </a:solidFill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n</a:t>
            </a:r>
            <a:r>
              <a:rPr lang="en-US" sz="2800" i="1" baseline="30000" dirty="0" err="1" smtClean="0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solidFill>
                  <a:srgbClr val="FF0000"/>
                </a:solidFill>
              </a:rPr>
              <a:t>,</a:t>
            </a:r>
            <a:r>
              <a:rPr lang="en-US" sz="2800" i="1" dirty="0" err="1" smtClean="0">
                <a:solidFill>
                  <a:srgbClr val="FF0000"/>
                </a:solidFill>
              </a:rPr>
              <a:t>n</a:t>
            </a:r>
            <a:r>
              <a:rPr lang="en-US" sz="2800" i="1" baseline="30000" dirty="0" err="1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l-GR" sz="2800" baseline="30000" dirty="0" smtClean="0">
                <a:solidFill>
                  <a:srgbClr val="FF0000"/>
                </a:solidFill>
              </a:rPr>
              <a:t>ω</a:t>
            </a:r>
            <a:r>
              <a:rPr lang="en-US" sz="2800" baseline="30000" dirty="0" smtClean="0">
                <a:solidFill>
                  <a:srgbClr val="FF0000"/>
                </a:solidFill>
              </a:rPr>
              <a:t>(</a:t>
            </a:r>
            <a:r>
              <a:rPr lang="en-US" sz="2800" i="1" baseline="30000" dirty="0" err="1" smtClean="0">
                <a:solidFill>
                  <a:srgbClr val="FF0000"/>
                </a:solidFill>
              </a:rPr>
              <a:t>r</a:t>
            </a:r>
            <a:r>
              <a:rPr lang="en-US" sz="2800" baseline="30000" dirty="0" err="1" smtClean="0">
                <a:solidFill>
                  <a:srgbClr val="FF0000"/>
                </a:solidFill>
              </a:rPr>
              <a:t>,</a:t>
            </a:r>
            <a:r>
              <a:rPr lang="en-US" sz="2800" i="1" baseline="30000" dirty="0" err="1" smtClean="0">
                <a:solidFill>
                  <a:srgbClr val="FF0000"/>
                </a:solidFill>
              </a:rPr>
              <a:t>s</a:t>
            </a:r>
            <a:r>
              <a:rPr lang="en-US" sz="2800" baseline="30000" dirty="0" err="1" smtClean="0">
                <a:solidFill>
                  <a:srgbClr val="FF0000"/>
                </a:solidFill>
              </a:rPr>
              <a:t>,</a:t>
            </a:r>
            <a:r>
              <a:rPr lang="en-US" sz="2800" i="1" baseline="30000" dirty="0" err="1" smtClean="0">
                <a:solidFill>
                  <a:srgbClr val="FF0000"/>
                </a:solidFill>
              </a:rPr>
              <a:t>t</a:t>
            </a:r>
            <a:r>
              <a:rPr lang="en-US" sz="2800" baseline="300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.</a:t>
            </a:r>
          </a:p>
          <a:p>
            <a:pPr marL="261938" indent="-2619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FF0000"/>
                </a:solidFill>
              </a:rPr>
              <a:t>ω</a:t>
            </a:r>
            <a:r>
              <a:rPr lang="en-US" sz="2800" dirty="0" smtClean="0">
                <a:solidFill>
                  <a:srgbClr val="FF0000"/>
                </a:solidFill>
              </a:rPr>
              <a:t>(1,1,1) &lt; 2.376</a:t>
            </a:r>
            <a:r>
              <a:rPr lang="en-US" sz="28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[Coppersmith-</a:t>
            </a:r>
            <a:r>
              <a:rPr lang="en-US" sz="2400" dirty="0" err="1" smtClean="0">
                <a:solidFill>
                  <a:schemeClr val="accent2"/>
                </a:solidFill>
              </a:rPr>
              <a:t>Winograd</a:t>
            </a:r>
            <a:r>
              <a:rPr lang="en-US" sz="2400" dirty="0" smtClean="0">
                <a:solidFill>
                  <a:schemeClr val="accent2"/>
                </a:solidFill>
              </a:rPr>
              <a:t>  ‘90] 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261938" indent="-2619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μ </a:t>
            </a:r>
            <a:r>
              <a:rPr lang="en-US" sz="2800" dirty="0" smtClean="0">
                <a:solidFill>
                  <a:schemeClr val="tx1"/>
                </a:solidFill>
              </a:rPr>
              <a:t>: 		solution to </a:t>
            </a:r>
            <a:r>
              <a:rPr lang="el-GR" sz="2800" dirty="0" smtClean="0">
                <a:solidFill>
                  <a:srgbClr val="FF0000"/>
                </a:solidFill>
              </a:rPr>
              <a:t>ω</a:t>
            </a:r>
            <a:r>
              <a:rPr lang="en-US" sz="2800" dirty="0" smtClean="0">
                <a:solidFill>
                  <a:srgbClr val="FF0000"/>
                </a:solidFill>
              </a:rPr>
              <a:t>(1+μ ,1,1+μ) =3</a:t>
            </a:r>
            <a:r>
              <a:rPr lang="en-US" sz="2800" dirty="0" smtClean="0">
                <a:solidFill>
                  <a:schemeClr val="tx1"/>
                </a:solidFill>
              </a:rPr>
              <a:t>.   </a:t>
            </a:r>
            <a:r>
              <a:rPr lang="en-US" sz="2800" dirty="0" smtClean="0">
                <a:solidFill>
                  <a:srgbClr val="FF0000"/>
                </a:solidFill>
              </a:rPr>
              <a:t>μ &gt; 0.338 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If </a:t>
            </a:r>
            <a:r>
              <a:rPr lang="en-US" sz="2800" i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G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l-GR" sz="2800" baseline="30000" dirty="0" smtClean="0">
                <a:solidFill>
                  <a:srgbClr val="FF0000"/>
                </a:solidFill>
              </a:rPr>
              <a:t>ρ</a:t>
            </a:r>
            <a:r>
              <a:rPr lang="en-US" sz="2800" dirty="0" smtClean="0"/>
              <a:t> and </a:t>
            </a:r>
            <a:r>
              <a:rPr lang="el-GR" sz="2800" dirty="0" smtClean="0">
                <a:solidFill>
                  <a:srgbClr val="FF0000"/>
                </a:solidFill>
              </a:rPr>
              <a:t>ρ</a:t>
            </a:r>
            <a:r>
              <a:rPr lang="en-US" sz="2800" dirty="0" smtClean="0">
                <a:solidFill>
                  <a:srgbClr val="FF0000"/>
                </a:solidFill>
              </a:rPr>
              <a:t>&lt;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μ </a:t>
            </a:r>
            <a:r>
              <a:rPr lang="en-US" sz="2800" dirty="0" smtClean="0">
                <a:solidFill>
                  <a:schemeClr val="tx1"/>
                </a:solidFill>
              </a:rPr>
              <a:t>then the algorithm runs in time 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O(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3-</a:t>
            </a:r>
            <a:r>
              <a:rPr lang="el-GR" sz="2800" baseline="30000" dirty="0" smtClean="0">
                <a:solidFill>
                  <a:schemeClr val="tx1"/>
                </a:solidFill>
              </a:rPr>
              <a:t> </a:t>
            </a:r>
            <a:r>
              <a:rPr lang="el-GR" sz="2800" baseline="30000" dirty="0" smtClean="0">
                <a:solidFill>
                  <a:srgbClr val="FF0000"/>
                </a:solidFill>
              </a:rPr>
              <a:t>γ</a:t>
            </a:r>
            <a:r>
              <a:rPr lang="en-US" sz="2800" baseline="30000" dirty="0" smtClean="0">
                <a:solidFill>
                  <a:srgbClr val="FF0000"/>
                </a:solidFill>
              </a:rPr>
              <a:t>/2+</a:t>
            </a:r>
            <a:r>
              <a:rPr lang="el-GR" sz="2800" baseline="30000" dirty="0" smtClean="0">
                <a:solidFill>
                  <a:srgbClr val="FF0000"/>
                </a:solidFill>
              </a:rPr>
              <a:t>ρ</a:t>
            </a:r>
            <a:r>
              <a:rPr lang="en-US" sz="2800" baseline="30000" dirty="0" smtClean="0">
                <a:solidFill>
                  <a:srgbClr val="FF0000"/>
                </a:solidFill>
              </a:rPr>
              <a:t>/2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where </a:t>
            </a:r>
            <a:r>
              <a:rPr lang="el-GR" sz="2800" dirty="0" smtClean="0">
                <a:solidFill>
                  <a:srgbClr val="FF0000"/>
                </a:solidFill>
              </a:rPr>
              <a:t>γ</a:t>
            </a:r>
            <a:r>
              <a:rPr lang="en-US" sz="2800" dirty="0" smtClean="0"/>
              <a:t> solves </a:t>
            </a:r>
            <a:r>
              <a:rPr lang="el-GR" sz="2800" dirty="0" smtClean="0">
                <a:solidFill>
                  <a:srgbClr val="FF0000"/>
                </a:solidFill>
              </a:rPr>
              <a:t>ω</a:t>
            </a:r>
            <a:r>
              <a:rPr lang="en-US" sz="2800" dirty="0" smtClean="0">
                <a:solidFill>
                  <a:srgbClr val="FF0000"/>
                </a:solidFill>
              </a:rPr>
              <a:t>(1+</a:t>
            </a:r>
            <a:r>
              <a:rPr lang="el-GR" sz="2800" baseline="30000" dirty="0" smtClean="0">
                <a:solidFill>
                  <a:srgbClr val="FF0000"/>
                </a:solidFill>
              </a:rPr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ρ</a:t>
            </a:r>
            <a:r>
              <a:rPr lang="en-US" sz="2800" dirty="0" smtClean="0">
                <a:solidFill>
                  <a:srgbClr val="FF0000"/>
                </a:solidFill>
              </a:rPr>
              <a:t>,1,1+</a:t>
            </a:r>
            <a:r>
              <a:rPr lang="el-GR" sz="2800" dirty="0" smtClean="0">
                <a:solidFill>
                  <a:srgbClr val="FF0000"/>
                </a:solidFill>
              </a:rPr>
              <a:t> γ</a:t>
            </a:r>
            <a:r>
              <a:rPr lang="en-US" sz="2800" dirty="0" smtClean="0">
                <a:solidFill>
                  <a:srgbClr val="FF0000"/>
                </a:solidFill>
              </a:rPr>
              <a:t>)=3+</a:t>
            </a:r>
            <a:r>
              <a:rPr lang="el-GR" sz="2800" dirty="0" smtClean="0">
                <a:solidFill>
                  <a:srgbClr val="FF0000"/>
                </a:solidFill>
              </a:rPr>
              <a:t>ρ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l-GR" sz="2800" dirty="0" smtClean="0">
                <a:solidFill>
                  <a:srgbClr val="FF0000"/>
                </a:solidFill>
              </a:rPr>
              <a:t> γ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261938" indent="-261938" algn="l">
              <a:buFont typeface="Arial" pitchFamily="34" charset="0"/>
              <a:buChar char="•"/>
            </a:pPr>
            <a:r>
              <a:rPr lang="en-US" sz="2800" dirty="0" smtClean="0"/>
              <a:t>If </a:t>
            </a:r>
            <a:r>
              <a:rPr lang="el-GR" sz="2800" dirty="0" smtClean="0">
                <a:solidFill>
                  <a:srgbClr val="FF0000"/>
                </a:solidFill>
              </a:rPr>
              <a:t>ρ</a:t>
            </a:r>
            <a:r>
              <a:rPr lang="en-US" sz="2800" dirty="0" smtClean="0">
                <a:solidFill>
                  <a:srgbClr val="FF0000"/>
                </a:solidFill>
              </a:rPr>
              <a:t>=0 </a:t>
            </a:r>
            <a:r>
              <a:rPr lang="en-US" sz="2800" dirty="0" smtClean="0"/>
              <a:t>then </a:t>
            </a:r>
            <a:r>
              <a:rPr lang="el-GR" sz="2800" dirty="0" smtClean="0">
                <a:solidFill>
                  <a:srgbClr val="FF0000"/>
                </a:solidFill>
              </a:rPr>
              <a:t>γ</a:t>
            </a:r>
            <a:r>
              <a:rPr lang="en-US" sz="2800" dirty="0" smtClean="0">
                <a:solidFill>
                  <a:srgbClr val="FF0000"/>
                </a:solidFill>
              </a:rPr>
              <a:t>=0.3165 </a:t>
            </a:r>
            <a:r>
              <a:rPr lang="en-US" sz="2800" dirty="0" smtClean="0"/>
              <a:t>implying vertex-weighted APSP in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2.842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. Slightly improves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n-US" sz="2800" baseline="30000" dirty="0" smtClean="0">
                <a:solidFill>
                  <a:srgbClr val="FF0000"/>
                </a:solidFill>
              </a:rPr>
              <a:t>2.844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  </a:t>
            </a:r>
            <a:r>
              <a:rPr lang="en-US" sz="2400" dirty="0" smtClean="0">
                <a:solidFill>
                  <a:schemeClr val="accent2"/>
                </a:solidFill>
              </a:rPr>
              <a:t>[Chan  ‘07] 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06268D-582E-48BF-B972-AD2CFAE68C32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595313"/>
            <a:ext cx="8283575" cy="736600"/>
          </a:xfrm>
        </p:spPr>
        <p:txBody>
          <a:bodyPr/>
          <a:lstStyle/>
          <a:p>
            <a:pPr rtl="0"/>
            <a:r>
              <a:rPr lang="en-US" smtClean="0">
                <a:solidFill>
                  <a:schemeClr val="accent2"/>
                </a:solidFill>
              </a:rPr>
              <a:t>An interesting special case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of the APSP problem</a:t>
            </a:r>
          </a:p>
        </p:txBody>
      </p:sp>
      <p:sp>
        <p:nvSpPr>
          <p:cNvPr id="293922" name="Text Box 34"/>
          <p:cNvSpPr txBox="1">
            <a:spLocks noChangeAspect="1" noChangeArrowheads="1"/>
          </p:cNvSpPr>
          <p:nvPr/>
        </p:nvSpPr>
        <p:spPr bwMode="auto">
          <a:xfrm>
            <a:off x="1652588" y="1758950"/>
            <a:ext cx="584200" cy="57943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293923" name="Text Box 35"/>
          <p:cNvSpPr txBox="1">
            <a:spLocks noChangeAspect="1" noChangeArrowheads="1"/>
          </p:cNvSpPr>
          <p:nvPr/>
        </p:nvSpPr>
        <p:spPr bwMode="auto">
          <a:xfrm>
            <a:off x="3151188" y="1758950"/>
            <a:ext cx="585787" cy="57943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1031" name="Oval 8"/>
          <p:cNvSpPr>
            <a:spLocks noChangeAspect="1" noChangeArrowheads="1"/>
          </p:cNvSpPr>
          <p:nvPr/>
        </p:nvSpPr>
        <p:spPr bwMode="auto">
          <a:xfrm>
            <a:off x="1081088" y="2509838"/>
            <a:ext cx="393700" cy="371475"/>
          </a:xfrm>
          <a:prstGeom prst="ellipse">
            <a:avLst/>
          </a:prstGeom>
          <a:solidFill>
            <a:srgbClr val="FF6600">
              <a:alpha val="4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Oval 9"/>
          <p:cNvSpPr>
            <a:spLocks noChangeAspect="1" noChangeArrowheads="1"/>
          </p:cNvSpPr>
          <p:nvPr/>
        </p:nvSpPr>
        <p:spPr bwMode="auto">
          <a:xfrm>
            <a:off x="1081088" y="3365500"/>
            <a:ext cx="393700" cy="371475"/>
          </a:xfrm>
          <a:prstGeom prst="ellipse">
            <a:avLst/>
          </a:prstGeom>
          <a:solidFill>
            <a:srgbClr val="FF6600">
              <a:alpha val="4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Oval 10"/>
          <p:cNvSpPr>
            <a:spLocks noChangeAspect="1" noChangeArrowheads="1"/>
          </p:cNvSpPr>
          <p:nvPr/>
        </p:nvSpPr>
        <p:spPr bwMode="auto">
          <a:xfrm>
            <a:off x="1081088" y="4222750"/>
            <a:ext cx="393700" cy="369888"/>
          </a:xfrm>
          <a:prstGeom prst="ellipse">
            <a:avLst/>
          </a:prstGeom>
          <a:solidFill>
            <a:srgbClr val="FF6600">
              <a:alpha val="4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Oval 11"/>
          <p:cNvSpPr>
            <a:spLocks noChangeAspect="1" noChangeArrowheads="1"/>
          </p:cNvSpPr>
          <p:nvPr/>
        </p:nvSpPr>
        <p:spPr bwMode="auto">
          <a:xfrm>
            <a:off x="1081088" y="5078413"/>
            <a:ext cx="393700" cy="371475"/>
          </a:xfrm>
          <a:prstGeom prst="ellipse">
            <a:avLst/>
          </a:prstGeom>
          <a:solidFill>
            <a:srgbClr val="FF6600">
              <a:alpha val="4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Oval 12"/>
          <p:cNvSpPr>
            <a:spLocks noChangeAspect="1" noChangeArrowheads="1"/>
          </p:cNvSpPr>
          <p:nvPr/>
        </p:nvSpPr>
        <p:spPr bwMode="auto">
          <a:xfrm>
            <a:off x="1081088" y="5934075"/>
            <a:ext cx="393700" cy="371475"/>
          </a:xfrm>
          <a:prstGeom prst="ellipse">
            <a:avLst/>
          </a:prstGeom>
          <a:solidFill>
            <a:srgbClr val="FF6600">
              <a:alpha val="4705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6" name="Group 13"/>
          <p:cNvGrpSpPr>
            <a:grpSpLocks noChangeAspect="1"/>
          </p:cNvGrpSpPr>
          <p:nvPr/>
        </p:nvGrpSpPr>
        <p:grpSpPr bwMode="auto">
          <a:xfrm>
            <a:off x="2554288" y="2513013"/>
            <a:ext cx="393700" cy="3795712"/>
            <a:chOff x="1491" y="2489"/>
            <a:chExt cx="160" cy="1543"/>
          </a:xfrm>
        </p:grpSpPr>
        <p:sp>
          <p:nvSpPr>
            <p:cNvPr id="1062" name="Oval 14"/>
            <p:cNvSpPr>
              <a:spLocks noChangeAspect="1" noChangeArrowheads="1"/>
            </p:cNvSpPr>
            <p:nvPr/>
          </p:nvSpPr>
          <p:spPr bwMode="auto">
            <a:xfrm>
              <a:off x="1491" y="2489"/>
              <a:ext cx="160" cy="151"/>
            </a:xfrm>
            <a:prstGeom prst="ellipse">
              <a:avLst/>
            </a:prstGeom>
            <a:solidFill>
              <a:srgbClr val="FF6600">
                <a:alpha val="4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15"/>
            <p:cNvSpPr>
              <a:spLocks noChangeAspect="1" noChangeArrowheads="1"/>
            </p:cNvSpPr>
            <p:nvPr/>
          </p:nvSpPr>
          <p:spPr bwMode="auto">
            <a:xfrm>
              <a:off x="1491" y="2837"/>
              <a:ext cx="160" cy="151"/>
            </a:xfrm>
            <a:prstGeom prst="ellipse">
              <a:avLst/>
            </a:prstGeom>
            <a:solidFill>
              <a:srgbClr val="FF6600">
                <a:alpha val="4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Oval 16"/>
            <p:cNvSpPr>
              <a:spLocks noChangeAspect="1" noChangeArrowheads="1"/>
            </p:cNvSpPr>
            <p:nvPr/>
          </p:nvSpPr>
          <p:spPr bwMode="auto">
            <a:xfrm>
              <a:off x="1491" y="3185"/>
              <a:ext cx="160" cy="151"/>
            </a:xfrm>
            <a:prstGeom prst="ellipse">
              <a:avLst/>
            </a:prstGeom>
            <a:solidFill>
              <a:srgbClr val="FF6600">
                <a:alpha val="4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Oval 17"/>
            <p:cNvSpPr>
              <a:spLocks noChangeAspect="1" noChangeArrowheads="1"/>
            </p:cNvSpPr>
            <p:nvPr/>
          </p:nvSpPr>
          <p:spPr bwMode="auto">
            <a:xfrm>
              <a:off x="1491" y="3533"/>
              <a:ext cx="160" cy="151"/>
            </a:xfrm>
            <a:prstGeom prst="ellipse">
              <a:avLst/>
            </a:prstGeom>
            <a:solidFill>
              <a:srgbClr val="FF6600">
                <a:alpha val="4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Oval 18"/>
            <p:cNvSpPr>
              <a:spLocks noChangeAspect="1" noChangeArrowheads="1"/>
            </p:cNvSpPr>
            <p:nvPr/>
          </p:nvSpPr>
          <p:spPr bwMode="auto">
            <a:xfrm>
              <a:off x="1491" y="3881"/>
              <a:ext cx="160" cy="151"/>
            </a:xfrm>
            <a:prstGeom prst="ellipse">
              <a:avLst/>
            </a:prstGeom>
            <a:solidFill>
              <a:srgbClr val="FF6600">
                <a:alpha val="4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7" name="Group 19"/>
          <p:cNvGrpSpPr>
            <a:grpSpLocks noChangeAspect="1"/>
          </p:cNvGrpSpPr>
          <p:nvPr/>
        </p:nvGrpSpPr>
        <p:grpSpPr bwMode="auto">
          <a:xfrm>
            <a:off x="4030663" y="2513013"/>
            <a:ext cx="393700" cy="3795712"/>
            <a:chOff x="1491" y="2489"/>
            <a:chExt cx="160" cy="1543"/>
          </a:xfrm>
        </p:grpSpPr>
        <p:sp>
          <p:nvSpPr>
            <p:cNvPr id="1057" name="Oval 20"/>
            <p:cNvSpPr>
              <a:spLocks noChangeAspect="1" noChangeArrowheads="1"/>
            </p:cNvSpPr>
            <p:nvPr/>
          </p:nvSpPr>
          <p:spPr bwMode="auto">
            <a:xfrm>
              <a:off x="1491" y="2489"/>
              <a:ext cx="160" cy="151"/>
            </a:xfrm>
            <a:prstGeom prst="ellipse">
              <a:avLst/>
            </a:prstGeom>
            <a:solidFill>
              <a:srgbClr val="FF6600">
                <a:alpha val="4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21"/>
            <p:cNvSpPr>
              <a:spLocks noChangeAspect="1" noChangeArrowheads="1"/>
            </p:cNvSpPr>
            <p:nvPr/>
          </p:nvSpPr>
          <p:spPr bwMode="auto">
            <a:xfrm>
              <a:off x="1491" y="2837"/>
              <a:ext cx="160" cy="151"/>
            </a:xfrm>
            <a:prstGeom prst="ellipse">
              <a:avLst/>
            </a:prstGeom>
            <a:solidFill>
              <a:srgbClr val="FF6600">
                <a:alpha val="4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22"/>
            <p:cNvSpPr>
              <a:spLocks noChangeAspect="1" noChangeArrowheads="1"/>
            </p:cNvSpPr>
            <p:nvPr/>
          </p:nvSpPr>
          <p:spPr bwMode="auto">
            <a:xfrm>
              <a:off x="1491" y="3185"/>
              <a:ext cx="160" cy="151"/>
            </a:xfrm>
            <a:prstGeom prst="ellipse">
              <a:avLst/>
            </a:prstGeom>
            <a:solidFill>
              <a:srgbClr val="FF6600">
                <a:alpha val="4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23"/>
            <p:cNvSpPr>
              <a:spLocks noChangeAspect="1" noChangeArrowheads="1"/>
            </p:cNvSpPr>
            <p:nvPr/>
          </p:nvSpPr>
          <p:spPr bwMode="auto">
            <a:xfrm>
              <a:off x="1491" y="3533"/>
              <a:ext cx="160" cy="151"/>
            </a:xfrm>
            <a:prstGeom prst="ellipse">
              <a:avLst/>
            </a:prstGeom>
            <a:solidFill>
              <a:srgbClr val="FF6600">
                <a:alpha val="4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24"/>
            <p:cNvSpPr>
              <a:spLocks noChangeAspect="1" noChangeArrowheads="1"/>
            </p:cNvSpPr>
            <p:nvPr/>
          </p:nvSpPr>
          <p:spPr bwMode="auto">
            <a:xfrm>
              <a:off x="1491" y="3881"/>
              <a:ext cx="160" cy="151"/>
            </a:xfrm>
            <a:prstGeom prst="ellipse">
              <a:avLst/>
            </a:prstGeom>
            <a:solidFill>
              <a:srgbClr val="FF6600">
                <a:alpha val="47058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38" name="AutoShape 25"/>
          <p:cNvCxnSpPr>
            <a:cxnSpLocks noChangeAspect="1" noChangeShapeType="1"/>
            <a:stCxn id="1031" idx="5"/>
            <a:endCxn id="1063" idx="1"/>
          </p:cNvCxnSpPr>
          <p:nvPr/>
        </p:nvCxnSpPr>
        <p:spPr bwMode="auto">
          <a:xfrm>
            <a:off x="1417638" y="2827338"/>
            <a:ext cx="1193800" cy="59531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039" name="AutoShape 26"/>
          <p:cNvCxnSpPr>
            <a:cxnSpLocks noChangeAspect="1" noChangeShapeType="1"/>
            <a:stCxn id="1031" idx="4"/>
            <a:endCxn id="1065" idx="1"/>
          </p:cNvCxnSpPr>
          <p:nvPr/>
        </p:nvCxnSpPr>
        <p:spPr bwMode="auto">
          <a:xfrm>
            <a:off x="1277938" y="2881313"/>
            <a:ext cx="1333500" cy="22542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040" name="AutoShape 27"/>
          <p:cNvCxnSpPr>
            <a:cxnSpLocks noChangeAspect="1" noChangeShapeType="1"/>
            <a:stCxn id="1035" idx="7"/>
            <a:endCxn id="1065" idx="3"/>
          </p:cNvCxnSpPr>
          <p:nvPr/>
        </p:nvCxnSpPr>
        <p:spPr bwMode="auto">
          <a:xfrm flipV="1">
            <a:off x="1417638" y="5399088"/>
            <a:ext cx="1193800" cy="58896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041" name="AutoShape 28"/>
          <p:cNvCxnSpPr>
            <a:cxnSpLocks noChangeAspect="1" noChangeShapeType="1"/>
            <a:stCxn id="1031" idx="5"/>
            <a:endCxn id="1064" idx="1"/>
          </p:cNvCxnSpPr>
          <p:nvPr/>
        </p:nvCxnSpPr>
        <p:spPr bwMode="auto">
          <a:xfrm>
            <a:off x="1417638" y="2827338"/>
            <a:ext cx="1193800" cy="145256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042" name="AutoShape 30"/>
          <p:cNvCxnSpPr>
            <a:cxnSpLocks noChangeAspect="1" noChangeShapeType="1"/>
            <a:stCxn id="1065" idx="7"/>
            <a:endCxn id="1059" idx="3"/>
          </p:cNvCxnSpPr>
          <p:nvPr/>
        </p:nvCxnSpPr>
        <p:spPr bwMode="auto">
          <a:xfrm flipV="1">
            <a:off x="2890838" y="4541838"/>
            <a:ext cx="1196975" cy="593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043" name="AutoShape 31"/>
          <p:cNvCxnSpPr>
            <a:cxnSpLocks noChangeAspect="1" noChangeShapeType="1"/>
            <a:stCxn id="1063" idx="5"/>
            <a:endCxn id="1059" idx="1"/>
          </p:cNvCxnSpPr>
          <p:nvPr/>
        </p:nvCxnSpPr>
        <p:spPr bwMode="auto">
          <a:xfrm>
            <a:off x="2890838" y="3686175"/>
            <a:ext cx="1196975" cy="5937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044" name="AutoShape 32"/>
          <p:cNvCxnSpPr>
            <a:cxnSpLocks noChangeAspect="1" noChangeShapeType="1"/>
            <a:stCxn id="1061" idx="1"/>
            <a:endCxn id="1065" idx="5"/>
          </p:cNvCxnSpPr>
          <p:nvPr/>
        </p:nvCxnSpPr>
        <p:spPr bwMode="auto">
          <a:xfrm flipH="1" flipV="1">
            <a:off x="2890838" y="5399088"/>
            <a:ext cx="1196975" cy="59213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arrow" w="lg" len="lg"/>
            <a:tailEnd type="none" w="lg" len="lg"/>
          </a:ln>
        </p:spPr>
      </p:cxnSp>
      <p:cxnSp>
        <p:nvCxnSpPr>
          <p:cNvPr id="1045" name="AutoShape 33"/>
          <p:cNvCxnSpPr>
            <a:cxnSpLocks noChangeAspect="1" noChangeShapeType="1"/>
            <a:stCxn id="1062" idx="5"/>
            <a:endCxn id="1059" idx="0"/>
          </p:cNvCxnSpPr>
          <p:nvPr/>
        </p:nvCxnSpPr>
        <p:spPr bwMode="auto">
          <a:xfrm>
            <a:off x="2890838" y="2830513"/>
            <a:ext cx="1336675" cy="139541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1046" name="Text Box 58"/>
          <p:cNvSpPr txBox="1">
            <a:spLocks noChangeAspect="1" noChangeArrowheads="1"/>
          </p:cNvSpPr>
          <p:nvPr/>
        </p:nvSpPr>
        <p:spPr bwMode="auto">
          <a:xfrm>
            <a:off x="1768475" y="2781300"/>
            <a:ext cx="587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17</a:t>
            </a:r>
          </a:p>
        </p:txBody>
      </p:sp>
      <p:sp>
        <p:nvSpPr>
          <p:cNvPr id="1047" name="Text Box 59"/>
          <p:cNvSpPr txBox="1">
            <a:spLocks noChangeAspect="1" noChangeArrowheads="1"/>
          </p:cNvSpPr>
          <p:nvPr/>
        </p:nvSpPr>
        <p:spPr bwMode="auto">
          <a:xfrm>
            <a:off x="3175000" y="3570288"/>
            <a:ext cx="5556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23</a:t>
            </a:r>
          </a:p>
        </p:txBody>
      </p:sp>
      <p:cxnSp>
        <p:nvCxnSpPr>
          <p:cNvPr id="1048" name="AutoShape 60"/>
          <p:cNvCxnSpPr>
            <a:cxnSpLocks noChangeAspect="1" noChangeShapeType="1"/>
            <a:stCxn id="1031" idx="6"/>
            <a:endCxn id="1062" idx="2"/>
          </p:cNvCxnSpPr>
          <p:nvPr/>
        </p:nvCxnSpPr>
        <p:spPr bwMode="auto">
          <a:xfrm>
            <a:off x="1474788" y="2695575"/>
            <a:ext cx="1079500" cy="31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arrow" w="lg" len="lg"/>
          </a:ln>
        </p:spPr>
      </p:cxnSp>
      <p:cxnSp>
        <p:nvCxnSpPr>
          <p:cNvPr id="1049" name="AutoShape 62"/>
          <p:cNvCxnSpPr>
            <a:cxnSpLocks noChangeAspect="1" noChangeShapeType="1"/>
            <a:stCxn id="1064" idx="6"/>
            <a:endCxn id="1059" idx="2"/>
          </p:cNvCxnSpPr>
          <p:nvPr/>
        </p:nvCxnSpPr>
        <p:spPr bwMode="auto">
          <a:xfrm>
            <a:off x="2947988" y="4411663"/>
            <a:ext cx="108267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arrow" w="lg" len="lg"/>
          </a:ln>
        </p:spPr>
      </p:cxnSp>
      <p:graphicFrame>
        <p:nvGraphicFramePr>
          <p:cNvPr id="293951" name="Object 63"/>
          <p:cNvGraphicFramePr>
            <a:graphicFrameLocks noChangeAspect="1"/>
          </p:cNvGraphicFramePr>
          <p:nvPr/>
        </p:nvGraphicFramePr>
        <p:xfrm>
          <a:off x="4914900" y="2811463"/>
          <a:ext cx="3733800" cy="1720850"/>
        </p:xfrm>
        <a:graphic>
          <a:graphicData uri="http://schemas.openxmlformats.org/presentationml/2006/ole">
            <p:oleObj spid="_x0000_s1026" name="Equation" r:id="rId3" imgW="1143000" imgH="482400" progId="">
              <p:embed/>
            </p:oleObj>
          </a:graphicData>
        </a:graphic>
      </p:graphicFrame>
      <p:sp>
        <p:nvSpPr>
          <p:cNvPr id="293952" name="Text Box 64"/>
          <p:cNvSpPr txBox="1">
            <a:spLocks noChangeArrowheads="1"/>
          </p:cNvSpPr>
          <p:nvPr/>
        </p:nvSpPr>
        <p:spPr bwMode="auto">
          <a:xfrm>
            <a:off x="5102225" y="4854575"/>
            <a:ext cx="3556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Distance </a:t>
            </a:r>
            <a:r>
              <a:rPr lang="en-US" sz="3600" dirty="0">
                <a:solidFill>
                  <a:srgbClr val="FF0000"/>
                </a:solidFill>
              </a:rPr>
              <a:t>product</a:t>
            </a:r>
          </a:p>
        </p:txBody>
      </p:sp>
      <p:sp>
        <p:nvSpPr>
          <p:cNvPr id="1051" name="Text Box 65"/>
          <p:cNvSpPr txBox="1">
            <a:spLocks noChangeAspect="1" noChangeArrowheads="1"/>
          </p:cNvSpPr>
          <p:nvPr/>
        </p:nvSpPr>
        <p:spPr bwMode="auto">
          <a:xfrm>
            <a:off x="1768475" y="3198813"/>
            <a:ext cx="587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2</a:t>
            </a:r>
          </a:p>
        </p:txBody>
      </p:sp>
      <p:sp>
        <p:nvSpPr>
          <p:cNvPr id="1052" name="Text Box 66"/>
          <p:cNvSpPr txBox="1">
            <a:spLocks noChangeAspect="1" noChangeArrowheads="1"/>
          </p:cNvSpPr>
          <p:nvPr/>
        </p:nvSpPr>
        <p:spPr bwMode="auto">
          <a:xfrm>
            <a:off x="3159125" y="4022725"/>
            <a:ext cx="587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5</a:t>
            </a:r>
          </a:p>
        </p:txBody>
      </p:sp>
      <p:sp>
        <p:nvSpPr>
          <p:cNvPr id="1053" name="Text Box 67"/>
          <p:cNvSpPr txBox="1">
            <a:spLocks noChangeAspect="1" noChangeArrowheads="1"/>
          </p:cNvSpPr>
          <p:nvPr/>
        </p:nvSpPr>
        <p:spPr bwMode="auto">
          <a:xfrm>
            <a:off x="1768475" y="3697288"/>
            <a:ext cx="587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10</a:t>
            </a:r>
          </a:p>
        </p:txBody>
      </p:sp>
      <p:sp>
        <p:nvSpPr>
          <p:cNvPr id="1054" name="Text Box 68"/>
          <p:cNvSpPr txBox="1">
            <a:spLocks noChangeAspect="1" noChangeArrowheads="1"/>
          </p:cNvSpPr>
          <p:nvPr/>
        </p:nvSpPr>
        <p:spPr bwMode="auto">
          <a:xfrm>
            <a:off x="3159125" y="4503738"/>
            <a:ext cx="587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20</a:t>
            </a:r>
          </a:p>
        </p:txBody>
      </p:sp>
      <p:sp>
        <p:nvSpPr>
          <p:cNvPr id="1055" name="Text Box 69"/>
          <p:cNvSpPr txBox="1">
            <a:spLocks noChangeAspect="1" noChangeArrowheads="1"/>
          </p:cNvSpPr>
          <p:nvPr/>
        </p:nvSpPr>
        <p:spPr bwMode="auto">
          <a:xfrm>
            <a:off x="3159125" y="2916238"/>
            <a:ext cx="587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30</a:t>
            </a:r>
          </a:p>
        </p:txBody>
      </p:sp>
      <p:sp>
        <p:nvSpPr>
          <p:cNvPr id="1056" name="Text Box 70"/>
          <p:cNvSpPr txBox="1">
            <a:spLocks noChangeAspect="1" noChangeArrowheads="1"/>
          </p:cNvSpPr>
          <p:nvPr/>
        </p:nvSpPr>
        <p:spPr bwMode="auto">
          <a:xfrm>
            <a:off x="1768475" y="2333625"/>
            <a:ext cx="587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33CC33"/>
                </a:solidFill>
              </a:rPr>
              <a:t>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22" grpId="0"/>
      <p:bldP spid="293923" grpId="0"/>
      <p:bldP spid="2939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738834-15BA-4B18-9071-A477D855849A}" type="slidenum">
              <a:rPr lang="he-IL"/>
              <a:pPr/>
              <a:t>8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1775" y="839788"/>
            <a:ext cx="8707438" cy="1000125"/>
          </a:xfrm>
          <a:noFill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Distance Products</a:t>
            </a:r>
            <a:endParaRPr lang="en-US" sz="36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515938" y="2290763"/>
          <a:ext cx="8175625" cy="1481137"/>
        </p:xfrm>
        <a:graphic>
          <a:graphicData uri="http://schemas.openxmlformats.org/presentationml/2006/ole">
            <p:oleObj spid="_x0000_s2050" name="Equation" r:id="rId3" imgW="3924000" imgH="711000" progId="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1952625" y="4254500"/>
          <a:ext cx="5095875" cy="2047875"/>
        </p:xfrm>
        <a:graphic>
          <a:graphicData uri="http://schemas.openxmlformats.org/presentationml/2006/ole">
            <p:oleObj spid="_x0000_s2051" name="Equation" r:id="rId4" imgW="1409400" imgH="482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9A6A9-295F-4C04-A5CC-4FD15F7D1D04}" type="slidenum">
              <a:rPr lang="he-IL"/>
              <a:pPr/>
              <a:t>9</a:t>
            </a:fld>
            <a:endParaRPr lang="en-US"/>
          </a:p>
        </p:txBody>
      </p:sp>
      <p:sp>
        <p:nvSpPr>
          <p:cNvPr id="10246" name="Rectangle 3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09000" cy="671513"/>
          </a:xfrm>
          <a:noFill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A way to compute a distance product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6700" y="952500"/>
            <a:ext cx="8616434" cy="295465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261938" indent="-261938" algn="l">
              <a:buClr>
                <a:schemeClr val="tx1"/>
              </a:buClr>
            </a:pPr>
            <a:r>
              <a:rPr lang="en-US" sz="2800" dirty="0" smtClean="0"/>
              <a:t> Let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be two distance matrices, where:</a:t>
            </a:r>
          </a:p>
          <a:p>
            <a:pPr marL="719138" lvl="1" indent="-261938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/>
              <a:t>each row of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has at most </a:t>
            </a:r>
            <a:r>
              <a:rPr lang="en-US" sz="2800" i="1" dirty="0" smtClean="0">
                <a:solidFill>
                  <a:srgbClr val="FF0000"/>
                </a:solidFill>
              </a:rPr>
              <a:t>k </a:t>
            </a:r>
            <a:r>
              <a:rPr lang="en-US" sz="2800" dirty="0" smtClean="0">
                <a:solidFill>
                  <a:srgbClr val="FF0000"/>
                </a:solidFill>
              </a:rPr>
              <a:t>= 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l-GR" sz="2800" baseline="30000" dirty="0" smtClean="0">
                <a:solidFill>
                  <a:srgbClr val="FF0000"/>
                </a:solidFill>
              </a:rPr>
              <a:t>ρ</a:t>
            </a:r>
            <a:r>
              <a:rPr lang="el-GR" sz="2800" dirty="0" smtClean="0"/>
              <a:t> </a:t>
            </a:r>
            <a:r>
              <a:rPr lang="en-US" sz="2800" dirty="0" smtClean="0"/>
              <a:t>distinct values</a:t>
            </a:r>
          </a:p>
          <a:p>
            <a:pPr marL="719138" lvl="1" indent="-261938" algn="l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is arbitrary </a:t>
            </a:r>
          </a:p>
          <a:p>
            <a:pPr marL="261938" indent="-261938" algn="l">
              <a:buClr>
                <a:schemeClr val="tx1"/>
              </a:buClr>
            </a:pPr>
            <a:r>
              <a:rPr lang="en-US" sz="2800" dirty="0" smtClean="0"/>
              <a:t>   Then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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can be computed in time  </a:t>
            </a:r>
            <a:r>
              <a:rPr lang="en-US" sz="2800" i="1" dirty="0" smtClean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smtClean="0">
                <a:solidFill>
                  <a:srgbClr val="FF0000"/>
                </a:solidFill>
              </a:rPr>
              <a:t>n</a:t>
            </a:r>
            <a:r>
              <a:rPr lang="el-GR" sz="2800" baseline="30000" dirty="0" smtClean="0">
                <a:solidFill>
                  <a:srgbClr val="FF0000"/>
                </a:solidFill>
              </a:rPr>
              <a:t>ω</a:t>
            </a:r>
            <a:r>
              <a:rPr lang="en-US" sz="2800" baseline="30000" dirty="0" smtClean="0">
                <a:solidFill>
                  <a:srgbClr val="FF0000"/>
                </a:solidFill>
              </a:rPr>
              <a:t>(1+</a:t>
            </a:r>
            <a:r>
              <a:rPr lang="el-GR" sz="2800" baseline="30000" dirty="0" smtClean="0">
                <a:solidFill>
                  <a:srgbClr val="FF0000"/>
                </a:solidFill>
              </a:rPr>
              <a:t> ρ</a:t>
            </a:r>
            <a:r>
              <a:rPr lang="en-US" sz="2800" baseline="30000" dirty="0" smtClean="0">
                <a:solidFill>
                  <a:srgbClr val="FF0000"/>
                </a:solidFill>
              </a:rPr>
              <a:t>,1,1+</a:t>
            </a:r>
            <a:r>
              <a:rPr lang="el-GR" sz="2800" baseline="30000" dirty="0" smtClean="0">
                <a:solidFill>
                  <a:srgbClr val="FF0000"/>
                </a:solidFill>
              </a:rPr>
              <a:t> γ</a:t>
            </a:r>
            <a:r>
              <a:rPr lang="en-US" sz="2800" baseline="300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where </a:t>
            </a:r>
            <a:r>
              <a:rPr lang="el-GR" sz="2800" dirty="0" smtClean="0">
                <a:solidFill>
                  <a:srgbClr val="FF0000"/>
                </a:solidFill>
              </a:rPr>
              <a:t>γ</a:t>
            </a:r>
            <a:r>
              <a:rPr lang="en-US" sz="2800" dirty="0" smtClean="0"/>
              <a:t> solves </a:t>
            </a:r>
            <a:r>
              <a:rPr lang="el-GR" sz="2800" dirty="0" smtClean="0">
                <a:solidFill>
                  <a:srgbClr val="FF0000"/>
                </a:solidFill>
              </a:rPr>
              <a:t>ω</a:t>
            </a:r>
            <a:r>
              <a:rPr lang="en-US" sz="2800" dirty="0" smtClean="0">
                <a:solidFill>
                  <a:srgbClr val="FF0000"/>
                </a:solidFill>
              </a:rPr>
              <a:t>(1+</a:t>
            </a:r>
            <a:r>
              <a:rPr lang="el-GR" sz="2800" baseline="30000" dirty="0" smtClean="0">
                <a:solidFill>
                  <a:srgbClr val="FF0000"/>
                </a:solidFill>
              </a:rPr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ρ</a:t>
            </a:r>
            <a:r>
              <a:rPr lang="en-US" sz="2800" dirty="0" smtClean="0">
                <a:solidFill>
                  <a:srgbClr val="FF0000"/>
                </a:solidFill>
              </a:rPr>
              <a:t>,1,1+</a:t>
            </a:r>
            <a:r>
              <a:rPr lang="el-GR" sz="2800" dirty="0" smtClean="0">
                <a:solidFill>
                  <a:srgbClr val="FF0000"/>
                </a:solidFill>
              </a:rPr>
              <a:t> γ</a:t>
            </a:r>
            <a:r>
              <a:rPr lang="en-US" sz="2800" dirty="0" smtClean="0">
                <a:solidFill>
                  <a:srgbClr val="FF0000"/>
                </a:solidFill>
              </a:rPr>
              <a:t>)=3+</a:t>
            </a:r>
            <a:r>
              <a:rPr lang="el-GR" sz="2800" dirty="0" smtClean="0">
                <a:solidFill>
                  <a:srgbClr val="FF0000"/>
                </a:solidFill>
              </a:rPr>
              <a:t>ρ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l-GR" sz="2800" dirty="0" smtClean="0">
                <a:solidFill>
                  <a:srgbClr val="FF0000"/>
                </a:solidFill>
              </a:rPr>
              <a:t> γ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" y="4152900"/>
            <a:ext cx="8343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Proof: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 reduce the problem to the problem of computing “permutation dominance” which, in turn, can be reduced to Boolean matrix multiplication.</a:t>
            </a:r>
            <a:endParaRPr lang="en-US" sz="2800" baseline="30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65"/>
  <p:tag name="DEFAULTHEIGHT" val="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36792</TotalTime>
  <Words>775</Words>
  <Application>Microsoft PowerPoint</Application>
  <PresentationFormat>On-screen Show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עיצוב ברירת מחדל</vt:lpstr>
      <vt:lpstr>Equation</vt:lpstr>
      <vt:lpstr>משוואה</vt:lpstr>
      <vt:lpstr>Efficient algorithms on sets of permutations, dominance, and  real-weighted APSP</vt:lpstr>
      <vt:lpstr>Permutations and matrix products</vt:lpstr>
      <vt:lpstr>An interesting open problem</vt:lpstr>
      <vt:lpstr>All-Pairs Shortest Paths</vt:lpstr>
      <vt:lpstr>New result</vt:lpstr>
      <vt:lpstr>Matrix multiplication exponents</vt:lpstr>
      <vt:lpstr>An interesting special case of the APSP problem</vt:lpstr>
      <vt:lpstr>Distance Products</vt:lpstr>
      <vt:lpstr>A way to compute a distance product</vt:lpstr>
      <vt:lpstr>Slide 10</vt:lpstr>
      <vt:lpstr>Slide 11</vt:lpstr>
      <vt:lpstr>Slide 12</vt:lpstr>
      <vt:lpstr>Slide 13</vt:lpstr>
      <vt:lpstr>Slide 14</vt:lpstr>
      <vt:lpstr>From distance product to APSP</vt:lpstr>
      <vt:lpstr>From distance product to APSP</vt:lpstr>
      <vt:lpstr>From distance product to APSP</vt:lpstr>
      <vt:lpstr>From distance product to APSP</vt:lpstr>
      <vt:lpstr>Slide 19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Coloring k-colorable graphs  using smaller palletes</dc:title>
  <dc:creator>Uri Zwick</dc:creator>
  <cp:lastModifiedBy>Raphael</cp:lastModifiedBy>
  <cp:revision>869</cp:revision>
  <cp:lastPrinted>2000-08-13T22:29:51Z</cp:lastPrinted>
  <dcterms:created xsi:type="dcterms:W3CDTF">2000-08-08T08:53:06Z</dcterms:created>
  <dcterms:modified xsi:type="dcterms:W3CDTF">2008-12-18T09:12:46Z</dcterms:modified>
</cp:coreProperties>
</file>